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ADB9E0-6B14-4452-B3D1-C0A8035D3992}" v="1" dt="2026-04-28T07:55:31.48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77" autoAdjust="0"/>
    <p:restoredTop sz="94640"/>
  </p:normalViewPr>
  <p:slideViewPr>
    <p:cSldViewPr snapToGrid="0">
      <p:cViewPr varScale="1">
        <p:scale>
          <a:sx n="78" d="100"/>
          <a:sy n="78" d="100"/>
        </p:scale>
        <p:origin x="739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CC86D-25A8-A94B-A67C-DCD619ECE532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75A9B3-494F-2841-9984-BF0A6D70D0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5450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575A9B3-494F-2841-9984-BF0A6D70D059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253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6AD7CE-D828-9486-135C-CFB5F06579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E8CF77D-3891-64BB-C47D-DF0FBE5A2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789ED1-2A3E-49A9-24D0-A33736221A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7C571-4901-7E4C-A380-808A83DB1715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79DB3DD-B4A5-B1F4-0A19-12F18C6AE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3ADEC83-C66D-54F1-7CBB-E5A9EAEF4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5586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A2B4C52-9CE9-CDA5-0546-9B86A1FC0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4DC5846-1842-EF8F-4916-4CE48FE100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BE274B8-199B-1213-8242-941DAF0A7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DCDB0-90FF-C34D-99AC-62DB670819D4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184A44B-EA1E-3631-83F1-91B49B08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3977023-E29C-7544-E0DD-FFCA2DD97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288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4C21A4F8-6EF5-E1F2-B40F-E72671FF98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0292DF6F-BA66-32AC-08A5-B970B54346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EEC2623-DE34-6174-0803-710074EC43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18496-3FCB-BB41-8A4E-8352BA9F105E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04C8075-64D4-7A70-B694-08EE53FE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001C9AF-1E9B-F8F7-BABA-6BD90A057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910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DD76BF-5503-408D-2D67-2DA6AE784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0"/>
            <a:ext cx="10922809" cy="1325563"/>
          </a:xfrm>
        </p:spPr>
        <p:txBody>
          <a:bodyPr/>
          <a:lstStyle>
            <a:lvl1pPr>
              <a:defRPr sz="3800"/>
            </a:lvl1pPr>
          </a:lstStyle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44DA865-6866-93D7-3F3A-C9E2EC7FCA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595" y="1865563"/>
            <a:ext cx="10922809" cy="43114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DAA7FA9-B292-A981-B373-3255714DA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870BAF2-6C1D-E641-F76D-56662D9260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780C2DF-5785-2C6C-E841-4945C2C87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00293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5F6AE9-6662-4426-6D80-FFD8BEA26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2B65F66-3C4B-6F33-5754-053EF60E60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270C4D-D642-D36A-B67A-A0FAB652E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A4FF6-84E3-F042-9955-B4BAC9DDAE99}" type="datetime1">
              <a:rPr lang="fi-FI" smtClean="0"/>
              <a:t>28.4.2026</a:t>
            </a:fld>
            <a:endParaRPr lang="en-GB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29430FF-9AA5-F88C-A0B5-F03412E97A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E0879B8-D543-10EC-9426-19DF64A56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09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E7B8C2-4EB5-7913-030C-BA57B03B7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8891DDC-25E9-220C-CE6F-4D4C3B926F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3430BAD-8F63-6896-FEDF-64A4A1E5AA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49165B7-C57A-3923-3D4B-AD9B0C39B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7408A-288E-CA48-87CE-61A8C3EF7064}" type="datetime1">
              <a:rPr lang="fi-FI" smtClean="0"/>
              <a:t>28.4.2026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F4E5E77-8E6C-6B17-63F6-2BC2B6E750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57865E9-621A-570C-0749-ECC22A228F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22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1A357C5-6F0E-7565-E7F2-F5CE0E8B9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D2F665-F71B-682A-D104-359C9C2E62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9C08699-A178-6255-F084-C54A6CCF7A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1646D8E7-A29F-ED6B-8171-65180431B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26D3654-A762-BF38-BB8B-B2B7F12BCA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FB82F5EB-08F0-7A79-5066-95D362C6F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33C07-3C3A-F44C-A627-C1B522429D4E}" type="datetime1">
              <a:rPr lang="fi-FI" smtClean="0"/>
              <a:t>28.4.2026</a:t>
            </a:fld>
            <a:endParaRPr lang="en-GB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9BCC4B3-69ED-AF65-0579-CCF24A984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18DDC6B-0B04-FF02-25B5-EE5004226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82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82F7906-3290-4A79-02A7-32EEB44C8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4772ED6-42F1-1DC9-C94A-70245AA99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9B7A12-CB33-1046-84EC-C67765EFFBC7}" type="datetime1">
              <a:rPr lang="fi-FI" smtClean="0"/>
              <a:t>28.4.2026</a:t>
            </a:fld>
            <a:endParaRPr lang="en-GB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70BC514-8D5B-CDBC-CBE8-5E7419765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8A5900FA-DFFB-DE0F-FE66-415F6A44D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5665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A97B9AC-23E0-656E-E600-BD0B990D98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186F4A-E075-D54F-9D94-F1BABAF2BDF0}" type="datetime1">
              <a:rPr lang="fi-FI" smtClean="0"/>
              <a:t>28.4.2026</a:t>
            </a:fld>
            <a:endParaRPr lang="en-GB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9F9E9B8A-F114-F2E0-B74A-7E2926461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C213C60-BCA0-E039-E4F8-405F144B7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0510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0C4BF09-CB27-8170-7C27-BC639D6DB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3C3E1FE-04F3-E897-84D4-5212FBC6AE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5738917-AFE0-E50A-6693-431EAB236C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04644AF-4B7D-7435-8F5A-E227F665C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087C-A872-A243-BF2E-6AB2D6424271}" type="datetime1">
              <a:rPr lang="fi-FI" smtClean="0"/>
              <a:t>28.4.2026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6AFD971-F10D-B09C-B9E8-0FC3C618B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E2FBE5-231C-2917-202F-6FEB09BB6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6848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4791E6-8D69-AAF7-2867-D0CF77547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GB"/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491CFBA-E012-796E-D5B5-E66967213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B20D5A7A-8C80-C9B0-00A6-A4090D12B4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0138392A-1987-8E6B-5FDF-CD394C9C65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BF486-3D48-EC40-90C5-1DD0201765A6}" type="datetime1">
              <a:rPr lang="fi-FI" smtClean="0"/>
              <a:t>28.4.2026</a:t>
            </a:fld>
            <a:endParaRPr lang="en-GB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8B5D372-8C4D-B2C7-6EEA-A86BF78EF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Työn voimavarat ja kuormitustekijät -kysely</a:t>
            </a:r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6325159-7D0E-EFC8-9A17-FE53CCEBD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3319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E0E2ACB4-437F-A024-FE23-5C5D214D16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ots</a:t>
            </a:r>
            <a:r>
              <a:rPr lang="fi-FI" dirty="0"/>
              <a:t>.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  <a:endParaRPr lang="en-GB" dirty="0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B4981D6-7C75-7406-5551-EF041C18C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GB"/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B8E388-948B-273A-8CA0-1F74333E42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72263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A76093A-3E97-3B4F-82DC-D063B57A60B8}" type="datetime1">
              <a:rPr lang="fi-FI" smtClean="0"/>
              <a:pPr/>
              <a:t>28.4.2026</a:t>
            </a:fld>
            <a:endParaRPr lang="en-GB" sz="100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F583461-6B7E-A392-4CC7-1C41378FF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GB"/>
              <a:t>Työn voimavarat ja kuormitustekijät -kysely</a:t>
            </a:r>
            <a:endParaRPr lang="en-GB" sz="100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CC123A0-AF41-55FD-E7F4-0BF7F02E23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7653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DB13DA67-5306-ED47-920E-7A0E06EABD02}" type="slidenum">
              <a:rPr lang="en-GB" smtClean="0"/>
              <a:pPr/>
              <a:t>‹#›</a:t>
            </a:fld>
            <a:endParaRPr lang="en-GB" sz="1000"/>
          </a:p>
        </p:txBody>
      </p:sp>
    </p:spTree>
    <p:extLst>
      <p:ext uri="{BB962C8B-B14F-4D97-AF65-F5344CB8AC3E}">
        <p14:creationId xmlns:p14="http://schemas.microsoft.com/office/powerpoint/2010/main" val="919107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spcAft>
          <a:spcPts val="5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svg"/><Relationship Id="rId7" Type="http://schemas.openxmlformats.org/officeDocument/2006/relationships/image" Target="../media/image11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svg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14.sv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svg"/><Relationship Id="rId4" Type="http://schemas.openxmlformats.org/officeDocument/2006/relationships/image" Target="../media/image16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>
            <a:extLst>
              <a:ext uri="{FF2B5EF4-FFF2-40B4-BE49-F238E27FC236}">
                <a16:creationId xmlns:a16="http://schemas.microsoft.com/office/drawing/2014/main" id="{E8E9A296-5C40-8074-0150-47E9C2305D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E02299-6FC1-2DB8-9460-B7CB5B3A17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766" y="2888973"/>
            <a:ext cx="7275443" cy="1588397"/>
          </a:xfrm>
        </p:spPr>
        <p:txBody>
          <a:bodyPr>
            <a:noAutofit/>
          </a:bodyPr>
          <a:lstStyle/>
          <a:p>
            <a:pPr algn="l"/>
            <a:r>
              <a:rPr lang="en-GB" sz="4200" noProof="0" dirty="0">
                <a:solidFill>
                  <a:schemeClr val="bg1"/>
                </a:solidFill>
              </a:rPr>
              <a:t>Work Resources and Workload Factors</a:t>
            </a:r>
            <a:br>
              <a:rPr lang="en-GB" sz="4200" noProof="0" dirty="0">
                <a:solidFill>
                  <a:schemeClr val="bg1"/>
                </a:solidFill>
              </a:rPr>
            </a:br>
            <a:r>
              <a:rPr lang="en-GB" sz="4200" noProof="0" dirty="0">
                <a:solidFill>
                  <a:schemeClr val="bg1"/>
                </a:solidFill>
              </a:rPr>
              <a:t>Survey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2C96E1B8-6B25-E365-1051-F16ECBE762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767" y="4622456"/>
            <a:ext cx="6129130" cy="433250"/>
          </a:xfrm>
        </p:spPr>
        <p:txBody>
          <a:bodyPr>
            <a:normAutofit/>
          </a:bodyPr>
          <a:lstStyle/>
          <a:p>
            <a:pPr algn="l"/>
            <a:r>
              <a:rPr lang="en-GB" sz="1800" noProof="0">
                <a:solidFill>
                  <a:schemeClr val="bg1"/>
                </a:solidFill>
              </a:rPr>
              <a:t>Information material for the workplace</a:t>
            </a:r>
          </a:p>
          <a:p>
            <a:pPr algn="l"/>
            <a:endParaRPr lang="fi-FI" noProof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6299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67518E-42B9-7698-2B45-389B2818E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0"/>
            <a:ext cx="10922809" cy="616771"/>
          </a:xfrm>
        </p:spPr>
        <p:txBody>
          <a:bodyPr anchor="t">
            <a:normAutofit/>
          </a:bodyPr>
          <a:lstStyle/>
          <a:p>
            <a:r>
              <a:rPr lang="en-GB" sz="3600"/>
              <a:t>Well-being at work can be promoted in two ways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E830E17B-E3A1-9DD7-1ECD-8C9DB4FD6E79}"/>
              </a:ext>
            </a:extLst>
          </p:cNvPr>
          <p:cNvSpPr txBox="1"/>
          <p:nvPr/>
        </p:nvSpPr>
        <p:spPr>
          <a:xfrm>
            <a:off x="634595" y="1219232"/>
            <a:ext cx="95813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The aim of the Work Resources and Workload Factors survey</a:t>
            </a:r>
            <a:r>
              <a:rPr lang="en-GB" dirty="0"/>
              <a:t> is to gather the personnel’s experiences of work resources and workload factors in order to develop the work community. 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ACDD28C-E819-2D22-717E-D6D499A3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477D-F58F-454B-B57C-283F965C32C0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D24DAC8-1766-B78B-03D9-FBF979B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Work Resources and Workload Factors survey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6E934869-7930-F4A0-DFFB-A20B57F2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2</a:t>
            </a:fld>
            <a:endParaRPr lang="fi-FI" noProof="0"/>
          </a:p>
        </p:txBody>
      </p:sp>
      <p:pic>
        <p:nvPicPr>
          <p:cNvPr id="5" name="Picture 4" descr="A group of people working on a weight scale&#10;&#10;AI-generated content may be incorrect.">
            <a:extLst>
              <a:ext uri="{FF2B5EF4-FFF2-40B4-BE49-F238E27FC236}">
                <a16:creationId xmlns:a16="http://schemas.microsoft.com/office/drawing/2014/main" id="{345D472D-F963-25EA-75D2-233F84C5DC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24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tsikko 16">
            <a:extLst>
              <a:ext uri="{FF2B5EF4-FFF2-40B4-BE49-F238E27FC236}">
                <a16:creationId xmlns:a16="http://schemas.microsoft.com/office/drawing/2014/main" id="{296A816B-4530-CC17-31C9-B2B02BB8B4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4595" y="540000"/>
            <a:ext cx="3599475" cy="2295965"/>
          </a:xfrm>
        </p:spPr>
        <p:txBody>
          <a:bodyPr anchor="t">
            <a:normAutofit fontScale="90000"/>
          </a:bodyPr>
          <a:lstStyle/>
          <a:p>
            <a:r>
              <a:rPr lang="en-GB" sz="4000" noProof="0"/>
              <a:t>The survey is part of the evaluation and development of activities</a:t>
            </a:r>
          </a:p>
        </p:txBody>
      </p:sp>
      <p:sp>
        <p:nvSpPr>
          <p:cNvPr id="8" name="Päivämäärän paikkamerkki 7">
            <a:extLst>
              <a:ext uri="{FF2B5EF4-FFF2-40B4-BE49-F238E27FC236}">
                <a16:creationId xmlns:a16="http://schemas.microsoft.com/office/drawing/2014/main" id="{EACDD28C-E819-2D22-717E-D6D499A3D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B477D-F58F-454B-B57C-283F965C32C0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CD24DAC8-1766-B78B-03D9-FBF979BEF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Work Resources and Workload Factors survey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6E934869-7930-F4A0-DFFB-A20B57F2F6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3</a:t>
            </a:fld>
            <a:endParaRPr lang="fi-FI" noProof="0"/>
          </a:p>
        </p:txBody>
      </p:sp>
      <p:pic>
        <p:nvPicPr>
          <p:cNvPr id="4" name="Picture 3" descr="A diagram of a company&amp;#39;s work process&#10;&#10;AI-generated content may be incorrect.">
            <a:extLst>
              <a:ext uri="{FF2B5EF4-FFF2-40B4-BE49-F238E27FC236}">
                <a16:creationId xmlns:a16="http://schemas.microsoft.com/office/drawing/2014/main" id="{609BF38A-E2A5-8F1C-5971-8E7F8B6ED7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45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lt"/>
                <a:cs typeface="+mj-cs"/>
              </a:rPr>
              <a:t>Why and when will the survey be conducted?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7218AF-EC15-0FA0-C333-DA3F7B0F4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595" y="1259136"/>
            <a:ext cx="10922809" cy="1063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 noProof="0"/>
              <a:t>The survey will help us identify the most important resources and the most significant workload factors of our work community in order to strengthen our resources</a:t>
            </a:r>
            <a:br>
              <a:rPr lang="en-GB" sz="1800" noProof="0"/>
            </a:br>
            <a:r>
              <a:rPr lang="en-GB" sz="1800" noProof="0"/>
              <a:t>and reduce and manage the workload factors.</a:t>
            </a:r>
          </a:p>
        </p:txBody>
      </p:sp>
      <p:sp>
        <p:nvSpPr>
          <p:cNvPr id="13" name="Pyöristetty suorakulmio 12">
            <a:extLst>
              <a:ext uri="{FF2B5EF4-FFF2-40B4-BE49-F238E27FC236}">
                <a16:creationId xmlns:a16="http://schemas.microsoft.com/office/drawing/2014/main" id="{DE3C0EC4-4B5C-1278-7DF1-773C08ED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2531164"/>
            <a:ext cx="5461404" cy="3540977"/>
          </a:xfrm>
          <a:prstGeom prst="roundRect">
            <a:avLst>
              <a:gd name="adj" fmla="val 4775"/>
            </a:avLst>
          </a:prstGeom>
          <a:solidFill>
            <a:schemeClr val="accent2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6" name="Puolivapaa piirto 15">
            <a:extLst>
              <a:ext uri="{FF2B5EF4-FFF2-40B4-BE49-F238E27FC236}">
                <a16:creationId xmlns:a16="http://schemas.microsoft.com/office/drawing/2014/main" id="{15D537E7-5FF6-6121-0E99-3068A270A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765231" y="1400527"/>
            <a:ext cx="3540977" cy="5802250"/>
          </a:xfrm>
          <a:custGeom>
            <a:avLst/>
            <a:gdLst>
              <a:gd name="csX0" fmla="*/ 0 w 3677478"/>
              <a:gd name="csY0" fmla="*/ 5626650 h 5802250"/>
              <a:gd name="csX1" fmla="*/ 0 w 3677478"/>
              <a:gd name="csY1" fmla="*/ 516446 h 5802250"/>
              <a:gd name="csX2" fmla="*/ 175600 w 3677478"/>
              <a:gd name="csY2" fmla="*/ 340846 h 5802250"/>
              <a:gd name="csX3" fmla="*/ 1582003 w 3677478"/>
              <a:gd name="csY3" fmla="*/ 340846 h 5802250"/>
              <a:gd name="csX4" fmla="*/ 1838740 w 3677478"/>
              <a:gd name="csY4" fmla="*/ 0 h 5802250"/>
              <a:gd name="csX5" fmla="*/ 2095476 w 3677478"/>
              <a:gd name="csY5" fmla="*/ 340846 h 5802250"/>
              <a:gd name="csX6" fmla="*/ 3501878 w 3677478"/>
              <a:gd name="csY6" fmla="*/ 340846 h 5802250"/>
              <a:gd name="csX7" fmla="*/ 3677478 w 3677478"/>
              <a:gd name="csY7" fmla="*/ 516446 h 5802250"/>
              <a:gd name="csX8" fmla="*/ 3677478 w 3677478"/>
              <a:gd name="csY8" fmla="*/ 5626650 h 5802250"/>
              <a:gd name="csX9" fmla="*/ 3501878 w 3677478"/>
              <a:gd name="csY9" fmla="*/ 5802250 h 5802250"/>
              <a:gd name="csX10" fmla="*/ 175600 w 3677478"/>
              <a:gd name="csY10" fmla="*/ 5802250 h 5802250"/>
              <a:gd name="csX11" fmla="*/ 0 w 3677478"/>
              <a:gd name="csY11" fmla="*/ 5626650 h 58022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677478" h="5802250">
                <a:moveTo>
                  <a:pt x="0" y="5626650"/>
                </a:moveTo>
                <a:lnTo>
                  <a:pt x="0" y="516446"/>
                </a:lnTo>
                <a:cubicBezTo>
                  <a:pt x="0" y="419465"/>
                  <a:pt x="78619" y="340846"/>
                  <a:pt x="175600" y="340846"/>
                </a:cubicBezTo>
                <a:lnTo>
                  <a:pt x="1582003" y="340846"/>
                </a:lnTo>
                <a:lnTo>
                  <a:pt x="1838740" y="0"/>
                </a:lnTo>
                <a:lnTo>
                  <a:pt x="2095476" y="340846"/>
                </a:lnTo>
                <a:lnTo>
                  <a:pt x="3501878" y="340846"/>
                </a:lnTo>
                <a:cubicBezTo>
                  <a:pt x="3598859" y="340846"/>
                  <a:pt x="3677478" y="419465"/>
                  <a:pt x="3677478" y="516446"/>
                </a:cubicBezTo>
                <a:lnTo>
                  <a:pt x="3677478" y="5626650"/>
                </a:lnTo>
                <a:cubicBezTo>
                  <a:pt x="3677478" y="5723631"/>
                  <a:pt x="3598859" y="5802250"/>
                  <a:pt x="3501878" y="5802250"/>
                </a:cubicBezTo>
                <a:lnTo>
                  <a:pt x="175600" y="5802250"/>
                </a:lnTo>
                <a:cubicBezTo>
                  <a:pt x="78619" y="5802250"/>
                  <a:pt x="0" y="5723631"/>
                  <a:pt x="0" y="5626650"/>
                </a:cubicBezTo>
                <a:close/>
              </a:path>
            </a:pathLst>
          </a:custGeom>
          <a:ln w="63500">
            <a:solidFill>
              <a:schemeClr val="bg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noProof="0" dirty="0"/>
          </a:p>
        </p:txBody>
      </p:sp>
      <p:grpSp>
        <p:nvGrpSpPr>
          <p:cNvPr id="25" name="Ryhmä 24">
            <a:extLst>
              <a:ext uri="{FF2B5EF4-FFF2-40B4-BE49-F238E27FC236}">
                <a16:creationId xmlns:a16="http://schemas.microsoft.com/office/drawing/2014/main" id="{B3457CF7-4EC2-D95A-E2EC-CF06283CD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93913" y="2414542"/>
            <a:ext cx="689113" cy="689113"/>
            <a:chOff x="993913" y="2414542"/>
            <a:chExt cx="689113" cy="689113"/>
          </a:xfrm>
        </p:grpSpPr>
        <p:sp>
          <p:nvSpPr>
            <p:cNvPr id="19" name="Ellipsi 18">
              <a:extLst>
                <a:ext uri="{FF2B5EF4-FFF2-40B4-BE49-F238E27FC236}">
                  <a16:creationId xmlns:a16="http://schemas.microsoft.com/office/drawing/2014/main" id="{D82C89EF-D54B-2C1B-96A1-59A282482A4C}"/>
                </a:ext>
              </a:extLst>
            </p:cNvPr>
            <p:cNvSpPr/>
            <p:nvPr/>
          </p:nvSpPr>
          <p:spPr>
            <a:xfrm>
              <a:off x="993913" y="2414542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2" name="Kuva 21">
              <a:extLst>
                <a:ext uri="{FF2B5EF4-FFF2-40B4-BE49-F238E27FC236}">
                  <a16:creationId xmlns:a16="http://schemas.microsoft.com/office/drawing/2014/main" id="{E694D142-84A2-452F-73A0-163E517A02A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1100052" y="2547589"/>
              <a:ext cx="436269" cy="436269"/>
            </a:xfrm>
            <a:prstGeom prst="rect">
              <a:avLst/>
            </a:prstGeom>
          </p:spPr>
        </p:pic>
      </p:grpSp>
      <p:sp>
        <p:nvSpPr>
          <p:cNvPr id="17" name="Tekstiruutu 16">
            <a:extLst>
              <a:ext uri="{FF2B5EF4-FFF2-40B4-BE49-F238E27FC236}">
                <a16:creationId xmlns:a16="http://schemas.microsoft.com/office/drawing/2014/main" id="{4F13CAAB-01AC-678E-6B0B-055AF98CF738}"/>
              </a:ext>
            </a:extLst>
          </p:cNvPr>
          <p:cNvSpPr txBox="1"/>
          <p:nvPr/>
        </p:nvSpPr>
        <p:spPr>
          <a:xfrm>
            <a:off x="993913" y="3304929"/>
            <a:ext cx="5055704" cy="2710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00"/>
              </a:spcAft>
            </a:pPr>
            <a:r>
              <a:rPr lang="en-GB" b="1" noProof="0"/>
              <a:t>Responding to the survey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/>
              <a:t>The response time for the survey is 2 weeks: </a:t>
            </a:r>
            <a:br>
              <a:rPr lang="en-GB" sz="1500" noProof="0"/>
            </a:br>
            <a:r>
              <a:rPr lang="en-GB" sz="1500" noProof="0"/>
              <a:t>[enter the time dates here]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/>
              <a:t>You will receive a link to the survey by email</a:t>
            </a:r>
            <a:br>
              <a:rPr lang="en-GB" sz="1500" noProof="0"/>
            </a:br>
            <a:r>
              <a:rPr lang="en-GB" sz="1500" noProof="0"/>
              <a:t>[specify from whose address]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/>
              <a:t>Responding takes about 10 minutes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/>
              <a:t>Reserve time for responding to the survey, everyone’s view is important!</a:t>
            </a:r>
          </a:p>
          <a:p>
            <a:pPr>
              <a:spcAft>
                <a:spcPts val="700"/>
              </a:spcAft>
            </a:pPr>
            <a:endParaRPr lang="fi-FI" noProof="0" dirty="0"/>
          </a:p>
        </p:txBody>
      </p:sp>
      <p:grpSp>
        <p:nvGrpSpPr>
          <p:cNvPr id="26" name="Ryhmä 25">
            <a:extLst>
              <a:ext uri="{FF2B5EF4-FFF2-40B4-BE49-F238E27FC236}">
                <a16:creationId xmlns:a16="http://schemas.microsoft.com/office/drawing/2014/main" id="{D72E86D5-5FBF-A7A5-964F-DFF0888B6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00191" y="2414542"/>
            <a:ext cx="689113" cy="689113"/>
            <a:chOff x="6500191" y="2414542"/>
            <a:chExt cx="689113" cy="689113"/>
          </a:xfrm>
        </p:grpSpPr>
        <p:sp>
          <p:nvSpPr>
            <p:cNvPr id="20" name="Ellipsi 19">
              <a:extLst>
                <a:ext uri="{FF2B5EF4-FFF2-40B4-BE49-F238E27FC236}">
                  <a16:creationId xmlns:a16="http://schemas.microsoft.com/office/drawing/2014/main" id="{A6B7BD4A-199C-128D-1E50-0DA37D060A0A}"/>
                </a:ext>
              </a:extLst>
            </p:cNvPr>
            <p:cNvSpPr/>
            <p:nvPr/>
          </p:nvSpPr>
          <p:spPr>
            <a:xfrm>
              <a:off x="6500191" y="2414542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4" name="Kuva 23">
              <a:extLst>
                <a:ext uri="{FF2B5EF4-FFF2-40B4-BE49-F238E27FC236}">
                  <a16:creationId xmlns:a16="http://schemas.microsoft.com/office/drawing/2014/main" id="{76484CA3-F865-4446-5BC7-AF818DE807B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12834" y="2540963"/>
              <a:ext cx="470453" cy="470453"/>
            </a:xfrm>
            <a:prstGeom prst="rect">
              <a:avLst/>
            </a:prstGeom>
          </p:spPr>
        </p:pic>
      </p:grpSp>
      <p:sp>
        <p:nvSpPr>
          <p:cNvPr id="18" name="Tekstiruutu 17">
            <a:extLst>
              <a:ext uri="{FF2B5EF4-FFF2-40B4-BE49-F238E27FC236}">
                <a16:creationId xmlns:a16="http://schemas.microsoft.com/office/drawing/2014/main" id="{99A44D6D-DA75-42AF-88B8-26BE2402FB8D}"/>
              </a:ext>
            </a:extLst>
          </p:cNvPr>
          <p:cNvSpPr txBox="1"/>
          <p:nvPr/>
        </p:nvSpPr>
        <p:spPr>
          <a:xfrm>
            <a:off x="6471552" y="3304929"/>
            <a:ext cx="5055704" cy="24852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00"/>
              </a:spcAft>
            </a:pPr>
            <a:r>
              <a:rPr lang="en-GB" b="1" noProof="0" dirty="0">
                <a:latin typeface="Source Sans 3 Medium"/>
                <a:cs typeface="Arial"/>
              </a:rPr>
              <a:t>Reporting and </a:t>
            </a:r>
            <a:r>
              <a:rPr lang="en-GB" b="1" dirty="0">
                <a:latin typeface="Source Sans 3 Medium"/>
                <a:cs typeface="Arial"/>
              </a:rPr>
              <a:t>reviewing</a:t>
            </a:r>
            <a:r>
              <a:rPr lang="en-GB" b="1" noProof="0" dirty="0">
                <a:latin typeface="Source Sans 3 Medium"/>
                <a:cs typeface="Arial"/>
              </a:rPr>
              <a:t> the results 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 dirty="0"/>
              <a:t>The reports will be distributed to supervisors and teams</a:t>
            </a:r>
            <a:br>
              <a:rPr lang="en-GB" sz="1500" noProof="0" dirty="0"/>
            </a:br>
            <a:r>
              <a:rPr lang="en-GB" sz="1500" noProof="0" dirty="0"/>
              <a:t>[enter the schedule]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 dirty="0"/>
              <a:t>The results will be </a:t>
            </a:r>
            <a:r>
              <a:rPr lang="en-GB" sz="1500" dirty="0"/>
              <a:t>reviewed</a:t>
            </a:r>
            <a:r>
              <a:rPr lang="en-GB" sz="1500" noProof="0" dirty="0"/>
              <a:t> in teams</a:t>
            </a:r>
            <a:br>
              <a:rPr lang="en-GB" sz="1500" noProof="0" dirty="0"/>
            </a:br>
            <a:r>
              <a:rPr lang="en-GB" sz="1500" noProof="0" dirty="0"/>
              <a:t>[enter the schedules or instructions on how to agree them]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 dirty="0"/>
              <a:t>[Enter information on which different parties will </a:t>
            </a:r>
            <a:r>
              <a:rPr lang="en-GB" sz="1500" dirty="0"/>
              <a:t>utilize</a:t>
            </a:r>
            <a:r>
              <a:rPr lang="en-GB" sz="1500" noProof="0" dirty="0"/>
              <a:t> the results and when: e.g., management, occupational safety organization, occupational health care, etc.]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Work Resources and Workload Factors survey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4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761209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3E0D6472-23B0-D36F-D989-A70EFE8B83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16495" y="759467"/>
            <a:ext cx="4691911" cy="5532142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lt"/>
                <a:cs typeface="+mj-cs"/>
              </a:rPr>
              <a:t>Survey content</a:t>
            </a:r>
          </a:p>
        </p:txBody>
      </p:sp>
      <p:sp>
        <p:nvSpPr>
          <p:cNvPr id="8" name="Puolivapaa piirto 7">
            <a:extLst>
              <a:ext uri="{FF2B5EF4-FFF2-40B4-BE49-F238E27FC236}">
                <a16:creationId xmlns:a16="http://schemas.microsoft.com/office/drawing/2014/main" id="{0B313B3F-0E7B-708E-B837-C19F26C806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786964" y="444516"/>
            <a:ext cx="4475255" cy="6779997"/>
          </a:xfrm>
          <a:custGeom>
            <a:avLst/>
            <a:gdLst>
              <a:gd name="csX0" fmla="*/ 0 w 3677478"/>
              <a:gd name="csY0" fmla="*/ 5626650 h 5802250"/>
              <a:gd name="csX1" fmla="*/ 0 w 3677478"/>
              <a:gd name="csY1" fmla="*/ 516446 h 5802250"/>
              <a:gd name="csX2" fmla="*/ 175600 w 3677478"/>
              <a:gd name="csY2" fmla="*/ 340846 h 5802250"/>
              <a:gd name="csX3" fmla="*/ 1582003 w 3677478"/>
              <a:gd name="csY3" fmla="*/ 340846 h 5802250"/>
              <a:gd name="csX4" fmla="*/ 1838740 w 3677478"/>
              <a:gd name="csY4" fmla="*/ 0 h 5802250"/>
              <a:gd name="csX5" fmla="*/ 2095476 w 3677478"/>
              <a:gd name="csY5" fmla="*/ 340846 h 5802250"/>
              <a:gd name="csX6" fmla="*/ 3501878 w 3677478"/>
              <a:gd name="csY6" fmla="*/ 340846 h 5802250"/>
              <a:gd name="csX7" fmla="*/ 3677478 w 3677478"/>
              <a:gd name="csY7" fmla="*/ 516446 h 5802250"/>
              <a:gd name="csX8" fmla="*/ 3677478 w 3677478"/>
              <a:gd name="csY8" fmla="*/ 5626650 h 5802250"/>
              <a:gd name="csX9" fmla="*/ 3501878 w 3677478"/>
              <a:gd name="csY9" fmla="*/ 5802250 h 5802250"/>
              <a:gd name="csX10" fmla="*/ 175600 w 3677478"/>
              <a:gd name="csY10" fmla="*/ 5802250 h 5802250"/>
              <a:gd name="csX11" fmla="*/ 0 w 3677478"/>
              <a:gd name="csY11" fmla="*/ 5626650 h 58022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677478" h="5802250">
                <a:moveTo>
                  <a:pt x="0" y="5626650"/>
                </a:moveTo>
                <a:lnTo>
                  <a:pt x="0" y="516446"/>
                </a:lnTo>
                <a:cubicBezTo>
                  <a:pt x="0" y="419465"/>
                  <a:pt x="78619" y="340846"/>
                  <a:pt x="175600" y="340846"/>
                </a:cubicBezTo>
                <a:lnTo>
                  <a:pt x="1582003" y="340846"/>
                </a:lnTo>
                <a:lnTo>
                  <a:pt x="1838740" y="0"/>
                </a:lnTo>
                <a:lnTo>
                  <a:pt x="2095476" y="340846"/>
                </a:lnTo>
                <a:lnTo>
                  <a:pt x="3501878" y="340846"/>
                </a:lnTo>
                <a:cubicBezTo>
                  <a:pt x="3598859" y="340846"/>
                  <a:pt x="3677478" y="419465"/>
                  <a:pt x="3677478" y="516446"/>
                </a:cubicBezTo>
                <a:lnTo>
                  <a:pt x="3677478" y="5626650"/>
                </a:lnTo>
                <a:cubicBezTo>
                  <a:pt x="3677478" y="5723631"/>
                  <a:pt x="3598859" y="5802250"/>
                  <a:pt x="3501878" y="5802250"/>
                </a:cubicBezTo>
                <a:lnTo>
                  <a:pt x="175600" y="5802250"/>
                </a:lnTo>
                <a:cubicBezTo>
                  <a:pt x="78619" y="5802250"/>
                  <a:pt x="0" y="5723631"/>
                  <a:pt x="0" y="5626650"/>
                </a:cubicBezTo>
                <a:close/>
              </a:path>
            </a:pathLst>
          </a:custGeom>
          <a:ln w="63500">
            <a:solidFill>
              <a:schemeClr val="bg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noProof="0" dirty="0"/>
          </a:p>
        </p:txBody>
      </p:sp>
      <p:grpSp>
        <p:nvGrpSpPr>
          <p:cNvPr id="10" name="Ryhmä 9">
            <a:extLst>
              <a:ext uri="{FF2B5EF4-FFF2-40B4-BE49-F238E27FC236}">
                <a16:creationId xmlns:a16="http://schemas.microsoft.com/office/drawing/2014/main" id="{21E4F7CC-8DF8-40C6-5C41-D06C7A80A3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93913" y="1360994"/>
            <a:ext cx="689113" cy="689113"/>
            <a:chOff x="993913" y="2414542"/>
            <a:chExt cx="689113" cy="689113"/>
          </a:xfrm>
        </p:grpSpPr>
        <p:sp>
          <p:nvSpPr>
            <p:cNvPr id="11" name="Ellipsi 10">
              <a:extLst>
                <a:ext uri="{FF2B5EF4-FFF2-40B4-BE49-F238E27FC236}">
                  <a16:creationId xmlns:a16="http://schemas.microsoft.com/office/drawing/2014/main" id="{2E02E3E5-7B87-C761-15C4-25ACF949C215}"/>
                </a:ext>
              </a:extLst>
            </p:cNvPr>
            <p:cNvSpPr/>
            <p:nvPr/>
          </p:nvSpPr>
          <p:spPr>
            <a:xfrm>
              <a:off x="993913" y="2414542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12" name="Kuva 11">
              <a:extLst>
                <a:ext uri="{FF2B5EF4-FFF2-40B4-BE49-F238E27FC236}">
                  <a16:creationId xmlns:a16="http://schemas.microsoft.com/office/drawing/2014/main" id="{9CD52A98-073B-78A8-88C5-53EABEC3585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100052" y="2547589"/>
              <a:ext cx="436269" cy="436269"/>
            </a:xfrm>
            <a:prstGeom prst="rect">
              <a:avLst/>
            </a:prstGeom>
          </p:spPr>
        </p:pic>
      </p:grpSp>
      <p:sp>
        <p:nvSpPr>
          <p:cNvPr id="14" name="Tekstiruutu 13">
            <a:extLst>
              <a:ext uri="{FF2B5EF4-FFF2-40B4-BE49-F238E27FC236}">
                <a16:creationId xmlns:a16="http://schemas.microsoft.com/office/drawing/2014/main" id="{FD8E986E-D982-A171-E558-ACDA69E4AD52}"/>
              </a:ext>
            </a:extLst>
          </p:cNvPr>
          <p:cNvSpPr txBox="1"/>
          <p:nvPr/>
        </p:nvSpPr>
        <p:spPr>
          <a:xfrm>
            <a:off x="993912" y="2166202"/>
            <a:ext cx="5738192" cy="37420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00"/>
              </a:spcAft>
            </a:pPr>
            <a:r>
              <a:rPr lang="en-GB" sz="1300" b="1" noProof="0" dirty="0"/>
              <a:t>Work content, </a:t>
            </a:r>
            <a:r>
              <a:rPr lang="en-GB" sz="1300" b="1" dirty="0"/>
              <a:t>job control and organization of work</a:t>
            </a:r>
            <a:endParaRPr lang="en-GB" sz="1300" b="1" noProof="0" dirty="0"/>
          </a:p>
          <a:p>
            <a:pPr>
              <a:spcAft>
                <a:spcPts val="500"/>
              </a:spcAft>
            </a:pPr>
            <a:r>
              <a:rPr lang="en-GB" sz="1200" noProof="0" dirty="0"/>
              <a:t>Clarity of work tasks and objectives, use and development of competence, feedback, opportunities to influence, trust in continuity of work 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GB" sz="1300" b="1" noProof="0" dirty="0"/>
              <a:t>Workload factors</a:t>
            </a:r>
          </a:p>
          <a:p>
            <a:pPr>
              <a:spcAft>
                <a:spcPts val="500"/>
              </a:spcAft>
            </a:pPr>
            <a:r>
              <a:rPr lang="en-GB" sz="1200" noProof="0" dirty="0"/>
              <a:t>The most common workload factors, work-related stress and recovery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GB" sz="1300" b="1" noProof="0" dirty="0"/>
              <a:t>Supervisory work and management</a:t>
            </a:r>
          </a:p>
          <a:p>
            <a:pPr>
              <a:spcAft>
                <a:spcPts val="500"/>
              </a:spcAft>
            </a:pPr>
            <a:r>
              <a:rPr lang="en-GB" sz="1200" noProof="0" dirty="0"/>
              <a:t>Showing appreciation, providing support and help, trust, listening to opinions, flow of information, taking care of well-being at work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GB" sz="1300" b="1" noProof="0" dirty="0"/>
              <a:t>Functioning of the work community</a:t>
            </a:r>
          </a:p>
          <a:p>
            <a:pPr>
              <a:spcAft>
                <a:spcPts val="500"/>
              </a:spcAft>
            </a:pPr>
            <a:r>
              <a:rPr lang="en-GB" sz="1200" noProof="0" dirty="0"/>
              <a:t>Division of work, ground rules, flow of information and interaction, cooperation,</a:t>
            </a:r>
            <a:br>
              <a:rPr lang="en-GB" sz="1200" noProof="0" dirty="0"/>
            </a:br>
            <a:r>
              <a:rPr lang="en-GB" sz="1200" noProof="0" dirty="0"/>
              <a:t>support and assistance, appreciation, working climate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GB" sz="1300" b="1" noProof="0" dirty="0"/>
              <a:t>Workplace practices</a:t>
            </a:r>
          </a:p>
          <a:p>
            <a:pPr>
              <a:spcAft>
                <a:spcPts val="500"/>
              </a:spcAft>
            </a:pPr>
            <a:r>
              <a:rPr lang="en-GB" sz="1200" noProof="0" dirty="0"/>
              <a:t>Evaluation and development of operations, preparedness for changes,</a:t>
            </a:r>
            <a:br>
              <a:rPr lang="en-GB" sz="1200" noProof="0" dirty="0"/>
            </a:br>
            <a:r>
              <a:rPr lang="en-GB" sz="1200" noProof="0" dirty="0"/>
              <a:t>fair treatment and work-life balance</a:t>
            </a:r>
          </a:p>
          <a:p>
            <a:pPr>
              <a:spcBef>
                <a:spcPts val="200"/>
              </a:spcBef>
              <a:spcAft>
                <a:spcPts val="200"/>
              </a:spcAft>
            </a:pPr>
            <a:r>
              <a:rPr lang="en-GB" sz="1300" b="1" noProof="0" dirty="0"/>
              <a:t>Job satisfaction</a:t>
            </a:r>
          </a:p>
          <a:p>
            <a:pPr>
              <a:spcAft>
                <a:spcPts val="500"/>
              </a:spcAft>
            </a:pPr>
            <a:r>
              <a:rPr lang="en-GB" sz="1200" noProof="0" dirty="0"/>
              <a:t>Work engagement, job satisfaction and willingness to recommend the employer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Work Resources and Workload Factors survey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5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131694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lt"/>
                <a:cs typeface="+mj-cs"/>
              </a:rPr>
              <a:t>Confidentiality</a:t>
            </a:r>
          </a:p>
        </p:txBody>
      </p:sp>
      <p:sp>
        <p:nvSpPr>
          <p:cNvPr id="13" name="Pyöristetty suorakulmio 12">
            <a:extLst>
              <a:ext uri="{FF2B5EF4-FFF2-40B4-BE49-F238E27FC236}">
                <a16:creationId xmlns:a16="http://schemas.microsoft.com/office/drawing/2014/main" id="{DE3C0EC4-4B5C-1278-7DF1-773C08ED64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96000" y="1973421"/>
            <a:ext cx="5461404" cy="4098720"/>
          </a:xfrm>
          <a:prstGeom prst="roundRect">
            <a:avLst>
              <a:gd name="adj" fmla="val 4775"/>
            </a:avLst>
          </a:prstGeom>
          <a:solidFill>
            <a:schemeClr val="accent2"/>
          </a:solidFill>
          <a:ln w="635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noProof="0" dirty="0"/>
          </a:p>
        </p:txBody>
      </p:sp>
      <p:sp>
        <p:nvSpPr>
          <p:cNvPr id="16" name="Puolivapaa piirto 15">
            <a:extLst>
              <a:ext uri="{FF2B5EF4-FFF2-40B4-BE49-F238E27FC236}">
                <a16:creationId xmlns:a16="http://schemas.microsoft.com/office/drawing/2014/main" id="{15D537E7-5FF6-6121-0E99-3068A270A4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1486360" y="1121657"/>
            <a:ext cx="4098720" cy="5802250"/>
          </a:xfrm>
          <a:custGeom>
            <a:avLst/>
            <a:gdLst>
              <a:gd name="csX0" fmla="*/ 0 w 3677478"/>
              <a:gd name="csY0" fmla="*/ 5626650 h 5802250"/>
              <a:gd name="csX1" fmla="*/ 0 w 3677478"/>
              <a:gd name="csY1" fmla="*/ 516446 h 5802250"/>
              <a:gd name="csX2" fmla="*/ 175600 w 3677478"/>
              <a:gd name="csY2" fmla="*/ 340846 h 5802250"/>
              <a:gd name="csX3" fmla="*/ 1582003 w 3677478"/>
              <a:gd name="csY3" fmla="*/ 340846 h 5802250"/>
              <a:gd name="csX4" fmla="*/ 1838740 w 3677478"/>
              <a:gd name="csY4" fmla="*/ 0 h 5802250"/>
              <a:gd name="csX5" fmla="*/ 2095476 w 3677478"/>
              <a:gd name="csY5" fmla="*/ 340846 h 5802250"/>
              <a:gd name="csX6" fmla="*/ 3501878 w 3677478"/>
              <a:gd name="csY6" fmla="*/ 340846 h 5802250"/>
              <a:gd name="csX7" fmla="*/ 3677478 w 3677478"/>
              <a:gd name="csY7" fmla="*/ 516446 h 5802250"/>
              <a:gd name="csX8" fmla="*/ 3677478 w 3677478"/>
              <a:gd name="csY8" fmla="*/ 5626650 h 5802250"/>
              <a:gd name="csX9" fmla="*/ 3501878 w 3677478"/>
              <a:gd name="csY9" fmla="*/ 5802250 h 5802250"/>
              <a:gd name="csX10" fmla="*/ 175600 w 3677478"/>
              <a:gd name="csY10" fmla="*/ 5802250 h 5802250"/>
              <a:gd name="csX11" fmla="*/ 0 w 3677478"/>
              <a:gd name="csY11" fmla="*/ 5626650 h 580225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</a:cxnLst>
            <a:rect l="l" t="t" r="r" b="b"/>
            <a:pathLst>
              <a:path w="3677478" h="5802250">
                <a:moveTo>
                  <a:pt x="0" y="5626650"/>
                </a:moveTo>
                <a:lnTo>
                  <a:pt x="0" y="516446"/>
                </a:lnTo>
                <a:cubicBezTo>
                  <a:pt x="0" y="419465"/>
                  <a:pt x="78619" y="340846"/>
                  <a:pt x="175600" y="340846"/>
                </a:cubicBezTo>
                <a:lnTo>
                  <a:pt x="1582003" y="340846"/>
                </a:lnTo>
                <a:lnTo>
                  <a:pt x="1838740" y="0"/>
                </a:lnTo>
                <a:lnTo>
                  <a:pt x="2095476" y="340846"/>
                </a:lnTo>
                <a:lnTo>
                  <a:pt x="3501878" y="340846"/>
                </a:lnTo>
                <a:cubicBezTo>
                  <a:pt x="3598859" y="340846"/>
                  <a:pt x="3677478" y="419465"/>
                  <a:pt x="3677478" y="516446"/>
                </a:cubicBezTo>
                <a:lnTo>
                  <a:pt x="3677478" y="5626650"/>
                </a:lnTo>
                <a:cubicBezTo>
                  <a:pt x="3677478" y="5723631"/>
                  <a:pt x="3598859" y="5802250"/>
                  <a:pt x="3501878" y="5802250"/>
                </a:cubicBezTo>
                <a:lnTo>
                  <a:pt x="175600" y="5802250"/>
                </a:lnTo>
                <a:cubicBezTo>
                  <a:pt x="78619" y="5802250"/>
                  <a:pt x="0" y="5723631"/>
                  <a:pt x="0" y="5626650"/>
                </a:cubicBezTo>
                <a:close/>
              </a:path>
            </a:pathLst>
          </a:custGeom>
          <a:ln w="63500">
            <a:solidFill>
              <a:schemeClr val="bg1"/>
            </a:solidFill>
            <a:round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fi-FI" noProof="0" dirty="0"/>
          </a:p>
        </p:txBody>
      </p:sp>
      <p:grpSp>
        <p:nvGrpSpPr>
          <p:cNvPr id="25" name="Ryhmä 24">
            <a:extLst>
              <a:ext uri="{FF2B5EF4-FFF2-40B4-BE49-F238E27FC236}">
                <a16:creationId xmlns:a16="http://schemas.microsoft.com/office/drawing/2014/main" id="{B3457CF7-4EC2-D95A-E2EC-CF06283CDF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93913" y="1840375"/>
            <a:ext cx="689113" cy="689113"/>
            <a:chOff x="993913" y="2414542"/>
            <a:chExt cx="689113" cy="689113"/>
          </a:xfrm>
        </p:grpSpPr>
        <p:sp>
          <p:nvSpPr>
            <p:cNvPr id="19" name="Ellipsi 18">
              <a:extLst>
                <a:ext uri="{FF2B5EF4-FFF2-40B4-BE49-F238E27FC236}">
                  <a16:creationId xmlns:a16="http://schemas.microsoft.com/office/drawing/2014/main" id="{D82C89EF-D54B-2C1B-96A1-59A282482A4C}"/>
                </a:ext>
              </a:extLst>
            </p:cNvPr>
            <p:cNvSpPr/>
            <p:nvPr/>
          </p:nvSpPr>
          <p:spPr>
            <a:xfrm>
              <a:off x="993913" y="2414542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2" name="Kuva 21">
              <a:extLst>
                <a:ext uri="{FF2B5EF4-FFF2-40B4-BE49-F238E27FC236}">
                  <a16:creationId xmlns:a16="http://schemas.microsoft.com/office/drawing/2014/main" id="{E694D142-84A2-452F-73A0-163E517A02A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1100052" y="2547589"/>
              <a:ext cx="436269" cy="436269"/>
            </a:xfrm>
            <a:prstGeom prst="rect">
              <a:avLst/>
            </a:prstGeom>
          </p:spPr>
        </p:pic>
      </p:grpSp>
      <p:sp>
        <p:nvSpPr>
          <p:cNvPr id="17" name="Tekstiruutu 16">
            <a:extLst>
              <a:ext uri="{FF2B5EF4-FFF2-40B4-BE49-F238E27FC236}">
                <a16:creationId xmlns:a16="http://schemas.microsoft.com/office/drawing/2014/main" id="{4F13CAAB-01AC-678E-6B0B-055AF98CF738}"/>
              </a:ext>
            </a:extLst>
          </p:cNvPr>
          <p:cNvSpPr txBox="1"/>
          <p:nvPr/>
        </p:nvSpPr>
        <p:spPr>
          <a:xfrm>
            <a:off x="993913" y="2669599"/>
            <a:ext cx="4492487" cy="32624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00"/>
              </a:spcAft>
            </a:pPr>
            <a:r>
              <a:rPr lang="en-GB" b="1" noProof="0" dirty="0"/>
              <a:t>Confidentiality of responding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 dirty="0"/>
              <a:t>Responding is voluntary and takes place anonymously.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 dirty="0"/>
              <a:t>The data will be collected using the electronic survey </a:t>
            </a:r>
            <a:r>
              <a:rPr lang="en-GB" sz="1500" dirty="0"/>
              <a:t>platform</a:t>
            </a:r>
            <a:r>
              <a:rPr lang="en-GB" sz="1500" noProof="0" dirty="0"/>
              <a:t> of a partner (Data Rangers Oy) of the Finnish Institute of Occupational Health.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 dirty="0"/>
              <a:t>No e-mail address or IP address is stored in the response data.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 dirty="0"/>
              <a:t>The answers are recorded through a secure connection (SSL). </a:t>
            </a:r>
          </a:p>
          <a:p>
            <a:pPr>
              <a:spcAft>
                <a:spcPts val="700"/>
              </a:spcAft>
            </a:pPr>
            <a:endParaRPr lang="fi-FI" noProof="0" dirty="0"/>
          </a:p>
        </p:txBody>
      </p:sp>
      <p:grpSp>
        <p:nvGrpSpPr>
          <p:cNvPr id="26" name="Ryhmä 25">
            <a:extLst>
              <a:ext uri="{FF2B5EF4-FFF2-40B4-BE49-F238E27FC236}">
                <a16:creationId xmlns:a16="http://schemas.microsoft.com/office/drawing/2014/main" id="{D72E86D5-5FBF-A7A5-964F-DFF0888B66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00191" y="1840375"/>
            <a:ext cx="689113" cy="689113"/>
            <a:chOff x="6500191" y="2414542"/>
            <a:chExt cx="689113" cy="689113"/>
          </a:xfrm>
        </p:grpSpPr>
        <p:sp>
          <p:nvSpPr>
            <p:cNvPr id="20" name="Ellipsi 19">
              <a:extLst>
                <a:ext uri="{FF2B5EF4-FFF2-40B4-BE49-F238E27FC236}">
                  <a16:creationId xmlns:a16="http://schemas.microsoft.com/office/drawing/2014/main" id="{A6B7BD4A-199C-128D-1E50-0DA37D060A0A}"/>
                </a:ext>
              </a:extLst>
            </p:cNvPr>
            <p:cNvSpPr/>
            <p:nvPr/>
          </p:nvSpPr>
          <p:spPr>
            <a:xfrm>
              <a:off x="6500191" y="2414542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4" name="Kuva 23">
              <a:extLst>
                <a:ext uri="{FF2B5EF4-FFF2-40B4-BE49-F238E27FC236}">
                  <a16:creationId xmlns:a16="http://schemas.microsoft.com/office/drawing/2014/main" id="{76484CA3-F865-4446-5BC7-AF818DE807B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6612834" y="2540963"/>
              <a:ext cx="470453" cy="470453"/>
            </a:xfrm>
            <a:prstGeom prst="rect">
              <a:avLst/>
            </a:prstGeom>
          </p:spPr>
        </p:pic>
      </p:grpSp>
      <p:sp>
        <p:nvSpPr>
          <p:cNvPr id="18" name="Tekstiruutu 17">
            <a:extLst>
              <a:ext uri="{FF2B5EF4-FFF2-40B4-BE49-F238E27FC236}">
                <a16:creationId xmlns:a16="http://schemas.microsoft.com/office/drawing/2014/main" id="{99A44D6D-DA75-42AF-88B8-26BE2402FB8D}"/>
              </a:ext>
            </a:extLst>
          </p:cNvPr>
          <p:cNvSpPr txBox="1"/>
          <p:nvPr/>
        </p:nvSpPr>
        <p:spPr>
          <a:xfrm>
            <a:off x="6579704" y="2669599"/>
            <a:ext cx="4618383" cy="2272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700"/>
              </a:spcAft>
            </a:pPr>
            <a:r>
              <a:rPr lang="en-GB" b="1" noProof="0">
                <a:latin typeface="Source Sans 3 Medium"/>
                <a:cs typeface="Arial"/>
              </a:rPr>
              <a:t>Confidentiality of reporting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/>
              <a:t>Individual answers or the data collected from them will not be disclosed to the workplace.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/>
              <a:t>The responses will be reported as averages at the group level (at least 5 responses per group) and at the level of the whole organization.</a:t>
            </a:r>
          </a:p>
          <a:p>
            <a:pPr marL="177800" indent="-177800">
              <a:spcAft>
                <a:spcPts val="700"/>
              </a:spcAft>
              <a:buFont typeface="Arial" panose="020B0604020202020204" pitchFamily="34" charset="0"/>
              <a:buChar char="•"/>
            </a:pPr>
            <a:r>
              <a:rPr lang="en-GB" sz="1500" noProof="0"/>
              <a:t>The answers given by individual respondents cannot be identified from the reported results.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Work Resources and Workload Factors survey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6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7106895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cap="none" normalizeH="0" baseline="0" noProof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lt"/>
                <a:cs typeface="+mj-cs"/>
              </a:rPr>
              <a:t>Why should I respond?</a:t>
            </a:r>
          </a:p>
        </p:txBody>
      </p:sp>
      <p:grpSp>
        <p:nvGrpSpPr>
          <p:cNvPr id="2" name="Ryhmä 1" descr="Kaikki organisaatiossa saavat arvioida voimavaroja ja kuormitustekijöitä, sillä jokaisen mielipide on tärkeä.">
            <a:extLst>
              <a:ext uri="{FF2B5EF4-FFF2-40B4-BE49-F238E27FC236}">
                <a16:creationId xmlns:a16="http://schemas.microsoft.com/office/drawing/2014/main" id="{222ECF08-8ABD-7A6D-FC57-3882E72D57B1}"/>
              </a:ext>
            </a:extLst>
          </p:cNvPr>
          <p:cNvGrpSpPr/>
          <p:nvPr/>
        </p:nvGrpSpPr>
        <p:grpSpPr>
          <a:xfrm>
            <a:off x="1139686" y="1652114"/>
            <a:ext cx="10018644" cy="1357484"/>
            <a:chOff x="1139686" y="1652114"/>
            <a:chExt cx="10018644" cy="1357484"/>
          </a:xfrm>
        </p:grpSpPr>
        <p:sp>
          <p:nvSpPr>
            <p:cNvPr id="21" name="Pyöristetty suorakulmio 20">
              <a:extLst>
                <a:ext uri="{FF2B5EF4-FFF2-40B4-BE49-F238E27FC236}">
                  <a16:creationId xmlns:a16="http://schemas.microsoft.com/office/drawing/2014/main" id="{29A71E67-7666-AF55-192A-A692189D15AF}"/>
                </a:ext>
              </a:extLst>
            </p:cNvPr>
            <p:cNvSpPr/>
            <p:nvPr/>
          </p:nvSpPr>
          <p:spPr>
            <a:xfrm>
              <a:off x="6149010" y="1652114"/>
              <a:ext cx="5009320" cy="1357484"/>
            </a:xfrm>
            <a:prstGeom prst="roundRect">
              <a:avLst>
                <a:gd name="adj" fmla="val 7392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60000" rtlCol="0" anchor="ctr"/>
            <a:lstStyle/>
            <a:p>
              <a:pPr lvl="0"/>
              <a:r>
                <a:rPr lang="en-GB">
                  <a:solidFill>
                    <a:schemeClr val="tx1"/>
                  </a:solidFill>
                </a:rPr>
                <a:t>Everyone’s opinion is important</a:t>
              </a:r>
            </a:p>
          </p:txBody>
        </p:sp>
        <p:sp>
          <p:nvSpPr>
            <p:cNvPr id="35" name="Puolivapaa piirto 34">
              <a:extLst>
                <a:ext uri="{FF2B5EF4-FFF2-40B4-BE49-F238E27FC236}">
                  <a16:creationId xmlns:a16="http://schemas.microsoft.com/office/drawing/2014/main" id="{1461E9F6-0299-AB8C-ED01-26EF2C77C676}"/>
                </a:ext>
              </a:extLst>
            </p:cNvPr>
            <p:cNvSpPr/>
            <p:nvPr/>
          </p:nvSpPr>
          <p:spPr>
            <a:xfrm>
              <a:off x="1139686" y="1652114"/>
              <a:ext cx="5234607" cy="1357484"/>
            </a:xfrm>
            <a:custGeom>
              <a:avLst/>
              <a:gdLst>
                <a:gd name="csX0" fmla="*/ 100359 w 5234607"/>
                <a:gd name="csY0" fmla="*/ 0 h 1357484"/>
                <a:gd name="csX1" fmla="*/ 4855954 w 5234607"/>
                <a:gd name="csY1" fmla="*/ 0 h 1357484"/>
                <a:gd name="csX2" fmla="*/ 4956313 w 5234607"/>
                <a:gd name="csY2" fmla="*/ 100359 h 1357484"/>
                <a:gd name="csX3" fmla="*/ 4956313 w 5234607"/>
                <a:gd name="csY3" fmla="*/ 494415 h 1357484"/>
                <a:gd name="csX4" fmla="*/ 5234607 w 5234607"/>
                <a:gd name="csY4" fmla="*/ 702456 h 1357484"/>
                <a:gd name="csX5" fmla="*/ 4956313 w 5234607"/>
                <a:gd name="csY5" fmla="*/ 910496 h 1357484"/>
                <a:gd name="csX6" fmla="*/ 4956313 w 5234607"/>
                <a:gd name="csY6" fmla="*/ 1257125 h 1357484"/>
                <a:gd name="csX7" fmla="*/ 4855954 w 5234607"/>
                <a:gd name="csY7" fmla="*/ 1357484 h 1357484"/>
                <a:gd name="csX8" fmla="*/ 100359 w 5234607"/>
                <a:gd name="csY8" fmla="*/ 1357484 h 1357484"/>
                <a:gd name="csX9" fmla="*/ 0 w 5234607"/>
                <a:gd name="csY9" fmla="*/ 1257125 h 1357484"/>
                <a:gd name="csX10" fmla="*/ 0 w 5234607"/>
                <a:gd name="csY10" fmla="*/ 100359 h 1357484"/>
                <a:gd name="csX11" fmla="*/ 100359 w 5234607"/>
                <a:gd name="csY11" fmla="*/ 0 h 13574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5234607" h="1357484">
                  <a:moveTo>
                    <a:pt x="100359" y="0"/>
                  </a:moveTo>
                  <a:lnTo>
                    <a:pt x="4855954" y="0"/>
                  </a:lnTo>
                  <a:cubicBezTo>
                    <a:pt x="4911381" y="0"/>
                    <a:pt x="4956313" y="44932"/>
                    <a:pt x="4956313" y="100359"/>
                  </a:cubicBezTo>
                  <a:lnTo>
                    <a:pt x="4956313" y="494415"/>
                  </a:lnTo>
                  <a:lnTo>
                    <a:pt x="5234607" y="702456"/>
                  </a:lnTo>
                  <a:lnTo>
                    <a:pt x="4956313" y="910496"/>
                  </a:lnTo>
                  <a:lnTo>
                    <a:pt x="4956313" y="1257125"/>
                  </a:lnTo>
                  <a:cubicBezTo>
                    <a:pt x="4956313" y="1312552"/>
                    <a:pt x="4911381" y="1357484"/>
                    <a:pt x="4855954" y="1357484"/>
                  </a:cubicBezTo>
                  <a:lnTo>
                    <a:pt x="100359" y="1357484"/>
                  </a:lnTo>
                  <a:cubicBezTo>
                    <a:pt x="44932" y="1357484"/>
                    <a:pt x="0" y="1312552"/>
                    <a:pt x="0" y="1257125"/>
                  </a:cubicBezTo>
                  <a:lnTo>
                    <a:pt x="0" y="100359"/>
                  </a:lnTo>
                  <a:cubicBezTo>
                    <a:pt x="0" y="44932"/>
                    <a:pt x="44932" y="0"/>
                    <a:pt x="100359" y="0"/>
                  </a:cubicBezTo>
                  <a:close/>
                </a:path>
              </a:pathLst>
            </a:cu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8000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200" b="1" i="0" u="none" strike="noStrike" cap="none" normalizeH="0" baseline="0" noProof="0">
                  <a:ln>
                    <a:noFill/>
                  </a:ln>
                  <a:solidFill>
                    <a:srgbClr val="003C78"/>
                  </a:solidFill>
                  <a:uLnTx/>
                  <a:uFillTx/>
                  <a:latin typeface="Arial" panose="020B0604020202020204"/>
                  <a:ea typeface="Arial"/>
                  <a:cs typeface="+mn-cs"/>
                </a:rPr>
                <a:t>Everyone can evaluate </a:t>
              </a:r>
            </a:p>
          </p:txBody>
        </p:sp>
      </p:grpSp>
      <p:grpSp>
        <p:nvGrpSpPr>
          <p:cNvPr id="3" name="Ryhmä 2" descr="Erilaiset kokemukset on hyvä saada esille. Siksi vastaaminen rehellisesti on tärkeää, jotta saadaan muodostettua luotettava ja realistinen tilannekuva.">
            <a:extLst>
              <a:ext uri="{FF2B5EF4-FFF2-40B4-BE49-F238E27FC236}">
                <a16:creationId xmlns:a16="http://schemas.microsoft.com/office/drawing/2014/main" id="{509D4E8A-BEF5-2296-3D7A-B2FA23608967}"/>
              </a:ext>
            </a:extLst>
          </p:cNvPr>
          <p:cNvGrpSpPr/>
          <p:nvPr/>
        </p:nvGrpSpPr>
        <p:grpSpPr>
          <a:xfrm>
            <a:off x="1139686" y="3123105"/>
            <a:ext cx="10018644" cy="1357484"/>
            <a:chOff x="1139686" y="3123105"/>
            <a:chExt cx="10018644" cy="1357484"/>
          </a:xfrm>
        </p:grpSpPr>
        <p:sp>
          <p:nvSpPr>
            <p:cNvPr id="40" name="Pyöristetty suorakulmio 39" descr="Tärkeää ">
              <a:extLst>
                <a:ext uri="{FF2B5EF4-FFF2-40B4-BE49-F238E27FC236}">
                  <a16:creationId xmlns:a16="http://schemas.microsoft.com/office/drawing/2014/main" id="{406A3906-0EBE-59C3-A51A-BC15E4D73F5D}"/>
                </a:ext>
              </a:extLst>
            </p:cNvPr>
            <p:cNvSpPr/>
            <p:nvPr/>
          </p:nvSpPr>
          <p:spPr>
            <a:xfrm>
              <a:off x="6149010" y="3123105"/>
              <a:ext cx="5009320" cy="1357484"/>
            </a:xfrm>
            <a:prstGeom prst="roundRect">
              <a:avLst>
                <a:gd name="adj" fmla="val 7392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60000" rtlCol="0" anchor="ctr"/>
            <a:lstStyle/>
            <a:p>
              <a:pPr lvl="0"/>
              <a:r>
                <a:rPr lang="en-GB">
                  <a:solidFill>
                    <a:schemeClr val="tx1"/>
                  </a:solidFill>
                </a:rPr>
                <a:t>Please answer honestly.</a:t>
              </a:r>
              <a:br>
                <a:rPr lang="en-GB">
                  <a:solidFill>
                    <a:schemeClr val="tx1"/>
                  </a:solidFill>
                </a:rPr>
              </a:br>
              <a:r>
                <a:rPr lang="en-GB">
                  <a:solidFill>
                    <a:schemeClr val="tx1"/>
                  </a:solidFill>
                </a:rPr>
                <a:t>That's the only way we can  get</a:t>
              </a:r>
              <a:br>
                <a:rPr lang="en-GB">
                  <a:solidFill>
                    <a:schemeClr val="tx1"/>
                  </a:solidFill>
                </a:rPr>
              </a:br>
              <a:r>
                <a:rPr lang="en-GB">
                  <a:solidFill>
                    <a:schemeClr val="tx1"/>
                  </a:solidFill>
                </a:rPr>
                <a:t>a reliable overview of the situation</a:t>
              </a:r>
            </a:p>
          </p:txBody>
        </p:sp>
        <p:sp>
          <p:nvSpPr>
            <p:cNvPr id="37" name="Puolivapaa piirto 36">
              <a:extLst>
                <a:ext uri="{FF2B5EF4-FFF2-40B4-BE49-F238E27FC236}">
                  <a16:creationId xmlns:a16="http://schemas.microsoft.com/office/drawing/2014/main" id="{D5A10CB1-6D20-F2A8-3D72-F72C2232B4F2}"/>
                </a:ext>
              </a:extLst>
            </p:cNvPr>
            <p:cNvSpPr/>
            <p:nvPr/>
          </p:nvSpPr>
          <p:spPr>
            <a:xfrm>
              <a:off x="1139686" y="3123105"/>
              <a:ext cx="5234607" cy="1357484"/>
            </a:xfrm>
            <a:custGeom>
              <a:avLst/>
              <a:gdLst>
                <a:gd name="csX0" fmla="*/ 100359 w 5234607"/>
                <a:gd name="csY0" fmla="*/ 0 h 1357484"/>
                <a:gd name="csX1" fmla="*/ 4855954 w 5234607"/>
                <a:gd name="csY1" fmla="*/ 0 h 1357484"/>
                <a:gd name="csX2" fmla="*/ 4956313 w 5234607"/>
                <a:gd name="csY2" fmla="*/ 100359 h 1357484"/>
                <a:gd name="csX3" fmla="*/ 4956313 w 5234607"/>
                <a:gd name="csY3" fmla="*/ 494415 h 1357484"/>
                <a:gd name="csX4" fmla="*/ 5234607 w 5234607"/>
                <a:gd name="csY4" fmla="*/ 702456 h 1357484"/>
                <a:gd name="csX5" fmla="*/ 4956313 w 5234607"/>
                <a:gd name="csY5" fmla="*/ 910496 h 1357484"/>
                <a:gd name="csX6" fmla="*/ 4956313 w 5234607"/>
                <a:gd name="csY6" fmla="*/ 1257125 h 1357484"/>
                <a:gd name="csX7" fmla="*/ 4855954 w 5234607"/>
                <a:gd name="csY7" fmla="*/ 1357484 h 1357484"/>
                <a:gd name="csX8" fmla="*/ 100359 w 5234607"/>
                <a:gd name="csY8" fmla="*/ 1357484 h 1357484"/>
                <a:gd name="csX9" fmla="*/ 0 w 5234607"/>
                <a:gd name="csY9" fmla="*/ 1257125 h 1357484"/>
                <a:gd name="csX10" fmla="*/ 0 w 5234607"/>
                <a:gd name="csY10" fmla="*/ 100359 h 1357484"/>
                <a:gd name="csX11" fmla="*/ 100359 w 5234607"/>
                <a:gd name="csY11" fmla="*/ 0 h 13574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5234607" h="1357484">
                  <a:moveTo>
                    <a:pt x="100359" y="0"/>
                  </a:moveTo>
                  <a:lnTo>
                    <a:pt x="4855954" y="0"/>
                  </a:lnTo>
                  <a:cubicBezTo>
                    <a:pt x="4911381" y="0"/>
                    <a:pt x="4956313" y="44932"/>
                    <a:pt x="4956313" y="100359"/>
                  </a:cubicBezTo>
                  <a:lnTo>
                    <a:pt x="4956313" y="494415"/>
                  </a:lnTo>
                  <a:lnTo>
                    <a:pt x="5234607" y="702456"/>
                  </a:lnTo>
                  <a:lnTo>
                    <a:pt x="4956313" y="910496"/>
                  </a:lnTo>
                  <a:lnTo>
                    <a:pt x="4956313" y="1257125"/>
                  </a:lnTo>
                  <a:cubicBezTo>
                    <a:pt x="4956313" y="1312552"/>
                    <a:pt x="4911381" y="1357484"/>
                    <a:pt x="4855954" y="1357484"/>
                  </a:cubicBezTo>
                  <a:lnTo>
                    <a:pt x="100359" y="1357484"/>
                  </a:lnTo>
                  <a:cubicBezTo>
                    <a:pt x="44932" y="1357484"/>
                    <a:pt x="0" y="1312552"/>
                    <a:pt x="0" y="1257125"/>
                  </a:cubicBezTo>
                  <a:lnTo>
                    <a:pt x="0" y="100359"/>
                  </a:lnTo>
                  <a:cubicBezTo>
                    <a:pt x="0" y="44932"/>
                    <a:pt x="44932" y="0"/>
                    <a:pt x="100359" y="0"/>
                  </a:cubicBezTo>
                  <a:close/>
                </a:path>
              </a:pathLst>
            </a:cu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8000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GB" sz="2200" b="1" dirty="0">
                  <a:solidFill>
                    <a:srgbClr val="003C78"/>
                  </a:solidFill>
                  <a:latin typeface="Arial" panose="020B0604020202020204"/>
                  <a:ea typeface="Arial"/>
                </a:rPr>
                <a:t>Recognizing</a:t>
              </a:r>
              <a:br>
                <a:rPr kumimoji="0" lang="en-GB" sz="2200" b="1" i="0" u="none" strike="noStrike" cap="none" normalizeH="0" baseline="0" noProof="0" dirty="0">
                  <a:ln>
                    <a:noFill/>
                  </a:ln>
                  <a:solidFill>
                    <a:srgbClr val="003C78"/>
                  </a:solidFill>
                  <a:uLnTx/>
                  <a:uFillTx/>
                  <a:latin typeface="Arial" panose="020B0604020202020204"/>
                  <a:ea typeface="Arial"/>
                  <a:cs typeface="+mn-cs"/>
                </a:rPr>
              </a:br>
              <a:r>
                <a:rPr kumimoji="0" lang="en-GB" sz="2200" b="1" i="0" u="none" strike="noStrike" cap="none" normalizeH="0" baseline="0" noProof="0" dirty="0">
                  <a:ln>
                    <a:noFill/>
                  </a:ln>
                  <a:solidFill>
                    <a:srgbClr val="003C78"/>
                  </a:solidFill>
                  <a:uLnTx/>
                  <a:uFillTx/>
                  <a:latin typeface="Arial" panose="020B0604020202020204"/>
                  <a:ea typeface="Arial"/>
                  <a:cs typeface="+mn-cs"/>
                </a:rPr>
                <a:t>different experiences</a:t>
              </a:r>
            </a:p>
          </p:txBody>
        </p:sp>
      </p:grpSp>
      <p:grpSp>
        <p:nvGrpSpPr>
          <p:cNvPr id="7" name="Ryhmä 6" descr="Asioihin on mahdollista vaikuttaa: kyselyn tulokset käydään vastaamisen jälkeen läpi huolella ja niiden pohjalta sovitaan mahdollisista kehittämistoimenpiteistä.">
            <a:extLst>
              <a:ext uri="{FF2B5EF4-FFF2-40B4-BE49-F238E27FC236}">
                <a16:creationId xmlns:a16="http://schemas.microsoft.com/office/drawing/2014/main" id="{C8C03F83-01F2-6E30-9CAE-8CCFE4B883EA}"/>
              </a:ext>
            </a:extLst>
          </p:cNvPr>
          <p:cNvGrpSpPr/>
          <p:nvPr/>
        </p:nvGrpSpPr>
        <p:grpSpPr>
          <a:xfrm>
            <a:off x="1139686" y="4594096"/>
            <a:ext cx="10018644" cy="1357485"/>
            <a:chOff x="1139686" y="4594096"/>
            <a:chExt cx="10018644" cy="1357485"/>
          </a:xfrm>
        </p:grpSpPr>
        <p:sp>
          <p:nvSpPr>
            <p:cNvPr id="41" name="Pyöristetty suorakulmio 40">
              <a:extLst>
                <a:ext uri="{FF2B5EF4-FFF2-40B4-BE49-F238E27FC236}">
                  <a16:creationId xmlns:a16="http://schemas.microsoft.com/office/drawing/2014/main" id="{1AE52CC1-7B2F-9AB8-B375-11C90359BA47}"/>
                </a:ext>
              </a:extLst>
            </p:cNvPr>
            <p:cNvSpPr/>
            <p:nvPr/>
          </p:nvSpPr>
          <p:spPr>
            <a:xfrm>
              <a:off x="6149010" y="4594097"/>
              <a:ext cx="5009320" cy="1357484"/>
            </a:xfrm>
            <a:prstGeom prst="roundRect">
              <a:avLst>
                <a:gd name="adj" fmla="val 7392"/>
              </a:avLst>
            </a:prstGeom>
            <a:solidFill>
              <a:schemeClr val="accent2"/>
            </a:solidFill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60000" rtlCol="0" anchor="ctr"/>
            <a:lstStyle/>
            <a:p>
              <a:pPr lvl="0"/>
              <a:r>
                <a:rPr lang="en-GB" dirty="0">
                  <a:solidFill>
                    <a:schemeClr val="tx1"/>
                  </a:solidFill>
                </a:rPr>
                <a:t>The results of the survey will be reviewed, and they will serve as a basis for agreeing on the development measures</a:t>
              </a:r>
            </a:p>
          </p:txBody>
        </p:sp>
        <p:sp>
          <p:nvSpPr>
            <p:cNvPr id="39" name="Puolivapaa piirto 38">
              <a:extLst>
                <a:ext uri="{FF2B5EF4-FFF2-40B4-BE49-F238E27FC236}">
                  <a16:creationId xmlns:a16="http://schemas.microsoft.com/office/drawing/2014/main" id="{BAD0C8C1-90EE-E829-5A09-C909448EFB58}"/>
                </a:ext>
              </a:extLst>
            </p:cNvPr>
            <p:cNvSpPr/>
            <p:nvPr/>
          </p:nvSpPr>
          <p:spPr>
            <a:xfrm>
              <a:off x="1139686" y="4594096"/>
              <a:ext cx="5234607" cy="1357484"/>
            </a:xfrm>
            <a:custGeom>
              <a:avLst/>
              <a:gdLst>
                <a:gd name="csX0" fmla="*/ 100359 w 5234607"/>
                <a:gd name="csY0" fmla="*/ 0 h 1357484"/>
                <a:gd name="csX1" fmla="*/ 4855954 w 5234607"/>
                <a:gd name="csY1" fmla="*/ 0 h 1357484"/>
                <a:gd name="csX2" fmla="*/ 4956313 w 5234607"/>
                <a:gd name="csY2" fmla="*/ 100359 h 1357484"/>
                <a:gd name="csX3" fmla="*/ 4956313 w 5234607"/>
                <a:gd name="csY3" fmla="*/ 494415 h 1357484"/>
                <a:gd name="csX4" fmla="*/ 5234607 w 5234607"/>
                <a:gd name="csY4" fmla="*/ 702456 h 1357484"/>
                <a:gd name="csX5" fmla="*/ 4956313 w 5234607"/>
                <a:gd name="csY5" fmla="*/ 910496 h 1357484"/>
                <a:gd name="csX6" fmla="*/ 4956313 w 5234607"/>
                <a:gd name="csY6" fmla="*/ 1257125 h 1357484"/>
                <a:gd name="csX7" fmla="*/ 4855954 w 5234607"/>
                <a:gd name="csY7" fmla="*/ 1357484 h 1357484"/>
                <a:gd name="csX8" fmla="*/ 100359 w 5234607"/>
                <a:gd name="csY8" fmla="*/ 1357484 h 1357484"/>
                <a:gd name="csX9" fmla="*/ 0 w 5234607"/>
                <a:gd name="csY9" fmla="*/ 1257125 h 1357484"/>
                <a:gd name="csX10" fmla="*/ 0 w 5234607"/>
                <a:gd name="csY10" fmla="*/ 100359 h 1357484"/>
                <a:gd name="csX11" fmla="*/ 100359 w 5234607"/>
                <a:gd name="csY11" fmla="*/ 0 h 1357484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5234607" h="1357484">
                  <a:moveTo>
                    <a:pt x="100359" y="0"/>
                  </a:moveTo>
                  <a:lnTo>
                    <a:pt x="4855954" y="0"/>
                  </a:lnTo>
                  <a:cubicBezTo>
                    <a:pt x="4911381" y="0"/>
                    <a:pt x="4956313" y="44932"/>
                    <a:pt x="4956313" y="100359"/>
                  </a:cubicBezTo>
                  <a:lnTo>
                    <a:pt x="4956313" y="494415"/>
                  </a:lnTo>
                  <a:lnTo>
                    <a:pt x="5234607" y="702456"/>
                  </a:lnTo>
                  <a:lnTo>
                    <a:pt x="4956313" y="910496"/>
                  </a:lnTo>
                  <a:lnTo>
                    <a:pt x="4956313" y="1257125"/>
                  </a:lnTo>
                  <a:cubicBezTo>
                    <a:pt x="4956313" y="1312552"/>
                    <a:pt x="4911381" y="1357484"/>
                    <a:pt x="4855954" y="1357484"/>
                  </a:cubicBezTo>
                  <a:lnTo>
                    <a:pt x="100359" y="1357484"/>
                  </a:lnTo>
                  <a:cubicBezTo>
                    <a:pt x="44932" y="1357484"/>
                    <a:pt x="0" y="1312552"/>
                    <a:pt x="0" y="1257125"/>
                  </a:cubicBezTo>
                  <a:lnTo>
                    <a:pt x="0" y="100359"/>
                  </a:lnTo>
                  <a:cubicBezTo>
                    <a:pt x="0" y="44932"/>
                    <a:pt x="44932" y="0"/>
                    <a:pt x="100359" y="0"/>
                  </a:cubicBezTo>
                  <a:close/>
                </a:path>
              </a:pathLst>
            </a:custGeom>
            <a:ln w="381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1080000" rtlCol="0" anchor="ctr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2200" b="1" i="0" u="none" strike="noStrike" cap="none" normalizeH="0" baseline="0" noProof="0">
                  <a:ln>
                    <a:noFill/>
                  </a:ln>
                  <a:solidFill>
                    <a:srgbClr val="003C78"/>
                  </a:solidFill>
                  <a:uLnTx/>
                  <a:uFillTx/>
                  <a:latin typeface="Arial" panose="020B0604020202020204"/>
                  <a:ea typeface="Arial"/>
                  <a:cs typeface="+mn-cs"/>
                </a:rPr>
                <a:t>It is possible to influence matters</a:t>
              </a:r>
            </a:p>
          </p:txBody>
        </p:sp>
      </p:grp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Work Resources and Workload Factors survey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7</a:t>
            </a:fld>
            <a:endParaRPr lang="fi-FI" noProof="0"/>
          </a:p>
        </p:txBody>
      </p:sp>
      <p:grpSp>
        <p:nvGrpSpPr>
          <p:cNvPr id="65" name="Ryhmä 64">
            <a:extLst>
              <a:ext uri="{FF2B5EF4-FFF2-40B4-BE49-F238E27FC236}">
                <a16:creationId xmlns:a16="http://schemas.microsoft.com/office/drawing/2014/main" id="{66ECA488-5D87-5DE3-418C-B9AAA12F94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64973" y="1986299"/>
            <a:ext cx="689113" cy="689113"/>
            <a:chOff x="1364973" y="1986299"/>
            <a:chExt cx="689113" cy="689113"/>
          </a:xfrm>
        </p:grpSpPr>
        <p:sp>
          <p:nvSpPr>
            <p:cNvPr id="19" name="Ellipsi 18">
              <a:extLst>
                <a:ext uri="{FF2B5EF4-FFF2-40B4-BE49-F238E27FC236}">
                  <a16:creationId xmlns:a16="http://schemas.microsoft.com/office/drawing/2014/main" id="{D82C89EF-D54B-2C1B-96A1-59A282482A4C}"/>
                </a:ext>
              </a:extLst>
            </p:cNvPr>
            <p:cNvSpPr/>
            <p:nvPr/>
          </p:nvSpPr>
          <p:spPr>
            <a:xfrm>
              <a:off x="1364973" y="1986299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57" name="Kuva 56">
              <a:extLst>
                <a:ext uri="{FF2B5EF4-FFF2-40B4-BE49-F238E27FC236}">
                  <a16:creationId xmlns:a16="http://schemas.microsoft.com/office/drawing/2014/main" id="{D8F59A77-F14F-673D-723A-1BFC3B003CB8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473405" y="2094526"/>
              <a:ext cx="472247" cy="472247"/>
            </a:xfrm>
            <a:prstGeom prst="rect">
              <a:avLst/>
            </a:prstGeom>
          </p:spPr>
        </p:pic>
      </p:grpSp>
      <p:grpSp>
        <p:nvGrpSpPr>
          <p:cNvPr id="62" name="Ryhmä 61">
            <a:extLst>
              <a:ext uri="{FF2B5EF4-FFF2-40B4-BE49-F238E27FC236}">
                <a16:creationId xmlns:a16="http://schemas.microsoft.com/office/drawing/2014/main" id="{85D7250B-F091-2BAC-4B67-4D4BDF09CA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73079" y="1992923"/>
            <a:ext cx="689113" cy="689113"/>
            <a:chOff x="6573079" y="1992923"/>
            <a:chExt cx="689113" cy="689113"/>
          </a:xfrm>
        </p:grpSpPr>
        <p:sp>
          <p:nvSpPr>
            <p:cNvPr id="20" name="Ellipsi 19">
              <a:extLst>
                <a:ext uri="{FF2B5EF4-FFF2-40B4-BE49-F238E27FC236}">
                  <a16:creationId xmlns:a16="http://schemas.microsoft.com/office/drawing/2014/main" id="{A6B7BD4A-199C-128D-1E50-0DA37D060A0A}"/>
                </a:ext>
              </a:extLst>
            </p:cNvPr>
            <p:cNvSpPr/>
            <p:nvPr/>
          </p:nvSpPr>
          <p:spPr>
            <a:xfrm>
              <a:off x="6573079" y="1992923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53" name="Kuva 52">
              <a:extLst>
                <a:ext uri="{FF2B5EF4-FFF2-40B4-BE49-F238E27FC236}">
                  <a16:creationId xmlns:a16="http://schemas.microsoft.com/office/drawing/2014/main" id="{73BA7AD4-82F6-40FB-09FD-FC435CABDE65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6692629" y="2107095"/>
              <a:ext cx="447110" cy="447110"/>
            </a:xfrm>
            <a:prstGeom prst="rect">
              <a:avLst/>
            </a:prstGeom>
          </p:spPr>
        </p:pic>
      </p:grpSp>
      <p:grpSp>
        <p:nvGrpSpPr>
          <p:cNvPr id="63" name="Ryhmä 62">
            <a:extLst>
              <a:ext uri="{FF2B5EF4-FFF2-40B4-BE49-F238E27FC236}">
                <a16:creationId xmlns:a16="http://schemas.microsoft.com/office/drawing/2014/main" id="{7FC9AE8E-5EAE-371C-D073-FE97D33DCE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64973" y="3444038"/>
            <a:ext cx="689113" cy="689113"/>
            <a:chOff x="1364973" y="3444038"/>
            <a:chExt cx="689113" cy="689113"/>
          </a:xfrm>
        </p:grpSpPr>
        <p:sp>
          <p:nvSpPr>
            <p:cNvPr id="8" name="Ellipsi 7">
              <a:extLst>
                <a:ext uri="{FF2B5EF4-FFF2-40B4-BE49-F238E27FC236}">
                  <a16:creationId xmlns:a16="http://schemas.microsoft.com/office/drawing/2014/main" id="{248C4512-BA1C-4418-2BC1-811A73D56F42}"/>
                </a:ext>
              </a:extLst>
            </p:cNvPr>
            <p:cNvSpPr/>
            <p:nvPr/>
          </p:nvSpPr>
          <p:spPr>
            <a:xfrm>
              <a:off x="1364973" y="3444038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47" name="Kuva 46">
              <a:extLst>
                <a:ext uri="{FF2B5EF4-FFF2-40B4-BE49-F238E27FC236}">
                  <a16:creationId xmlns:a16="http://schemas.microsoft.com/office/drawing/2014/main" id="{C83A19C2-1FD0-2CE8-600A-4A67ABF69AEB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491696" y="3597266"/>
              <a:ext cx="443644" cy="443644"/>
            </a:xfrm>
            <a:prstGeom prst="rect">
              <a:avLst/>
            </a:prstGeom>
          </p:spPr>
        </p:pic>
      </p:grpSp>
      <p:grpSp>
        <p:nvGrpSpPr>
          <p:cNvPr id="60" name="Ryhmä 59">
            <a:extLst>
              <a:ext uri="{FF2B5EF4-FFF2-40B4-BE49-F238E27FC236}">
                <a16:creationId xmlns:a16="http://schemas.microsoft.com/office/drawing/2014/main" id="{EB31293D-DB42-6B9A-31B1-2B1DD2DD7F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73079" y="3450662"/>
            <a:ext cx="689113" cy="689113"/>
            <a:chOff x="6573079" y="3450662"/>
            <a:chExt cx="689113" cy="689113"/>
          </a:xfrm>
        </p:grpSpPr>
        <p:sp>
          <p:nvSpPr>
            <p:cNvPr id="28" name="Ellipsi 27">
              <a:extLst>
                <a:ext uri="{FF2B5EF4-FFF2-40B4-BE49-F238E27FC236}">
                  <a16:creationId xmlns:a16="http://schemas.microsoft.com/office/drawing/2014/main" id="{339C2444-C4E4-9B3B-7B19-C9C684EA3C50}"/>
                </a:ext>
              </a:extLst>
            </p:cNvPr>
            <p:cNvSpPr/>
            <p:nvPr/>
          </p:nvSpPr>
          <p:spPr>
            <a:xfrm>
              <a:off x="6573079" y="3450662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59" name="Kuva 58">
              <a:extLst>
                <a:ext uri="{FF2B5EF4-FFF2-40B4-BE49-F238E27FC236}">
                  <a16:creationId xmlns:a16="http://schemas.microsoft.com/office/drawing/2014/main" id="{EAB81B4E-F204-CB5D-BB16-BE0F4A4B792A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6686003" y="3545915"/>
              <a:ext cx="456920" cy="456920"/>
            </a:xfrm>
            <a:prstGeom prst="rect">
              <a:avLst/>
            </a:prstGeom>
          </p:spPr>
        </p:pic>
      </p:grpSp>
      <p:grpSp>
        <p:nvGrpSpPr>
          <p:cNvPr id="64" name="Ryhmä 63">
            <a:extLst>
              <a:ext uri="{FF2B5EF4-FFF2-40B4-BE49-F238E27FC236}">
                <a16:creationId xmlns:a16="http://schemas.microsoft.com/office/drawing/2014/main" id="{291114EB-4277-1BC7-25A1-45C8098757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64973" y="4901777"/>
            <a:ext cx="689113" cy="689113"/>
            <a:chOff x="1364973" y="4901777"/>
            <a:chExt cx="689113" cy="689113"/>
          </a:xfrm>
        </p:grpSpPr>
        <p:sp>
          <p:nvSpPr>
            <p:cNvPr id="14" name="Ellipsi 13">
              <a:extLst>
                <a:ext uri="{FF2B5EF4-FFF2-40B4-BE49-F238E27FC236}">
                  <a16:creationId xmlns:a16="http://schemas.microsoft.com/office/drawing/2014/main" id="{859502F1-E34C-256E-C292-70FBBEABC1EF}"/>
                </a:ext>
              </a:extLst>
            </p:cNvPr>
            <p:cNvSpPr/>
            <p:nvPr/>
          </p:nvSpPr>
          <p:spPr>
            <a:xfrm>
              <a:off x="1364973" y="4901777"/>
              <a:ext cx="689113" cy="689113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43" name="Kuva 42">
              <a:extLst>
                <a:ext uri="{FF2B5EF4-FFF2-40B4-BE49-F238E27FC236}">
                  <a16:creationId xmlns:a16="http://schemas.microsoft.com/office/drawing/2014/main" id="{9AD460C3-BD45-5DE2-ABA2-2BD4ECD5CF0C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1460163" y="4996967"/>
              <a:ext cx="498732" cy="498732"/>
            </a:xfrm>
            <a:prstGeom prst="rect">
              <a:avLst/>
            </a:prstGeom>
          </p:spPr>
        </p:pic>
      </p:grpSp>
      <p:grpSp>
        <p:nvGrpSpPr>
          <p:cNvPr id="61" name="Ryhmä 60">
            <a:extLst>
              <a:ext uri="{FF2B5EF4-FFF2-40B4-BE49-F238E27FC236}">
                <a16:creationId xmlns:a16="http://schemas.microsoft.com/office/drawing/2014/main" id="{6C31D132-5F2B-5582-B9DA-A9D4EAADE2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573079" y="4908401"/>
            <a:ext cx="689113" cy="689113"/>
            <a:chOff x="6573079" y="4908401"/>
            <a:chExt cx="689113" cy="689113"/>
          </a:xfrm>
        </p:grpSpPr>
        <p:sp>
          <p:nvSpPr>
            <p:cNvPr id="32" name="Ellipsi 31">
              <a:extLst>
                <a:ext uri="{FF2B5EF4-FFF2-40B4-BE49-F238E27FC236}">
                  <a16:creationId xmlns:a16="http://schemas.microsoft.com/office/drawing/2014/main" id="{80621273-DC10-5050-2077-F30828F7D050}"/>
                </a:ext>
              </a:extLst>
            </p:cNvPr>
            <p:cNvSpPr/>
            <p:nvPr/>
          </p:nvSpPr>
          <p:spPr>
            <a:xfrm>
              <a:off x="6573079" y="4908401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45" name="Kuva 44">
              <a:extLst>
                <a:ext uri="{FF2B5EF4-FFF2-40B4-BE49-F238E27FC236}">
                  <a16:creationId xmlns:a16="http://schemas.microsoft.com/office/drawing/2014/main" id="{5E703DDB-DE6D-2A73-7223-F9639C3D915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6682409" y="5021933"/>
              <a:ext cx="467140" cy="4671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558273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3600" dirty="0">
                <a:ea typeface="+mj-lt"/>
              </a:rPr>
              <a:t>Reviewing</a:t>
            </a:r>
            <a:r>
              <a:rPr kumimoji="0" lang="en-GB" sz="3600" b="1" i="0" u="none" strike="noStrike" cap="none" normalizeH="0" baseline="0" noProof="0" dirty="0">
                <a:ln>
                  <a:noFill/>
                </a:ln>
                <a:solidFill>
                  <a:schemeClr val="tx1"/>
                </a:solidFill>
                <a:uLnTx/>
                <a:uFillTx/>
                <a:latin typeface="+mj-lt"/>
                <a:ea typeface="+mj-lt"/>
                <a:cs typeface="+mj-cs"/>
              </a:rPr>
              <a:t> and utilizing results in groups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7218AF-EC15-0FA0-C333-DA3F7B0F40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595" y="1219408"/>
            <a:ext cx="10922809" cy="10631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1800"/>
              <a:t>Groups will agree a time for reviewing the survey results of their own group together.</a:t>
            </a:r>
            <a:br>
              <a:rPr lang="en-GB" sz="1800"/>
            </a:br>
            <a:r>
              <a:rPr lang="en-GB" sz="1800"/>
              <a:t>Instructions for discussing the results can be found in the report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Work Resources and Workload Factors survey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8</a:t>
            </a:fld>
            <a:endParaRPr lang="fi-FI" noProof="0"/>
          </a:p>
        </p:txBody>
      </p:sp>
      <p:pic>
        <p:nvPicPr>
          <p:cNvPr id="8" name="Picture 7" descr="A blue rectangular boxes with white text&#10;&#10;AI-generated content may be incorrect.">
            <a:extLst>
              <a:ext uri="{FF2B5EF4-FFF2-40B4-BE49-F238E27FC236}">
                <a16:creationId xmlns:a16="http://schemas.microsoft.com/office/drawing/2014/main" id="{F1EF5E57-DF82-0BED-4BF4-A7C13B334A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4216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0B5B9711-6D92-025F-EA19-1BBA76F5BA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Otsikko 1">
            <a:extLst>
              <a:ext uri="{FF2B5EF4-FFF2-40B4-BE49-F238E27FC236}">
                <a16:creationId xmlns:a16="http://schemas.microsoft.com/office/drawing/2014/main" id="{C132434D-69DC-4CF0-0E8F-D644F439FCA5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634595" y="540000"/>
            <a:ext cx="10922809" cy="679408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sz="3600"/>
              <a:t>Matters requiring development and making decisions concerning them</a:t>
            </a:r>
          </a:p>
        </p:txBody>
      </p:sp>
      <p:sp>
        <p:nvSpPr>
          <p:cNvPr id="11" name="Sisällön paikkamerkki 10">
            <a:extLst>
              <a:ext uri="{FF2B5EF4-FFF2-40B4-BE49-F238E27FC236}">
                <a16:creationId xmlns:a16="http://schemas.microsoft.com/office/drawing/2014/main" id="{8CD92B67-4659-ED5B-F549-5521C2F9B5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2247" y="1298609"/>
            <a:ext cx="4487369" cy="4921216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1000"/>
              </a:spcAft>
              <a:buNone/>
            </a:pPr>
            <a:r>
              <a:rPr lang="en-GB" sz="1800" dirty="0"/>
              <a:t>It is advisable to collect </a:t>
            </a:r>
            <a:r>
              <a:rPr lang="en-GB" sz="1800" b="1" dirty="0"/>
              <a:t>ideas concerning the whole workplace</a:t>
            </a:r>
            <a:r>
              <a:rPr lang="en-GB" sz="1800" dirty="0"/>
              <a:t> from the teams and process </a:t>
            </a:r>
            <a:r>
              <a:rPr lang="en-GB" sz="1800"/>
              <a:t>them together.</a:t>
            </a:r>
            <a:endParaRPr lang="en-GB" sz="1800" dirty="0"/>
          </a:p>
          <a:p>
            <a:pPr marL="0" indent="0">
              <a:spcAft>
                <a:spcPts val="1000"/>
              </a:spcAft>
              <a:buNone/>
            </a:pPr>
            <a:r>
              <a:rPr lang="en-GB" sz="1800" dirty="0"/>
              <a:t>In matters concerning </a:t>
            </a:r>
            <a:r>
              <a:rPr lang="en-GB" sz="1800" b="1" dirty="0"/>
              <a:t>cooperation between teams</a:t>
            </a:r>
            <a:r>
              <a:rPr lang="en-GB" sz="1800" dirty="0"/>
              <a:t>, present the ideas to the teams that you work in cooperation with and agree on how to promote the matter together.</a:t>
            </a:r>
          </a:p>
          <a:p>
            <a:pPr marL="0" indent="0">
              <a:spcAft>
                <a:spcPts val="1000"/>
              </a:spcAft>
              <a:buNone/>
            </a:pPr>
            <a:r>
              <a:rPr lang="en-GB" sz="1800" dirty="0"/>
              <a:t>In matters concerning </a:t>
            </a:r>
            <a:r>
              <a:rPr lang="en-GB" sz="1800" b="1" dirty="0"/>
              <a:t>your own team</a:t>
            </a:r>
            <a:r>
              <a:rPr lang="en-GB" sz="1800" dirty="0"/>
              <a:t>, agree on the matters within the team.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0ED9646-2B1E-C073-DC2B-CED2A28F7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B7812D-D82B-404F-B87F-0F73F6757ACC}" type="datetime1">
              <a:rPr lang="fi-FI" noProof="0" smtClean="0"/>
              <a:t>28.4.2026</a:t>
            </a:fld>
            <a:endParaRPr lang="fi-FI" noProof="0"/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3EA952D5-36FA-2097-5D93-93A8CEC72B78}"/>
              </a:ext>
            </a:extLst>
          </p:cNvPr>
          <p:cNvSpPr txBox="1"/>
          <p:nvPr/>
        </p:nvSpPr>
        <p:spPr>
          <a:xfrm>
            <a:off x="5930348" y="1945971"/>
            <a:ext cx="500932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cap="none" normalizeH="0" baseline="0" noProof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panose="020B0604020202020204"/>
                <a:ea typeface="Arial"/>
                <a:cs typeface="+mn-cs"/>
              </a:rPr>
              <a:t>Matters concerning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cap="none" normalizeH="0" baseline="0" noProof="0">
                <a:ln>
                  <a:noFill/>
                </a:ln>
                <a:solidFill>
                  <a:schemeClr val="bg1"/>
                </a:solidFill>
                <a:uLnTx/>
                <a:uFillTx/>
                <a:latin typeface="Arial" panose="020B0604020202020204"/>
                <a:ea typeface="Arial"/>
                <a:cs typeface="+mn-cs"/>
              </a:rPr>
              <a:t>the whole workplace</a:t>
            </a: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EC7FC55F-D7CE-9C0D-4DA3-62A4E68B2CD9}"/>
              </a:ext>
            </a:extLst>
          </p:cNvPr>
          <p:cNvSpPr txBox="1"/>
          <p:nvPr/>
        </p:nvSpPr>
        <p:spPr>
          <a:xfrm>
            <a:off x="6692348" y="3100562"/>
            <a:ext cx="347869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cap="none" normalizeH="0" baseline="0" noProof="0" dirty="0">
                <a:ln>
                  <a:noFill/>
                </a:ln>
                <a:solidFill>
                  <a:srgbClr val="003C78"/>
                </a:solidFill>
                <a:uLnTx/>
                <a:uFillTx/>
                <a:latin typeface="Arial" panose="020B0604020202020204"/>
                <a:ea typeface="Arial"/>
                <a:cs typeface="+mn-cs"/>
              </a:rPr>
              <a:t>Matters concerning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cap="none" normalizeH="0" baseline="0" noProof="0" dirty="0">
                <a:ln>
                  <a:noFill/>
                </a:ln>
                <a:solidFill>
                  <a:srgbClr val="003C78"/>
                </a:solidFill>
                <a:uLnTx/>
                <a:uFillTx/>
                <a:latin typeface="Arial" panose="020B0604020202020204"/>
                <a:ea typeface="Arial"/>
                <a:cs typeface="+mn-cs"/>
              </a:rPr>
              <a:t>the cooperation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600" b="1" dirty="0">
                <a:solidFill>
                  <a:srgbClr val="003C78"/>
                </a:solidFill>
                <a:latin typeface="Arial" panose="020B0604020202020204"/>
                <a:ea typeface="Arial"/>
              </a:rPr>
              <a:t>between teams or departments</a:t>
            </a:r>
            <a:endParaRPr kumimoji="0" lang="en-GB" sz="1600" b="1" i="0" u="none" strike="noStrike" cap="none" normalizeH="0" baseline="0" noProof="0" dirty="0">
              <a:ln>
                <a:noFill/>
              </a:ln>
              <a:solidFill>
                <a:srgbClr val="003C78"/>
              </a:solidFill>
              <a:uLnTx/>
              <a:uFillTx/>
              <a:latin typeface="Arial" panose="020B0604020202020204"/>
              <a:ea typeface="Arial"/>
              <a:cs typeface="+mn-cs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95CC04F2-3F3B-73A6-B187-115B1F10E67C}"/>
              </a:ext>
            </a:extLst>
          </p:cNvPr>
          <p:cNvSpPr txBox="1"/>
          <p:nvPr/>
        </p:nvSpPr>
        <p:spPr>
          <a:xfrm>
            <a:off x="7262191" y="4639443"/>
            <a:ext cx="233238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/>
            <a:r>
              <a:rPr lang="en-GB" sz="1600" b="1"/>
              <a:t>Matters </a:t>
            </a:r>
          </a:p>
          <a:p>
            <a:pPr lvl="0" algn="ctr"/>
            <a:r>
              <a:rPr lang="en-GB" sz="1600" b="1"/>
              <a:t>concerning the team </a:t>
            </a:r>
          </a:p>
          <a:p>
            <a:pPr lvl="0" algn="ctr"/>
            <a:r>
              <a:rPr lang="en-GB" sz="1600" b="1"/>
              <a:t>that can be decided </a:t>
            </a:r>
          </a:p>
          <a:p>
            <a:pPr lvl="0" algn="ctr"/>
            <a:r>
              <a:rPr lang="en-GB" sz="1600" b="1"/>
              <a:t>by the team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4CC057-0EC6-1D46-4E98-5825153EA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/>
              <a:t>Work Resources and Workload Factors survey</a:t>
            </a: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5336FFA-FA02-A40A-C2A9-F989C5002C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DA67-5306-ED47-920E-7A0E06EABD02}" type="slidenum">
              <a:rPr lang="fi-FI" noProof="0" smtClean="0"/>
              <a:t>9</a:t>
            </a:fld>
            <a:endParaRPr lang="fi-FI" noProof="0"/>
          </a:p>
        </p:txBody>
      </p:sp>
      <p:grpSp>
        <p:nvGrpSpPr>
          <p:cNvPr id="40" name="Ryhmä 39">
            <a:extLst>
              <a:ext uri="{FF2B5EF4-FFF2-40B4-BE49-F238E27FC236}">
                <a16:creationId xmlns:a16="http://schemas.microsoft.com/office/drawing/2014/main" id="{79048C43-695E-E263-6961-6E45C3BCB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0491" y="2139807"/>
            <a:ext cx="689113" cy="689113"/>
            <a:chOff x="760491" y="2139807"/>
            <a:chExt cx="689113" cy="689113"/>
          </a:xfrm>
        </p:grpSpPr>
        <p:sp>
          <p:nvSpPr>
            <p:cNvPr id="18" name="Ellipsi 17">
              <a:extLst>
                <a:ext uri="{FF2B5EF4-FFF2-40B4-BE49-F238E27FC236}">
                  <a16:creationId xmlns:a16="http://schemas.microsoft.com/office/drawing/2014/main" id="{EAB05880-D0B8-83E9-B582-BF97DDBCAD2D}"/>
                </a:ext>
              </a:extLst>
            </p:cNvPr>
            <p:cNvSpPr/>
            <p:nvPr/>
          </p:nvSpPr>
          <p:spPr>
            <a:xfrm>
              <a:off x="760491" y="2139807"/>
              <a:ext cx="689113" cy="689113"/>
            </a:xfrm>
            <a:prstGeom prst="ellipse">
              <a:avLst/>
            </a:prstGeom>
            <a:solidFill>
              <a:srgbClr val="00A3BD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37" name="Kuva 36">
              <a:extLst>
                <a:ext uri="{FF2B5EF4-FFF2-40B4-BE49-F238E27FC236}">
                  <a16:creationId xmlns:a16="http://schemas.microsoft.com/office/drawing/2014/main" id="{84A942EA-0C04-AB94-3AEC-E63F6BA0660E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796102" y="2216258"/>
              <a:ext cx="606036" cy="606036"/>
            </a:xfrm>
            <a:prstGeom prst="rect">
              <a:avLst/>
            </a:prstGeom>
          </p:spPr>
        </p:pic>
      </p:grpSp>
      <p:grpSp>
        <p:nvGrpSpPr>
          <p:cNvPr id="39" name="Ryhmä 38">
            <a:extLst>
              <a:ext uri="{FF2B5EF4-FFF2-40B4-BE49-F238E27FC236}">
                <a16:creationId xmlns:a16="http://schemas.microsoft.com/office/drawing/2014/main" id="{70642947-FA95-635E-233F-3E70B5B430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0491" y="3146972"/>
            <a:ext cx="689113" cy="689113"/>
            <a:chOff x="760491" y="3146972"/>
            <a:chExt cx="689113" cy="689113"/>
          </a:xfrm>
        </p:grpSpPr>
        <p:sp>
          <p:nvSpPr>
            <p:cNvPr id="21" name="Ellipsi 20">
              <a:extLst>
                <a:ext uri="{FF2B5EF4-FFF2-40B4-BE49-F238E27FC236}">
                  <a16:creationId xmlns:a16="http://schemas.microsoft.com/office/drawing/2014/main" id="{24CCE96F-89AC-8CF0-F372-7AC900CA12F0}"/>
                </a:ext>
              </a:extLst>
            </p:cNvPr>
            <p:cNvSpPr/>
            <p:nvPr/>
          </p:nvSpPr>
          <p:spPr>
            <a:xfrm>
              <a:off x="760491" y="3146972"/>
              <a:ext cx="689113" cy="689113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31" name="Kuva 30">
              <a:extLst>
                <a:ext uri="{FF2B5EF4-FFF2-40B4-BE49-F238E27FC236}">
                  <a16:creationId xmlns:a16="http://schemas.microsoft.com/office/drawing/2014/main" id="{58C560BD-7D1C-E64F-D28D-7E989B67376D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891355" y="3277520"/>
              <a:ext cx="432354" cy="432354"/>
            </a:xfrm>
            <a:prstGeom prst="rect">
              <a:avLst/>
            </a:prstGeom>
          </p:spPr>
        </p:pic>
      </p:grpSp>
      <p:grpSp>
        <p:nvGrpSpPr>
          <p:cNvPr id="38" name="Ryhmä 37">
            <a:extLst>
              <a:ext uri="{FF2B5EF4-FFF2-40B4-BE49-F238E27FC236}">
                <a16:creationId xmlns:a16="http://schemas.microsoft.com/office/drawing/2014/main" id="{6AC7CAF9-B066-2657-9589-C86D813E05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760491" y="4419180"/>
            <a:ext cx="689113" cy="689113"/>
            <a:chOff x="760491" y="4419180"/>
            <a:chExt cx="689113" cy="689113"/>
          </a:xfrm>
        </p:grpSpPr>
        <p:sp>
          <p:nvSpPr>
            <p:cNvPr id="24" name="Ellipsi 23">
              <a:extLst>
                <a:ext uri="{FF2B5EF4-FFF2-40B4-BE49-F238E27FC236}">
                  <a16:creationId xmlns:a16="http://schemas.microsoft.com/office/drawing/2014/main" id="{762A123A-EBA1-9D51-FF64-3427973BC64E}"/>
                </a:ext>
              </a:extLst>
            </p:cNvPr>
            <p:cNvSpPr/>
            <p:nvPr/>
          </p:nvSpPr>
          <p:spPr>
            <a:xfrm>
              <a:off x="760491" y="4419180"/>
              <a:ext cx="689113" cy="689113"/>
            </a:xfrm>
            <a:prstGeom prst="ellipse">
              <a:avLst/>
            </a:prstGeom>
            <a:solidFill>
              <a:schemeClr val="accent1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i-FI" noProof="0" dirty="0"/>
            </a:p>
          </p:txBody>
        </p:sp>
        <p:pic>
          <p:nvPicPr>
            <p:cNvPr id="27" name="Kuva 26">
              <a:extLst>
                <a:ext uri="{FF2B5EF4-FFF2-40B4-BE49-F238E27FC236}">
                  <a16:creationId xmlns:a16="http://schemas.microsoft.com/office/drawing/2014/main" id="{77DE45DC-BA72-9C20-6F8F-F487EBF34A61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63195" y="4501587"/>
              <a:ext cx="467140" cy="4671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61353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Työterveyslaitos 1">
      <a:dk1>
        <a:srgbClr val="003C78"/>
      </a:dk1>
      <a:lt1>
        <a:srgbClr val="FFFFFF"/>
      </a:lt1>
      <a:dk2>
        <a:srgbClr val="003C78"/>
      </a:dk2>
      <a:lt2>
        <a:srgbClr val="E7E6E6"/>
      </a:lt2>
      <a:accent1>
        <a:srgbClr val="CCEFF3"/>
      </a:accent1>
      <a:accent2>
        <a:srgbClr val="7FD7E3"/>
      </a:accent2>
      <a:accent3>
        <a:srgbClr val="00A3BD"/>
      </a:accent3>
      <a:accent4>
        <a:srgbClr val="FF5C5C"/>
      </a:accent4>
      <a:accent5>
        <a:srgbClr val="7F7F7F"/>
      </a:accent5>
      <a:accent6>
        <a:srgbClr val="000000"/>
      </a:accent6>
      <a:hlink>
        <a:srgbClr val="003C78"/>
      </a:hlink>
      <a:folHlink>
        <a:srgbClr val="003C7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def5e5-7bed-4413-929d-e8c390d42683" xsi:nil="true"/>
    <lcf76f155ced4ddcb4097134ff3c332f xmlns="296de440-83d8-438d-901b-b932c758d9c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AA672962D47114091C76E95416DAC1C" ma:contentTypeVersion="15" ma:contentTypeDescription="Create a new document." ma:contentTypeScope="" ma:versionID="cc6c48a2ca035f5ae8171a4e15b798e4">
  <xsd:schema xmlns:xsd="http://www.w3.org/2001/XMLSchema" xmlns:xs="http://www.w3.org/2001/XMLSchema" xmlns:p="http://schemas.microsoft.com/office/2006/metadata/properties" xmlns:ns2="296de440-83d8-438d-901b-b932c758d9c8" xmlns:ns3="9ddef5e5-7bed-4413-929d-e8c390d42683" targetNamespace="http://schemas.microsoft.com/office/2006/metadata/properties" ma:root="true" ma:fieldsID="e3dbee82ef3601ed5c92f8237950cab0" ns2:_="" ns3:_="">
    <xsd:import namespace="296de440-83d8-438d-901b-b932c758d9c8"/>
    <xsd:import namespace="9ddef5e5-7bed-4413-929d-e8c390d426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DateTaken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6de440-83d8-438d-901b-b932c758d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7fb48e5c-1154-4664-a60a-4ec574807f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def5e5-7bed-4413-929d-e8c390d42683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fd83b5e-6ccd-4f01-9a06-312126eb6d92}" ma:internalName="TaxCatchAll" ma:showField="CatchAllData" ma:web="9ddef5e5-7bed-4413-929d-e8c390d426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911E8DF-6CA7-48F2-80FA-3429ECE68C14}">
  <ds:schemaRefs>
    <ds:schemaRef ds:uri="296de440-83d8-438d-901b-b932c758d9c8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ddef5e5-7bed-4413-929d-e8c390d42683"/>
  </ds:schemaRefs>
</ds:datastoreItem>
</file>

<file path=customXml/itemProps2.xml><?xml version="1.0" encoding="utf-8"?>
<ds:datastoreItem xmlns:ds="http://schemas.openxmlformats.org/officeDocument/2006/customXml" ds:itemID="{FE9C8EC0-710A-4CE0-A66F-F548CDC8C77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CBD337-3314-43F7-BA58-F3D55D36406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6de440-83d8-438d-901b-b932c758d9c8"/>
    <ds:schemaRef ds:uri="9ddef5e5-7bed-4413-929d-e8c390d426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799</TotalTime>
  <Words>747</Words>
  <Application>Microsoft Office PowerPoint</Application>
  <PresentationFormat>Widescreen</PresentationFormat>
  <Paragraphs>86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Arial</vt:lpstr>
      <vt:lpstr>Source Sans 3 Medium</vt:lpstr>
      <vt:lpstr>Office-teema</vt:lpstr>
      <vt:lpstr>Work Resources and Workload Factors Survey</vt:lpstr>
      <vt:lpstr>Well-being at work can be promoted in two ways</vt:lpstr>
      <vt:lpstr>The survey is part of the evaluation and development of activities</vt:lpstr>
      <vt:lpstr>Why and when will the survey be conducted?</vt:lpstr>
      <vt:lpstr>Survey content</vt:lpstr>
      <vt:lpstr>Confidentiality</vt:lpstr>
      <vt:lpstr>Why should I respond?</vt:lpstr>
      <vt:lpstr>Reviewing and utilizing results in groups</vt:lpstr>
      <vt:lpstr>Matters requiring development and making decisions concerning them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Mika Kautto</dc:creator>
  <cp:lastModifiedBy>Laitio Henna</cp:lastModifiedBy>
  <cp:revision>21</cp:revision>
  <dcterms:created xsi:type="dcterms:W3CDTF">2025-11-19T06:19:18Z</dcterms:created>
  <dcterms:modified xsi:type="dcterms:W3CDTF">2026-04-28T07:56:34Z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0x0101005AA672962D47114091C76E95416DAC1C</vt:lpwstr>
  </property>
  <property fmtid="{D5CDD505-2E9C-101B-9397-08002B2CF9AE}" pid="3" name="MediaServiceImageTags">
    <vt:lpwstr/>
  </property>
  <property fmtid="{D5CDD505-2E9C-101B-9397-08002B2CF9AE}" pid="4" name="lcf76f155ced4ddcb4097134ff3c332f">
    <vt:lpwstr/>
  </property>
</Properties>
</file>