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4"/>
  </p:sldMasterIdLst>
  <p:notesMasterIdLst>
    <p:notesMasterId r:id="rId28"/>
  </p:notesMasterIdLst>
  <p:sldIdLst>
    <p:sldId id="2147196670" r:id="rId5"/>
    <p:sldId id="2147196671" r:id="rId6"/>
    <p:sldId id="2147196678" r:id="rId7"/>
    <p:sldId id="2147196673" r:id="rId8"/>
    <p:sldId id="2147196658" r:id="rId9"/>
    <p:sldId id="2147196660" r:id="rId10"/>
    <p:sldId id="2147196674" r:id="rId11"/>
    <p:sldId id="2147196675" r:id="rId12"/>
    <p:sldId id="2147196676" r:id="rId13"/>
    <p:sldId id="2147196661" r:id="rId14"/>
    <p:sldId id="2147196681" r:id="rId15"/>
    <p:sldId id="2147196621" r:id="rId16"/>
    <p:sldId id="361" r:id="rId17"/>
    <p:sldId id="2147196665" r:id="rId18"/>
    <p:sldId id="2147196622" r:id="rId19"/>
    <p:sldId id="2147196629" r:id="rId20"/>
    <p:sldId id="2147196623" r:id="rId21"/>
    <p:sldId id="2147196633" r:id="rId22"/>
    <p:sldId id="2147196682" r:id="rId23"/>
    <p:sldId id="2147196666" r:id="rId24"/>
    <p:sldId id="2147196667" r:id="rId25"/>
    <p:sldId id="2147196668" r:id="rId26"/>
    <p:sldId id="2147196679" r:id="rId27"/>
  </p:sldIdLst>
  <p:sldSz cx="12192000" cy="6858000"/>
  <p:notesSz cx="6858000" cy="9144000"/>
  <p:embeddedFontLst>
    <p:embeddedFont>
      <p:font typeface="Rajdhani" panose="02000000000000000000" pitchFamily="2" charset="77"/>
      <p:regular r:id="rId29"/>
      <p:bold r:id="rId29"/>
    </p:embeddedFont>
    <p:embeddedFont>
      <p:font typeface="Rajdhani Medium" panose="02000000000000000000" pitchFamily="2" charset="77"/>
      <p:regular r:id="rId29"/>
    </p:embeddedFont>
    <p:embeddedFont>
      <p:font typeface="Rajdhani SemiBold" panose="02000000000000000000" pitchFamily="2" charset="77"/>
      <p:regular r:id="rId30"/>
      <p:bold r:id="rId29"/>
    </p:embeddedFont>
    <p:embeddedFont>
      <p:font typeface="Segoe UI Black" panose="020B0A02040204020203" pitchFamily="34" charset="0"/>
      <p:bold r:id="rId29"/>
      <p:italic r:id="rId31"/>
      <p:boldItalic r:id="rId29"/>
    </p:embeddedFont>
    <p:embeddedFont>
      <p:font typeface="Source Sans 3" panose="020B0303030403020204" pitchFamily="34" charset="0"/>
      <p:regular r:id="rId29"/>
      <p:bold r:id="rId32"/>
      <p:italic r:id="rId33"/>
      <p:boldItalic r:id="rId34"/>
    </p:embeddedFont>
    <p:embeddedFont>
      <p:font typeface="Source Sans 3 Medium" panose="020B0303030403020204" pitchFamily="34" charset="0"/>
      <p:regular r:id="rId34"/>
      <p:italic r:id="rId34"/>
    </p:embeddedFont>
  </p:embeddedFontLst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551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C424B57-6AF4-B659-7A47-636A31A9A9AA}" name="Arjaranta Kirsi" initials="KA" userId="S::kirsi.arjaranta@ttl.fi::84c5e31a-3a68-424b-8492-5e8568ee9dfb" providerId="AD"/>
  <p188:author id="{5C0D3B64-97A4-10E7-860A-6D4F904C94C7}" name="Smeds Ella" initials="ES" userId="S::ella.smeds@ttl.fi::b0cd1169-9781-4b6f-b7d0-47cb4d814e8c" providerId="AD"/>
  <p188:author id="{477D0F71-FD08-5851-83E5-514FB88A57FF}" name="Perälä Anu" initials="AP" userId="S::anu.perala@ttl.fi::a449b44f-794c-4096-ae3a-e9bed5d105e9" providerId="AD"/>
  <p188:author id="{626DC58E-52E9-1D1E-2E8B-B2252C2ABE35}" name="Sormunen Erja" initials="ES" userId="S::Erja.Sormunen@ttl.fi::72048f06-3332-4bb2-837e-fccb9b79bc81" providerId="AD"/>
  <p188:author id="{8F7E92BF-24AB-F7C3-07A5-2A6C05481A9C}" name="Hirvonen Suvi" initials="SH" userId="S::suvi.hirvonen@ttl.fi::38926263-5722-4d4a-a971-d878cc39abee" providerId="AD"/>
  <p188:author id="{57CDBDC3-9CC1-7027-5798-9D24665627BE}" name="Sarparanta Laura" initials="LS" userId="S::laura.sarparanta@ttl.fi::d3fb7f6c-558d-4ebe-81cf-3b25aacca2ab" providerId="AD"/>
  <p188:author id="{B7CFCEDF-C7F9-E629-2570-25C5B6018086}" name="Ikola Saija" initials="IS" userId="S::saija.ikola@ttl.fi::8fddc56c-0011-480e-b155-8e3a52ee3f04" providerId="AD"/>
  <p188:author id="{1971B3E0-20D9-42D1-445C-8C0D94D1CE67}" name="Haataja Eveliina" initials="EH" userId="S::eveliina.haataja@ttl.fi::42710b28-70ae-4b5d-ad1a-ed843505b36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F7F9"/>
    <a:srgbClr val="C1F7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79"/>
    <p:restoredTop sz="84521" autoAdjust="0"/>
  </p:normalViewPr>
  <p:slideViewPr>
    <p:cSldViewPr snapToGrid="0">
      <p:cViewPr varScale="1">
        <p:scale>
          <a:sx n="106" d="100"/>
          <a:sy n="106" d="100"/>
        </p:scale>
        <p:origin x="1232" y="184"/>
      </p:cViewPr>
      <p:guideLst>
        <p:guide orient="horz" pos="2160"/>
        <p:guide pos="3840"/>
        <p:guide pos="55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8/10/relationships/authors" Target="authors.xml"/><Relationship Id="rId21" Type="http://schemas.openxmlformats.org/officeDocument/2006/relationships/slide" Target="slides/slide17.xml"/><Relationship Id="rId34" Type="http://schemas.openxmlformats.org/officeDocument/2006/relationships/font" Target="fonts/font6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5.fntdata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1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4.fntdata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3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font" Target="fonts/font2.fntdata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ource Sans 3 Medium" panose="020B0303030403020204" pitchFamily="34" charset="0"/>
              </a:defRPr>
            </a:lvl1pPr>
          </a:lstStyle>
          <a:p>
            <a:endParaRPr lang="sv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ource Sans 3 Medium" panose="020B0303030403020204" pitchFamily="34" charset="0"/>
              </a:defRPr>
            </a:lvl1pPr>
          </a:lstStyle>
          <a:p>
            <a:fld id="{E6F16ED1-3EAD-4CA0-A1A3-7A56A8D8E4AE}" type="datetimeFigureOut">
              <a:rPr lang="sv-FI" smtClean="0"/>
              <a:pPr/>
              <a:t>8.9.2026</a:t>
            </a:fld>
            <a:endParaRPr lang="sv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ource Sans 3 Medium" panose="020B0303030403020204" pitchFamily="34" charset="0"/>
              </a:defRPr>
            </a:lvl1pPr>
          </a:lstStyle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ource Sans 3 Medium" panose="020B0303030403020204" pitchFamily="34" charset="0"/>
              </a:defRPr>
            </a:lvl1pPr>
          </a:lstStyle>
          <a:p>
            <a:fld id="{AD7F61AC-68C2-48EA-94BD-DBD9E393A7F4}" type="slidenum">
              <a:rPr lang="sv-FI" smtClean="0"/>
              <a:pPr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260941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ource Sans 3 Medium" panose="020B0303030403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ource Sans 3 Medium" panose="020B0303030403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ource Sans 3 Medium" panose="020B0303030403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ource Sans 3 Medium" panose="020B0303030403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ource Sans 3 Medium" panose="020B0303030403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Calibri"/>
                <a:ea typeface="Calibri"/>
                <a:cs typeface="Calibri"/>
              </a:rPr>
              <a:t>OHJE KÄYTTÄJÄLLE: </a:t>
            </a:r>
            <a:br>
              <a:rPr lang="en-US" dirty="0">
                <a:latin typeface="Calibri"/>
                <a:ea typeface="Calibri"/>
                <a:cs typeface="Calibri"/>
              </a:rPr>
            </a:br>
            <a:r>
              <a:rPr lang="en-US" dirty="0" err="1">
                <a:latin typeface="Calibri"/>
                <a:ea typeface="Calibri"/>
                <a:cs typeface="Calibri"/>
              </a:rPr>
              <a:t>Tämä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kalvosetti</a:t>
            </a:r>
            <a:r>
              <a:rPr lang="en-US" dirty="0">
                <a:latin typeface="Calibri"/>
                <a:ea typeface="Calibri"/>
                <a:cs typeface="Calibri"/>
              </a:rPr>
              <a:t> on </a:t>
            </a:r>
            <a:r>
              <a:rPr lang="en-US" dirty="0" err="1">
                <a:latin typeface="Calibri"/>
                <a:ea typeface="Calibri"/>
                <a:cs typeface="Calibri"/>
              </a:rPr>
              <a:t>laaja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sisältökokonaisuus</a:t>
            </a:r>
            <a:r>
              <a:rPr lang="en-US" dirty="0">
                <a:latin typeface="Calibri"/>
                <a:ea typeface="Calibri"/>
                <a:cs typeface="Calibri"/>
              </a:rPr>
              <a:t>, jota </a:t>
            </a:r>
            <a:r>
              <a:rPr lang="en-US" dirty="0" err="1">
                <a:latin typeface="Calibri"/>
                <a:ea typeface="Calibri"/>
                <a:cs typeface="Calibri"/>
              </a:rPr>
              <a:t>voit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käyttää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keskustelutilaisuuden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pitämiseen</a:t>
            </a:r>
            <a:r>
              <a:rPr lang="en-US" dirty="0">
                <a:latin typeface="Calibri"/>
                <a:ea typeface="Calibri"/>
                <a:cs typeface="Calibri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latin typeface="Calibri"/>
                <a:ea typeface="Calibri"/>
                <a:cs typeface="Calibri"/>
              </a:rPr>
              <a:t>Suosittelemme</a:t>
            </a:r>
            <a:r>
              <a:rPr lang="en-US" dirty="0">
                <a:latin typeface="Calibri"/>
                <a:ea typeface="Calibri"/>
                <a:cs typeface="Calibri"/>
              </a:rPr>
              <a:t>, </a:t>
            </a:r>
            <a:r>
              <a:rPr lang="en-US" dirty="0" err="1">
                <a:latin typeface="Calibri"/>
                <a:ea typeface="Calibri"/>
                <a:cs typeface="Calibri"/>
              </a:rPr>
              <a:t>että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muokkaat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kokonaisuuden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teille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sopivaksi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käsikirjan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ohjeiden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mukaisesti</a:t>
            </a:r>
            <a:r>
              <a:rPr lang="en-US" dirty="0">
                <a:latin typeface="Calibri"/>
                <a:ea typeface="Calibri"/>
                <a:cs typeface="Calibri"/>
              </a:rPr>
              <a:t>. </a:t>
            </a:r>
            <a:br>
              <a:rPr lang="en-US" dirty="0">
                <a:latin typeface="Calibri"/>
                <a:ea typeface="Calibri"/>
                <a:cs typeface="Calibri"/>
              </a:rPr>
            </a:br>
            <a:r>
              <a:rPr lang="fi-FI" sz="1200" b="0" i="0" kern="1200" dirty="0">
                <a:solidFill>
                  <a:schemeClr val="tx1"/>
                </a:solidFill>
                <a:effectLst/>
                <a:latin typeface="Source Sans 3 Medium" panose="020B0303030403020204" pitchFamily="34" charset="0"/>
                <a:ea typeface="+mn-ea"/>
                <a:cs typeface="+mn-cs"/>
              </a:rPr>
              <a:t>Huomaathan, että osassa dioista on muistiinpanoja, jotka tarjoavat lisäohjeita.</a:t>
            </a:r>
            <a:endParaRPr lang="en-US" dirty="0">
              <a:latin typeface="Calibri"/>
              <a:ea typeface="Calibri"/>
              <a:cs typeface="Calibri"/>
            </a:endParaRPr>
          </a:p>
          <a:p>
            <a:endParaRPr lang="en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7F61AC-68C2-48EA-94BD-DBD9E393A7F4}" type="slidenum">
              <a:rPr lang="sv-FI" smtClean="0"/>
              <a:pPr/>
              <a:t>1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2213397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OHJE KÄYTTÄJÄLLE: </a:t>
            </a:r>
            <a:br>
              <a:rPr lang="en-US" dirty="0"/>
            </a:br>
            <a:r>
              <a:rPr lang="en-US" dirty="0"/>
              <a:t>Onko </a:t>
            </a:r>
            <a:r>
              <a:rPr lang="en-US" dirty="0" err="1"/>
              <a:t>tämä</a:t>
            </a:r>
            <a:r>
              <a:rPr lang="en-US" dirty="0"/>
              <a:t> </a:t>
            </a:r>
            <a:r>
              <a:rPr lang="en-US" dirty="0" err="1"/>
              <a:t>teema</a:t>
            </a:r>
            <a:r>
              <a:rPr lang="en-US" dirty="0"/>
              <a:t>, </a:t>
            </a:r>
            <a:r>
              <a:rPr lang="en-US" dirty="0" err="1"/>
              <a:t>jonka</a:t>
            </a:r>
            <a:r>
              <a:rPr lang="en-US" dirty="0"/>
              <a:t> </a:t>
            </a:r>
            <a:r>
              <a:rPr lang="en-US" dirty="0" err="1"/>
              <a:t>olette</a:t>
            </a:r>
            <a:r>
              <a:rPr lang="en-US" dirty="0"/>
              <a:t> </a:t>
            </a:r>
            <a:r>
              <a:rPr lang="en-US" dirty="0" err="1"/>
              <a:t>valinneet</a:t>
            </a:r>
            <a:r>
              <a:rPr lang="en-US" dirty="0"/>
              <a:t> </a:t>
            </a:r>
            <a:r>
              <a:rPr lang="en-US" dirty="0" err="1"/>
              <a:t>työpajaanne</a:t>
            </a:r>
            <a:r>
              <a:rPr lang="en-US" dirty="0"/>
              <a:t>? Jos </a:t>
            </a:r>
            <a:r>
              <a:rPr lang="en-US" dirty="0" err="1"/>
              <a:t>ei</a:t>
            </a:r>
            <a:r>
              <a:rPr lang="en-US" dirty="0"/>
              <a:t> ole, </a:t>
            </a:r>
            <a:r>
              <a:rPr lang="en-US" dirty="0" err="1"/>
              <a:t>niin</a:t>
            </a:r>
            <a:r>
              <a:rPr lang="en-US" dirty="0"/>
              <a:t> </a:t>
            </a:r>
            <a:r>
              <a:rPr lang="en-US" dirty="0" err="1"/>
              <a:t>voit</a:t>
            </a:r>
            <a:r>
              <a:rPr lang="en-US" dirty="0"/>
              <a:t> </a:t>
            </a:r>
            <a:r>
              <a:rPr lang="en-US" dirty="0" err="1"/>
              <a:t>halutessasi</a:t>
            </a:r>
            <a:r>
              <a:rPr lang="en-US" dirty="0"/>
              <a:t> </a:t>
            </a:r>
            <a:r>
              <a:rPr lang="en-US" dirty="0" err="1"/>
              <a:t>poistaa</a:t>
            </a:r>
            <a:r>
              <a:rPr lang="en-US" dirty="0"/>
              <a:t> </a:t>
            </a:r>
            <a:r>
              <a:rPr lang="en-US" dirty="0" err="1"/>
              <a:t>tämän</a:t>
            </a:r>
            <a:r>
              <a:rPr lang="en-US" dirty="0"/>
              <a:t> ja </a:t>
            </a:r>
            <a:r>
              <a:rPr lang="en-US" dirty="0" err="1"/>
              <a:t>seuraavan</a:t>
            </a:r>
            <a:r>
              <a:rPr lang="en-US" dirty="0"/>
              <a:t> </a:t>
            </a:r>
            <a:r>
              <a:rPr lang="en-US" dirty="0" err="1"/>
              <a:t>kalvon</a:t>
            </a:r>
            <a:r>
              <a:rPr lang="en-US" dirty="0"/>
              <a:t> </a:t>
            </a:r>
            <a:r>
              <a:rPr lang="en-US" dirty="0" err="1"/>
              <a:t>tästä</a:t>
            </a:r>
            <a:r>
              <a:rPr lang="en-US" dirty="0"/>
              <a:t> </a:t>
            </a:r>
            <a:r>
              <a:rPr lang="en-US" dirty="0" err="1"/>
              <a:t>kokonaisuudesta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Mikäli</a:t>
            </a:r>
            <a:r>
              <a:rPr lang="en-US" dirty="0"/>
              <a:t> </a:t>
            </a:r>
            <a:r>
              <a:rPr lang="en-US" dirty="0" err="1"/>
              <a:t>haluat</a:t>
            </a:r>
            <a:r>
              <a:rPr lang="en-US" dirty="0"/>
              <a:t> </a:t>
            </a:r>
            <a:r>
              <a:rPr lang="en-US" dirty="0" err="1"/>
              <a:t>pitää</a:t>
            </a:r>
            <a:r>
              <a:rPr lang="en-US" dirty="0"/>
              <a:t> </a:t>
            </a:r>
            <a:r>
              <a:rPr lang="en-US" dirty="0" err="1"/>
              <a:t>kalvon</a:t>
            </a:r>
            <a:r>
              <a:rPr lang="en-US" dirty="0"/>
              <a:t> </a:t>
            </a:r>
            <a:r>
              <a:rPr lang="en-US" dirty="0" err="1"/>
              <a:t>mukana</a:t>
            </a:r>
            <a:r>
              <a:rPr lang="en-US" dirty="0"/>
              <a:t> </a:t>
            </a:r>
            <a:r>
              <a:rPr lang="en-US" dirty="0" err="1"/>
              <a:t>kokonaisuudessa</a:t>
            </a:r>
            <a:r>
              <a:rPr lang="en-US" dirty="0"/>
              <a:t>, se on </a:t>
            </a:r>
            <a:r>
              <a:rPr lang="en-US" dirty="0" err="1"/>
              <a:t>tietysti</a:t>
            </a:r>
            <a:r>
              <a:rPr lang="en-US" dirty="0"/>
              <a:t> ok, </a:t>
            </a:r>
            <a:r>
              <a:rPr lang="en-US" dirty="0" err="1"/>
              <a:t>vaikka</a:t>
            </a:r>
            <a:r>
              <a:rPr lang="en-US" dirty="0"/>
              <a:t> </a:t>
            </a:r>
            <a:r>
              <a:rPr lang="en-US" dirty="0" err="1"/>
              <a:t>valitsemanne</a:t>
            </a:r>
            <a:r>
              <a:rPr lang="en-US" dirty="0"/>
              <a:t> </a:t>
            </a:r>
            <a:r>
              <a:rPr lang="en-US" dirty="0" err="1"/>
              <a:t>pääpaino</a:t>
            </a:r>
            <a:r>
              <a:rPr lang="en-US" dirty="0"/>
              <a:t> </a:t>
            </a:r>
            <a:r>
              <a:rPr lang="en-US" dirty="0" err="1"/>
              <a:t>olisikin</a:t>
            </a:r>
            <a:r>
              <a:rPr lang="en-US" dirty="0"/>
              <a:t> </a:t>
            </a:r>
            <a:r>
              <a:rPr lang="en-US" dirty="0" err="1"/>
              <a:t>muilla</a:t>
            </a:r>
            <a:r>
              <a:rPr lang="en-US" dirty="0"/>
              <a:t> </a:t>
            </a:r>
            <a:r>
              <a:rPr lang="en-US" dirty="0" err="1"/>
              <a:t>teemoilla</a:t>
            </a:r>
            <a:r>
              <a:rPr lang="en-US" dirty="0"/>
              <a:t>. </a:t>
            </a:r>
          </a:p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7F61AC-68C2-48EA-94BD-DBD9E393A7F4}" type="slidenum">
              <a:rPr lang="sv-FI" smtClean="0"/>
              <a:pPr/>
              <a:t>15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5267919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70000"/>
              </a:lnSpc>
            </a:pPr>
            <a:r>
              <a:rPr lang="fi-FI" sz="1700" noProof="0">
                <a:solidFill>
                  <a:srgbClr val="2C343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Toimimme, keskitymme, vuorovaikutamme ja opimme parhaiten tilanteeseen ja toimintaan sopivassa vireystilassa</a:t>
            </a:r>
          </a:p>
          <a:p>
            <a:pPr>
              <a:lnSpc>
                <a:spcPct val="70000"/>
              </a:lnSpc>
            </a:pPr>
            <a:r>
              <a:rPr lang="fi-FI" sz="1700">
                <a:solidFill>
                  <a:srgbClr val="2C343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Terveillä ihmisillä vireystila on tärkein jaksavuuteen ja toiminnan tehokkuuteen vaikuttava tekijä</a:t>
            </a:r>
          </a:p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7F61AC-68C2-48EA-94BD-DBD9E393A7F4}" type="slidenum">
              <a:rPr lang="sv-FI" smtClean="0"/>
              <a:pPr/>
              <a:t>16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2539001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OHJE KÄYTTÄJÄLLE: </a:t>
            </a:r>
            <a:br>
              <a:rPr lang="en-US" dirty="0"/>
            </a:br>
            <a:r>
              <a:rPr lang="en-US" dirty="0"/>
              <a:t>Onko </a:t>
            </a:r>
            <a:r>
              <a:rPr lang="en-US" dirty="0" err="1"/>
              <a:t>tämä</a:t>
            </a:r>
            <a:r>
              <a:rPr lang="en-US" dirty="0"/>
              <a:t> </a:t>
            </a:r>
            <a:r>
              <a:rPr lang="en-US" dirty="0" err="1"/>
              <a:t>teema</a:t>
            </a:r>
            <a:r>
              <a:rPr lang="en-US" dirty="0"/>
              <a:t>, </a:t>
            </a:r>
            <a:r>
              <a:rPr lang="en-US" dirty="0" err="1"/>
              <a:t>jonka</a:t>
            </a:r>
            <a:r>
              <a:rPr lang="en-US" dirty="0"/>
              <a:t> </a:t>
            </a:r>
            <a:r>
              <a:rPr lang="en-US" dirty="0" err="1"/>
              <a:t>olette</a:t>
            </a:r>
            <a:r>
              <a:rPr lang="en-US" dirty="0"/>
              <a:t> </a:t>
            </a:r>
            <a:r>
              <a:rPr lang="en-US" dirty="0" err="1"/>
              <a:t>valinneet</a:t>
            </a:r>
            <a:r>
              <a:rPr lang="en-US" dirty="0"/>
              <a:t> </a:t>
            </a:r>
            <a:r>
              <a:rPr lang="en-US" dirty="0" err="1"/>
              <a:t>työpajaanne</a:t>
            </a:r>
            <a:r>
              <a:rPr lang="en-US" dirty="0"/>
              <a:t>? Jos </a:t>
            </a:r>
            <a:r>
              <a:rPr lang="en-US" dirty="0" err="1"/>
              <a:t>ei</a:t>
            </a:r>
            <a:r>
              <a:rPr lang="en-US" dirty="0"/>
              <a:t> ole, </a:t>
            </a:r>
            <a:r>
              <a:rPr lang="en-US" dirty="0" err="1"/>
              <a:t>niin</a:t>
            </a:r>
            <a:r>
              <a:rPr lang="en-US" dirty="0"/>
              <a:t> </a:t>
            </a:r>
            <a:r>
              <a:rPr lang="en-US" dirty="0" err="1"/>
              <a:t>voit</a:t>
            </a:r>
            <a:r>
              <a:rPr lang="en-US" dirty="0"/>
              <a:t> </a:t>
            </a:r>
            <a:r>
              <a:rPr lang="en-US" dirty="0" err="1"/>
              <a:t>halutessasi</a:t>
            </a:r>
            <a:r>
              <a:rPr lang="en-US" dirty="0"/>
              <a:t> </a:t>
            </a:r>
            <a:r>
              <a:rPr lang="en-US" dirty="0" err="1"/>
              <a:t>poistaa</a:t>
            </a:r>
            <a:r>
              <a:rPr lang="en-US" dirty="0"/>
              <a:t> </a:t>
            </a:r>
            <a:r>
              <a:rPr lang="en-US" dirty="0" err="1"/>
              <a:t>tämän</a:t>
            </a:r>
            <a:r>
              <a:rPr lang="en-US" dirty="0"/>
              <a:t> ja </a:t>
            </a:r>
            <a:r>
              <a:rPr lang="en-US" dirty="0" err="1"/>
              <a:t>seuraavat</a:t>
            </a:r>
            <a:r>
              <a:rPr lang="en-US" dirty="0"/>
              <a:t> </a:t>
            </a:r>
            <a:r>
              <a:rPr lang="en-US" dirty="0" err="1"/>
              <a:t>kalvot</a:t>
            </a:r>
            <a:r>
              <a:rPr lang="en-US" dirty="0"/>
              <a:t> </a:t>
            </a:r>
            <a:r>
              <a:rPr lang="en-US" dirty="0" err="1"/>
              <a:t>tästä</a:t>
            </a:r>
            <a:r>
              <a:rPr lang="en-US" dirty="0"/>
              <a:t> </a:t>
            </a:r>
            <a:r>
              <a:rPr lang="en-US" dirty="0" err="1"/>
              <a:t>kokonaisuudesta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Mikäli</a:t>
            </a:r>
            <a:r>
              <a:rPr lang="en-US" dirty="0"/>
              <a:t> </a:t>
            </a:r>
            <a:r>
              <a:rPr lang="en-US" dirty="0" err="1"/>
              <a:t>haluat</a:t>
            </a:r>
            <a:r>
              <a:rPr lang="en-US" dirty="0"/>
              <a:t> </a:t>
            </a:r>
            <a:r>
              <a:rPr lang="en-US" dirty="0" err="1"/>
              <a:t>pitää</a:t>
            </a:r>
            <a:r>
              <a:rPr lang="en-US" dirty="0"/>
              <a:t> </a:t>
            </a:r>
            <a:r>
              <a:rPr lang="en-US" dirty="0" err="1"/>
              <a:t>kalvot</a:t>
            </a:r>
            <a:r>
              <a:rPr lang="en-US" dirty="0"/>
              <a:t> tai </a:t>
            </a:r>
            <a:r>
              <a:rPr lang="en-US" dirty="0" err="1"/>
              <a:t>osan</a:t>
            </a:r>
            <a:r>
              <a:rPr lang="en-US" dirty="0"/>
              <a:t> </a:t>
            </a:r>
            <a:r>
              <a:rPr lang="en-US" dirty="0" err="1"/>
              <a:t>niistä</a:t>
            </a:r>
            <a:r>
              <a:rPr lang="en-US" dirty="0"/>
              <a:t> </a:t>
            </a:r>
            <a:r>
              <a:rPr lang="en-US" dirty="0" err="1"/>
              <a:t>mukana</a:t>
            </a:r>
            <a:r>
              <a:rPr lang="en-US" dirty="0"/>
              <a:t> </a:t>
            </a:r>
            <a:r>
              <a:rPr lang="en-US" dirty="0" err="1"/>
              <a:t>kokonaisuudessa</a:t>
            </a:r>
            <a:r>
              <a:rPr lang="en-US" dirty="0"/>
              <a:t>, se on </a:t>
            </a:r>
            <a:r>
              <a:rPr lang="en-US" dirty="0" err="1"/>
              <a:t>tietysti</a:t>
            </a:r>
            <a:r>
              <a:rPr lang="en-US" dirty="0"/>
              <a:t> ok, </a:t>
            </a:r>
            <a:r>
              <a:rPr lang="en-US" dirty="0" err="1"/>
              <a:t>vaikka</a:t>
            </a:r>
            <a:r>
              <a:rPr lang="en-US" dirty="0"/>
              <a:t> </a:t>
            </a:r>
            <a:r>
              <a:rPr lang="en-US" dirty="0" err="1"/>
              <a:t>valitsemanne</a:t>
            </a:r>
            <a:r>
              <a:rPr lang="en-US" dirty="0"/>
              <a:t> </a:t>
            </a:r>
            <a:r>
              <a:rPr lang="en-US" dirty="0" err="1"/>
              <a:t>pääpaino</a:t>
            </a:r>
            <a:r>
              <a:rPr lang="en-US" dirty="0"/>
              <a:t> </a:t>
            </a:r>
            <a:r>
              <a:rPr lang="en-US" dirty="0" err="1"/>
              <a:t>olisikin</a:t>
            </a:r>
            <a:r>
              <a:rPr lang="en-US" dirty="0"/>
              <a:t> </a:t>
            </a:r>
            <a:r>
              <a:rPr lang="en-US" dirty="0" err="1"/>
              <a:t>muilla</a:t>
            </a:r>
            <a:r>
              <a:rPr lang="en-US" dirty="0"/>
              <a:t> </a:t>
            </a:r>
            <a:r>
              <a:rPr lang="en-US" dirty="0" err="1"/>
              <a:t>teemoilla</a:t>
            </a:r>
            <a:r>
              <a:rPr lang="en-US" dirty="0"/>
              <a:t>. </a:t>
            </a:r>
            <a:endParaRPr lang="en-US" dirty="0">
              <a:solidFill>
                <a:srgbClr val="444444"/>
              </a:solidFill>
            </a:endParaRPr>
          </a:p>
          <a:p>
            <a:endParaRPr lang="en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7F61AC-68C2-48EA-94BD-DBD9E393A7F4}" type="slidenum">
              <a:rPr lang="sv-FI" smtClean="0"/>
              <a:pPr/>
              <a:t>17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3073050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fi-FI" dirty="0">
                <a:latin typeface="Calibri"/>
                <a:ea typeface="Calibri"/>
                <a:cs typeface="Calibri"/>
              </a:rPr>
              <a:t>KALVON SISÄLTÖÄ TUKEVAA SANOITUSTA KÄYTTÄJÄLLE: </a:t>
            </a:r>
            <a:br>
              <a:rPr lang="fi-FI" dirty="0">
                <a:latin typeface="Calibri"/>
                <a:ea typeface="Calibri"/>
                <a:cs typeface="Calibri"/>
              </a:rPr>
            </a:br>
            <a:r>
              <a:rPr lang="fi-FI" dirty="0">
                <a:latin typeface="Calibri"/>
                <a:ea typeface="Calibri"/>
                <a:cs typeface="Calibri"/>
              </a:rPr>
              <a:t>Pienet, yhteiset liikkumishetket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dirty="0">
                <a:solidFill>
                  <a:srgbClr val="2C343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Onko liikkuminen työpäivän aikana aidosti hyväksyttyä? Nähdäänkö liike voimavarana vai häiriötekijänä?</a:t>
            </a:r>
          </a:p>
          <a:p>
            <a:pPr>
              <a:lnSpc>
                <a:spcPct val="70000"/>
              </a:lnSpc>
            </a:pPr>
            <a:r>
              <a:rPr lang="fi-FI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Liikkeen hyödyt työyhteisössä</a:t>
            </a:r>
          </a:p>
          <a:p>
            <a:pPr lvl="1">
              <a:lnSpc>
                <a:spcPct val="70000"/>
              </a:lnSpc>
              <a:spcBef>
                <a:spcPts val="1000"/>
              </a:spcBef>
            </a:pPr>
            <a:r>
              <a:rPr lang="fi-FI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Pienet liikkumishetket parantavat jaksamista, työilmapiiriä ja edistävät yhteisöllisyyttä työpaikalla</a:t>
            </a:r>
          </a:p>
          <a:p>
            <a:pPr>
              <a:lnSpc>
                <a:spcPct val="70000"/>
              </a:lnSpc>
            </a:pPr>
            <a:r>
              <a:rPr lang="fi-FI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Liike sosiaalisena yhdistäjänä</a:t>
            </a:r>
          </a:p>
          <a:p>
            <a:pPr lvl="1">
              <a:lnSpc>
                <a:spcPct val="70000"/>
              </a:lnSpc>
              <a:spcBef>
                <a:spcPts val="1000"/>
              </a:spcBef>
            </a:pPr>
            <a:r>
              <a:rPr lang="fi-FI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Liike tarjoaa matalan kynnyksen vuorovaikutustavan</a:t>
            </a:r>
          </a:p>
          <a:p>
            <a:pPr>
              <a:lnSpc>
                <a:spcPct val="70000"/>
              </a:lnSpc>
            </a:pPr>
            <a:r>
              <a:rPr lang="fi-FI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Muutoksen edistäminen</a:t>
            </a:r>
          </a:p>
          <a:p>
            <a:pPr lvl="1">
              <a:lnSpc>
                <a:spcPct val="70000"/>
              </a:lnSpc>
              <a:spcBef>
                <a:spcPts val="1000"/>
              </a:spcBef>
            </a:pPr>
            <a:r>
              <a:rPr lang="fi-FI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Esihenkilöiden esimerkki ja viestintä luovat turvallisen ja hyväksytyn liikkumisilmapiirin organisaatiossa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7F61AC-68C2-48EA-94BD-DBD9E393A7F4}" type="slidenum">
              <a:rPr lang="sv-FI" smtClean="0"/>
              <a:pPr/>
              <a:t>18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9105256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Source Sans 3 Medium"/>
              </a:rPr>
              <a:t>OHJE KÄYTTÄJÄLLE: </a:t>
            </a:r>
            <a:br>
              <a:rPr lang="en-US" dirty="0"/>
            </a:br>
            <a:r>
              <a:rPr lang="en-US" dirty="0" err="1">
                <a:latin typeface="Source Sans 3 Medium"/>
              </a:rPr>
              <a:t>Siirrä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tälle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kalvolle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käsikirjasta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valitut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keskustelukysymykset</a:t>
            </a:r>
            <a:r>
              <a:rPr lang="en-US" dirty="0">
                <a:latin typeface="Source Sans 3 Medium"/>
              </a:rPr>
              <a:t>.</a:t>
            </a:r>
            <a:br>
              <a:rPr lang="en-US" dirty="0"/>
            </a:br>
            <a:r>
              <a:rPr lang="en-US" dirty="0" err="1">
                <a:latin typeface="Source Sans 3 Medium"/>
              </a:rPr>
              <a:t>Lisää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kaikki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valitut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kysymykset</a:t>
            </a:r>
            <a:r>
              <a:rPr lang="en-US" dirty="0">
                <a:latin typeface="Source Sans 3 Medium"/>
              </a:rPr>
              <a:t> </a:t>
            </a:r>
            <a:r>
              <a:rPr lang="en-US" dirty="0" err="1">
                <a:latin typeface="Source Sans 3 Medium"/>
              </a:rPr>
              <a:t>kalvolle</a:t>
            </a:r>
            <a:r>
              <a:rPr lang="en-US" dirty="0">
                <a:latin typeface="Source Sans 3 Medium"/>
              </a:rPr>
              <a:t>, </a:t>
            </a:r>
            <a:r>
              <a:rPr lang="en-US" dirty="0" err="1">
                <a:latin typeface="Source Sans 3 Medium"/>
              </a:rPr>
              <a:t>vaikka</a:t>
            </a:r>
            <a:r>
              <a:rPr lang="en-US" dirty="0">
                <a:latin typeface="Source Sans 3 Medium"/>
              </a:rPr>
              <a:t> ne </a:t>
            </a:r>
            <a:r>
              <a:rPr lang="en-US" dirty="0" err="1">
                <a:latin typeface="Source Sans 3 Medium"/>
              </a:rPr>
              <a:t>olisivat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eri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teemoista</a:t>
            </a:r>
            <a:r>
              <a:rPr lang="en-US" dirty="0">
                <a:latin typeface="Source Sans 3 Medium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kern="1200" dirty="0">
                <a:solidFill>
                  <a:schemeClr val="tx1"/>
                </a:solidFill>
                <a:effectLst/>
                <a:latin typeface="Source Sans 3 Medium" panose="020B0303030403020204" pitchFamily="34" charset="0"/>
                <a:ea typeface="+mn-ea"/>
                <a:cs typeface="+mn-cs"/>
              </a:rPr>
              <a:t>Voit poistaa tai lisätä ruutuja tarpeesi mukaan.</a:t>
            </a:r>
            <a:br>
              <a:rPr lang="en-US" dirty="0">
                <a:latin typeface="Source Sans 3 Medium"/>
              </a:rPr>
            </a:br>
            <a:endParaRPr lang="en-US" dirty="0">
              <a:latin typeface="Source Sans 3 Medium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7F61AC-68C2-48EA-94BD-DBD9E393A7F4}" type="slidenum">
              <a:rPr lang="sv-FI" smtClean="0"/>
              <a:pPr/>
              <a:t>21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7758381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1B4BE7-E74C-2D8B-FCEB-D24B42B4F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A825C4-45F5-6008-52D7-CB95E18793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C2198F-880A-0ADE-56D6-D744198C16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dirty="0">
                <a:latin typeface="Calibri"/>
                <a:ea typeface="Calibri"/>
                <a:cs typeface="Calibri"/>
              </a:rPr>
              <a:t>Liikkuminen hidastaa monien elintoimintojen ennenaikaista, ikääntymiseen liittyvää heikkenemistä ja auttaa näin hyvinvoinnin ja työkyvyn säilyttämisessä</a:t>
            </a:r>
          </a:p>
          <a:p>
            <a:endParaRPr lang="fi-F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F9DFAB-A619-A4C5-260E-476A6E1396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7F61AC-68C2-48EA-94BD-DBD9E393A7F4}" type="slidenum">
              <a:rPr lang="sv-FI" smtClean="0"/>
              <a:pPr/>
              <a:t>5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551196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Source Sans 3 Medium"/>
              </a:rPr>
              <a:t>OHJE KÄYTTÄJÄLLE: </a:t>
            </a:r>
            <a:br>
              <a:rPr lang="en-US" dirty="0"/>
            </a:br>
            <a:r>
              <a:rPr lang="en-US" dirty="0">
                <a:latin typeface="Source Sans 3 Medium"/>
              </a:rPr>
              <a:t>Onko </a:t>
            </a:r>
            <a:r>
              <a:rPr lang="en-US" dirty="0" err="1">
                <a:latin typeface="Source Sans 3 Medium"/>
              </a:rPr>
              <a:t>tämä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teema</a:t>
            </a:r>
            <a:r>
              <a:rPr lang="en-US" dirty="0">
                <a:latin typeface="Source Sans 3 Medium"/>
              </a:rPr>
              <a:t>, </a:t>
            </a:r>
            <a:r>
              <a:rPr lang="en-US" dirty="0" err="1">
                <a:latin typeface="Source Sans 3 Medium"/>
              </a:rPr>
              <a:t>jonka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olette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valinneet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työpajaanne</a:t>
            </a:r>
            <a:r>
              <a:rPr lang="en-US" dirty="0">
                <a:latin typeface="Source Sans 3 Medium"/>
              </a:rPr>
              <a:t>? Jos </a:t>
            </a:r>
            <a:r>
              <a:rPr lang="en-US" dirty="0" err="1">
                <a:latin typeface="Source Sans 3 Medium"/>
              </a:rPr>
              <a:t>ei</a:t>
            </a:r>
            <a:r>
              <a:rPr lang="en-US" dirty="0">
                <a:latin typeface="Source Sans 3 Medium"/>
              </a:rPr>
              <a:t> ole, </a:t>
            </a:r>
            <a:r>
              <a:rPr lang="en-US" dirty="0" err="1">
                <a:latin typeface="Source Sans 3 Medium"/>
              </a:rPr>
              <a:t>niin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voit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halutessasi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poistaa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tämän</a:t>
            </a:r>
            <a:r>
              <a:rPr lang="en-US" dirty="0">
                <a:latin typeface="Source Sans 3 Medium"/>
              </a:rPr>
              <a:t> ja </a:t>
            </a:r>
            <a:r>
              <a:rPr lang="en-US" dirty="0" err="1">
                <a:latin typeface="Source Sans 3 Medium"/>
              </a:rPr>
              <a:t>seuraavat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kalvot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tästä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kokonaisuudesta</a:t>
            </a:r>
            <a:r>
              <a:rPr lang="en-US" dirty="0">
                <a:latin typeface="Source Sans 3 Medium"/>
              </a:rPr>
              <a:t>. </a:t>
            </a:r>
            <a:br>
              <a:rPr lang="en-US" dirty="0"/>
            </a:br>
            <a:r>
              <a:rPr lang="en-US" dirty="0" err="1">
                <a:latin typeface="Source Sans 3 Medium"/>
              </a:rPr>
              <a:t>Mikäli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haluat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pitää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kalvot</a:t>
            </a:r>
            <a:r>
              <a:rPr lang="en-US" dirty="0">
                <a:latin typeface="Source Sans 3 Medium"/>
              </a:rPr>
              <a:t> tai </a:t>
            </a:r>
            <a:r>
              <a:rPr lang="en-US" dirty="0" err="1">
                <a:latin typeface="Source Sans 3 Medium"/>
              </a:rPr>
              <a:t>osan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niistä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mukana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kokonaisuudessa</a:t>
            </a:r>
            <a:r>
              <a:rPr lang="en-US" dirty="0">
                <a:latin typeface="Source Sans 3 Medium"/>
              </a:rPr>
              <a:t>, se on </a:t>
            </a:r>
            <a:r>
              <a:rPr lang="en-US" dirty="0" err="1">
                <a:latin typeface="Source Sans 3 Medium"/>
              </a:rPr>
              <a:t>tietysti</a:t>
            </a:r>
            <a:r>
              <a:rPr lang="en-US" dirty="0">
                <a:latin typeface="Source Sans 3 Medium"/>
              </a:rPr>
              <a:t> ok, </a:t>
            </a:r>
            <a:r>
              <a:rPr lang="en-US" dirty="0" err="1">
                <a:latin typeface="Source Sans 3 Medium"/>
              </a:rPr>
              <a:t>vaikka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valitsemanne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pääpaino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olisikin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muilla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teemoilla</a:t>
            </a:r>
            <a:r>
              <a:rPr lang="en-US" dirty="0">
                <a:latin typeface="Source Sans 3 Medium"/>
              </a:rPr>
              <a:t>. </a:t>
            </a:r>
          </a:p>
          <a:p>
            <a:endParaRPr lang="fi-FI" dirty="0"/>
          </a:p>
          <a:p>
            <a:endParaRPr lang="en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7F61AC-68C2-48EA-94BD-DBD9E393A7F4}" type="slidenum">
              <a:rPr lang="sv-FI" smtClean="0"/>
              <a:pPr/>
              <a:t>6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521042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5FF38-8569-0F81-F86C-DC18717BDA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843D77-066A-EAA8-E5AE-CD14F8267F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F6A01A-EC41-22AB-C52D-FF8CF1CD90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927A56-708B-AD6A-3038-BE39ECB280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7F61AC-68C2-48EA-94BD-DBD9E393A7F4}" type="slidenum">
              <a:rPr lang="sv-FI" smtClean="0"/>
              <a:pPr/>
              <a:t>7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0540829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Source Sans 3 Medium"/>
              </a:rPr>
              <a:t>OHJE KÄYTTÄJÄLLE: </a:t>
            </a:r>
            <a:br>
              <a:rPr lang="en-US" dirty="0"/>
            </a:br>
            <a:r>
              <a:rPr lang="en-US" dirty="0">
                <a:latin typeface="Source Sans 3 Medium"/>
              </a:rPr>
              <a:t>Onko </a:t>
            </a:r>
            <a:r>
              <a:rPr lang="en-US" dirty="0" err="1">
                <a:latin typeface="Source Sans 3 Medium"/>
              </a:rPr>
              <a:t>tämä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teema</a:t>
            </a:r>
            <a:r>
              <a:rPr lang="en-US" dirty="0">
                <a:latin typeface="Source Sans 3 Medium"/>
              </a:rPr>
              <a:t>, </a:t>
            </a:r>
            <a:r>
              <a:rPr lang="en-US" dirty="0" err="1">
                <a:latin typeface="Source Sans 3 Medium"/>
              </a:rPr>
              <a:t>jonka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olette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valinneet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työpajaanne</a:t>
            </a:r>
            <a:r>
              <a:rPr lang="en-US" dirty="0">
                <a:latin typeface="Source Sans 3 Medium"/>
              </a:rPr>
              <a:t>? Jos </a:t>
            </a:r>
            <a:r>
              <a:rPr lang="en-US" dirty="0" err="1">
                <a:latin typeface="Source Sans 3 Medium"/>
              </a:rPr>
              <a:t>ei</a:t>
            </a:r>
            <a:r>
              <a:rPr lang="en-US" dirty="0">
                <a:latin typeface="Source Sans 3 Medium"/>
              </a:rPr>
              <a:t> ole, </a:t>
            </a:r>
            <a:r>
              <a:rPr lang="en-US" dirty="0" err="1">
                <a:latin typeface="Source Sans 3 Medium"/>
              </a:rPr>
              <a:t>niin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voit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halutessasi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poistaa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tämän</a:t>
            </a:r>
            <a:r>
              <a:rPr lang="en-US" dirty="0">
                <a:latin typeface="Source Sans 3 Medium"/>
              </a:rPr>
              <a:t> ja </a:t>
            </a:r>
            <a:r>
              <a:rPr lang="en-US" dirty="0" err="1">
                <a:latin typeface="Source Sans 3 Medium"/>
              </a:rPr>
              <a:t>seuraavat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kalvot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tästä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kokonaisuudesta</a:t>
            </a:r>
            <a:r>
              <a:rPr lang="en-US" dirty="0">
                <a:latin typeface="Source Sans 3 Medium"/>
              </a:rPr>
              <a:t>. </a:t>
            </a:r>
            <a:br>
              <a:rPr lang="en-US" dirty="0"/>
            </a:br>
            <a:r>
              <a:rPr lang="en-US" dirty="0" err="1">
                <a:latin typeface="Source Sans 3 Medium"/>
              </a:rPr>
              <a:t>Mikäli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haluat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pitää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kalvot</a:t>
            </a:r>
            <a:r>
              <a:rPr lang="en-US" dirty="0">
                <a:latin typeface="Source Sans 3 Medium"/>
              </a:rPr>
              <a:t> tai </a:t>
            </a:r>
            <a:r>
              <a:rPr lang="en-US" dirty="0" err="1">
                <a:latin typeface="Source Sans 3 Medium"/>
              </a:rPr>
              <a:t>osan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niistä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mukana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kokonaisuudessa</a:t>
            </a:r>
            <a:r>
              <a:rPr lang="en-US" dirty="0">
                <a:latin typeface="Source Sans 3 Medium"/>
              </a:rPr>
              <a:t>, se on </a:t>
            </a:r>
            <a:r>
              <a:rPr lang="en-US" dirty="0" err="1">
                <a:latin typeface="Source Sans 3 Medium"/>
              </a:rPr>
              <a:t>tietysti</a:t>
            </a:r>
            <a:r>
              <a:rPr lang="en-US" dirty="0">
                <a:latin typeface="Source Sans 3 Medium"/>
              </a:rPr>
              <a:t> ok, </a:t>
            </a:r>
            <a:r>
              <a:rPr lang="en-US" dirty="0" err="1">
                <a:latin typeface="Source Sans 3 Medium"/>
              </a:rPr>
              <a:t>vaikka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valitsemanne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pääpaino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olisikin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muilla</a:t>
            </a:r>
            <a:r>
              <a:rPr lang="en-US" dirty="0">
                <a:latin typeface="Source Sans 3 Medium"/>
              </a:rPr>
              <a:t> </a:t>
            </a:r>
            <a:r>
              <a:rPr lang="en-US" dirty="0" err="1">
                <a:latin typeface="Source Sans 3 Medium"/>
              </a:rPr>
              <a:t>teemoilla</a:t>
            </a:r>
            <a:r>
              <a:rPr lang="en-US" dirty="0">
                <a:latin typeface="Source Sans 3 Medium"/>
              </a:rPr>
              <a:t>. </a:t>
            </a:r>
          </a:p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7F61AC-68C2-48EA-94BD-DBD9E393A7F4}" type="slidenum">
              <a:rPr lang="sv-FI" smtClean="0"/>
              <a:pPr/>
              <a:t>8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2546282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CB0BB9-1AF3-62AB-9C99-57ABAE1F0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5E4ECC-F334-446A-F48F-3C9E1CFB7C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28D35C-9428-C095-F27B-95D5CF7298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b="1" dirty="0"/>
              <a:t>Mikä on minulle tärkeää ja merkityksellistä?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dirty="0"/>
              <a:t>Motivaatio ei synny vain terveydestä → myös </a:t>
            </a:r>
            <a:r>
              <a:rPr lang="fi-FI" sz="1200" b="1" dirty="0"/>
              <a:t>hyvän tekeminen, yhteisöllisyys, merkityksellisyys</a:t>
            </a:r>
            <a:r>
              <a:rPr lang="fi-FI" sz="1200" dirty="0"/>
              <a:t> voivat olla motiiveja</a:t>
            </a:r>
            <a:endParaRPr lang="fi-FI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79C264-654D-BF42-1813-A544786E50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7F61AC-68C2-48EA-94BD-DBD9E393A7F4}" type="slidenum">
              <a:rPr lang="sv-FI" smtClean="0"/>
              <a:pPr/>
              <a:t>9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2937983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7F61AC-68C2-48EA-94BD-DBD9E393A7F4}" type="slidenum">
              <a:rPr lang="sv-FI" smtClean="0"/>
              <a:pPr/>
              <a:t>11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3331794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b="1"/>
              <a:t>Valitse kohderyhmän mukaan keltaisella oleva</a:t>
            </a:r>
          </a:p>
          <a:p>
            <a:pPr>
              <a:lnSpc>
                <a:spcPct val="70000"/>
              </a:lnSpc>
              <a:spcBef>
                <a:spcPts val="600"/>
              </a:spcBef>
              <a:spcAft>
                <a:spcPts val="600"/>
              </a:spcAft>
            </a:pPr>
            <a:r>
              <a:rPr lang="fi-FI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Istumatyössä</a:t>
            </a:r>
            <a:r>
              <a:rPr lang="fi-FI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on tärkeää tauottaa istumista, koska vapaa-ajan liikunta ei yksin kumoa pitkäaikaisen istumisen haittoja.</a:t>
            </a:r>
          </a:p>
          <a:p>
            <a:pPr lvl="1">
              <a:lnSpc>
                <a:spcPct val="70000"/>
              </a:lnSpc>
              <a:spcBef>
                <a:spcPts val="600"/>
              </a:spcBef>
              <a:spcAft>
                <a:spcPts val="600"/>
              </a:spcAft>
            </a:pPr>
            <a:r>
              <a:rPr lang="fi-FI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Paikallaanolon tauottaminen</a:t>
            </a:r>
          </a:p>
          <a:p>
            <a:pPr lvl="1">
              <a:lnSpc>
                <a:spcPct val="70000"/>
              </a:lnSpc>
              <a:spcBef>
                <a:spcPts val="600"/>
              </a:spcBef>
              <a:spcAft>
                <a:spcPts val="600"/>
              </a:spcAft>
            </a:pPr>
            <a:r>
              <a:rPr lang="fi-FI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Mikrotauot ja aktiiviset tauot</a:t>
            </a:r>
          </a:p>
          <a:p>
            <a:pPr lvl="1">
              <a:lnSpc>
                <a:spcPct val="70000"/>
              </a:lnSpc>
              <a:spcBef>
                <a:spcPts val="600"/>
              </a:spcBef>
              <a:spcAft>
                <a:spcPts val="600"/>
              </a:spcAft>
            </a:pPr>
            <a:r>
              <a:rPr lang="fi-FI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Liike osana työtä</a:t>
            </a:r>
          </a:p>
          <a:p>
            <a:pPr>
              <a:lnSpc>
                <a:spcPct val="70000"/>
              </a:lnSpc>
              <a:spcBef>
                <a:spcPts val="600"/>
              </a:spcBef>
              <a:spcAft>
                <a:spcPts val="600"/>
              </a:spcAft>
            </a:pPr>
            <a:endParaRPr lang="fi-FI"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70000"/>
              </a:lnSpc>
              <a:spcBef>
                <a:spcPts val="600"/>
              </a:spcBef>
              <a:spcAft>
                <a:spcPts val="600"/>
              </a:spcAft>
            </a:pPr>
            <a:r>
              <a:rPr lang="fi-FI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Fyysisesti raskaassa työssä </a:t>
            </a:r>
            <a:r>
              <a:rPr lang="fi-FI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 tärkeää rytmittää työ ja tauot sopivasti sekä valita vapaa-ajan liikuntaa, joka tukee palautumista eikä rasita samoja kehon osia kuin työ.</a:t>
            </a:r>
          </a:p>
          <a:p>
            <a:pPr lvl="1">
              <a:lnSpc>
                <a:spcPct val="70000"/>
              </a:lnSpc>
              <a:spcBef>
                <a:spcPts val="600"/>
              </a:spcBef>
              <a:spcAft>
                <a:spcPts val="600"/>
              </a:spcAft>
            </a:pPr>
            <a:r>
              <a:rPr lang="fi-FI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Palauttavat tauot</a:t>
            </a:r>
          </a:p>
          <a:p>
            <a:pPr lvl="1">
              <a:lnSpc>
                <a:spcPct val="70000"/>
              </a:lnSpc>
              <a:spcBef>
                <a:spcPts val="600"/>
              </a:spcBef>
              <a:spcAft>
                <a:spcPts val="600"/>
              </a:spcAft>
            </a:pPr>
            <a:r>
              <a:rPr lang="fi-FI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Elpymis- ja vastaliikkeet</a:t>
            </a:r>
          </a:p>
          <a:p>
            <a:pPr lvl="0">
              <a:lnSpc>
                <a:spcPct val="70000"/>
              </a:lnSpc>
              <a:spcBef>
                <a:spcPts val="600"/>
              </a:spcBef>
              <a:spcAft>
                <a:spcPts val="600"/>
              </a:spcAft>
            </a:pPr>
            <a:r>
              <a:rPr lang="fi-FI" b="1"/>
              <a:t>Fyysisesti raskaassa työssä </a:t>
            </a:r>
            <a:r>
              <a:rPr lang="fi-FI"/>
              <a:t>terveysliikuntasuositus ei usein yksinään riitä työkyvyn edistämiseksi. Monissa tehtävissä, esimerkiksi rakennus- ja huoltotöissä, jo yhden työpäivän aikana saatetaan saavuttaa suosituksen mukainen liikunta-annos, mutta työpäivän aikainen liikkuminen saattaa olla pikemminkin elimistöä ja toimintakykyä kuluttavaa kuin kehittävää. </a:t>
            </a:r>
            <a:endParaRPr lang="fi-FI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7F61AC-68C2-48EA-94BD-DBD9E393A7F4}" type="slidenum">
              <a:rPr lang="sv-FI" smtClean="0"/>
              <a:pPr/>
              <a:t>13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0041738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7F61AC-68C2-48EA-94BD-DBD9E393A7F4}" type="slidenum">
              <a:rPr kumimoji="0" lang="sv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3 Medium" panose="020B0303030403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sv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3 Medium" panose="020B03030304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173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5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5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15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19.sv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36.emf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sv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sv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39.sv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21148F8F-6151-92FE-B198-64DBE54DF5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9890" t="19892" b="5771"/>
          <a:stretch/>
        </p:blipFill>
        <p:spPr>
          <a:xfrm>
            <a:off x="0" y="0"/>
            <a:ext cx="8347455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D0DCC56-FD92-3FB7-435C-7F53C70AD5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09432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E842416-E17F-1B8D-0016-1DAAB96905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0114" y="4111817"/>
            <a:ext cx="0" cy="684000"/>
          </a:xfrm>
          <a:prstGeom prst="line">
            <a:avLst/>
          </a:prstGeom>
          <a:ln w="190500">
            <a:solidFill>
              <a:srgbClr val="FF5C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BFFBE3B3-9C83-99EB-934E-17496C5F3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4962" y="836343"/>
            <a:ext cx="2160000" cy="29781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4895D6E-B289-7D16-DD90-4DE049A61B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4961" y="1970501"/>
            <a:ext cx="6583105" cy="1660711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v-FI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ED16586-C041-0910-D7C4-A1829411A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6349" y="4132793"/>
            <a:ext cx="5514976" cy="745737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lang="sv-FI" sz="3000" kern="1200" dirty="0">
                <a:solidFill>
                  <a:schemeClr val="bg1"/>
                </a:solidFill>
                <a:latin typeface="Rajdhani Medium" panose="02000000000000000000" pitchFamily="2" charset="0"/>
                <a:ea typeface="+mn-ea"/>
                <a:cs typeface="Rajdhani Medium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FI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A1534F5-976A-C5B0-E66D-24998A6E00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4963" y="5293098"/>
            <a:ext cx="5232242" cy="193301"/>
          </a:xfrm>
        </p:spPr>
        <p:txBody>
          <a:bodyPr>
            <a:noAutofit/>
          </a:bodyPr>
          <a:lstStyle>
            <a:lvl1pPr marL="0" indent="0">
              <a:buNone/>
              <a:defRPr sz="1800" kern="100" spc="0" baseline="0">
                <a:solidFill>
                  <a:schemeClr val="bg1"/>
                </a:solidFill>
                <a:latin typeface="Rajdhani SemiBold" panose="02000000000000000000" pitchFamily="2" charset="0"/>
                <a:cs typeface="Rajdhani SemiBold" panose="02000000000000000000" pitchFamily="2" charset="0"/>
              </a:defRPr>
            </a:lvl1pPr>
            <a:lvl2pPr marL="355600" indent="0">
              <a:buNone/>
              <a:defRPr/>
            </a:lvl2pPr>
            <a:lvl3pPr marL="719138" indent="0">
              <a:buNone/>
              <a:defRPr/>
            </a:lvl3pPr>
            <a:lvl4pPr marL="1076325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 err="1"/>
              <a:t>Tähän</a:t>
            </a:r>
            <a:r>
              <a:rPr lang="en-US"/>
              <a:t> </a:t>
            </a:r>
            <a:r>
              <a:rPr lang="en-US" err="1"/>
              <a:t>esim</a:t>
            </a:r>
            <a:r>
              <a:rPr lang="en-US"/>
              <a:t>. </a:t>
            </a:r>
            <a:r>
              <a:rPr lang="en-US" err="1"/>
              <a:t>pvm</a:t>
            </a:r>
            <a:r>
              <a:rPr lang="en-US"/>
              <a:t> tai </a:t>
            </a:r>
            <a:r>
              <a:rPr lang="en-US" err="1"/>
              <a:t>esittäjä</a:t>
            </a:r>
            <a:r>
              <a:rPr lang="en-US"/>
              <a:t>, </a:t>
            </a:r>
            <a:r>
              <a:rPr lang="en-US" err="1"/>
              <a:t>jos</a:t>
            </a:r>
            <a:r>
              <a:rPr lang="en-US"/>
              <a:t> on </a:t>
            </a:r>
            <a:r>
              <a:rPr lang="en-US" err="1"/>
              <a:t>alaotsikko</a:t>
            </a:r>
            <a:r>
              <a:rPr lang="en-US"/>
              <a:t> </a:t>
            </a:r>
            <a:r>
              <a:rPr lang="en-US" err="1"/>
              <a:t>yllä</a:t>
            </a:r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884281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Kansi EU Next Ge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D1C33CF3-E630-9F16-2DC8-D975AE70FA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9890" t="19892" b="5771"/>
          <a:stretch/>
        </p:blipFill>
        <p:spPr>
          <a:xfrm>
            <a:off x="0" y="0"/>
            <a:ext cx="8347455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934BBE8-3922-06D1-921E-380138E08A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09432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E842416-E17F-1B8D-0016-1DAAB96905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0114" y="4111817"/>
            <a:ext cx="0" cy="684000"/>
          </a:xfrm>
          <a:prstGeom prst="line">
            <a:avLst/>
          </a:prstGeom>
          <a:ln w="190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BFFBE3B3-9C83-99EB-934E-17496C5F3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4962" y="836343"/>
            <a:ext cx="2160000" cy="29781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4895D6E-B289-7D16-DD90-4DE049A61B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4962" y="1970501"/>
            <a:ext cx="6588000" cy="1660711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v-FI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ED16586-C041-0910-D7C4-A1829411A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6348" y="4132793"/>
            <a:ext cx="5508000" cy="745737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lang="sv-FI" sz="3000" kern="1200" dirty="0">
                <a:solidFill>
                  <a:schemeClr val="tx1"/>
                </a:solidFill>
                <a:latin typeface="Rajdhani Medium" panose="02000000000000000000" pitchFamily="2" charset="0"/>
                <a:ea typeface="+mn-ea"/>
                <a:cs typeface="Rajdhani Medium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FI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A1534F5-976A-C5B0-E66D-24998A6E00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4963" y="5293098"/>
            <a:ext cx="5232242" cy="193301"/>
          </a:xfrm>
        </p:spPr>
        <p:txBody>
          <a:bodyPr>
            <a:noAutofit/>
          </a:bodyPr>
          <a:lstStyle>
            <a:lvl1pPr marL="0" indent="0">
              <a:buNone/>
              <a:defRPr sz="1800" kern="100" spc="0" baseline="0">
                <a:solidFill>
                  <a:schemeClr val="tx1"/>
                </a:solidFill>
                <a:latin typeface="Rajdhani SemiBold" panose="02000000000000000000" pitchFamily="2" charset="0"/>
                <a:cs typeface="Rajdhani SemiBold" panose="02000000000000000000" pitchFamily="2" charset="0"/>
              </a:defRPr>
            </a:lvl1pPr>
            <a:lvl2pPr marL="355600" indent="0">
              <a:buNone/>
              <a:defRPr/>
            </a:lvl2pPr>
            <a:lvl3pPr marL="719138" indent="0">
              <a:buNone/>
              <a:defRPr/>
            </a:lvl3pPr>
            <a:lvl4pPr marL="1076325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 err="1"/>
              <a:t>Tähän</a:t>
            </a:r>
            <a:r>
              <a:rPr lang="en-US"/>
              <a:t> </a:t>
            </a:r>
            <a:r>
              <a:rPr lang="en-US" err="1"/>
              <a:t>esim</a:t>
            </a:r>
            <a:r>
              <a:rPr lang="en-US"/>
              <a:t>. </a:t>
            </a:r>
            <a:r>
              <a:rPr lang="en-US" err="1"/>
              <a:t>pvm</a:t>
            </a:r>
            <a:r>
              <a:rPr lang="en-US"/>
              <a:t> tai </a:t>
            </a:r>
            <a:r>
              <a:rPr lang="en-US" err="1"/>
              <a:t>esittäjä</a:t>
            </a:r>
            <a:r>
              <a:rPr lang="en-US"/>
              <a:t>, </a:t>
            </a:r>
            <a:r>
              <a:rPr lang="en-US" err="1"/>
              <a:t>jos</a:t>
            </a:r>
            <a:r>
              <a:rPr lang="en-US"/>
              <a:t> on </a:t>
            </a:r>
            <a:r>
              <a:rPr lang="en-US" err="1"/>
              <a:t>alaotsikko</a:t>
            </a:r>
            <a:r>
              <a:rPr lang="en-US"/>
              <a:t> </a:t>
            </a:r>
            <a:r>
              <a:rPr lang="en-US" err="1"/>
              <a:t>yllä</a:t>
            </a:r>
            <a:endParaRPr lang="sv-FI"/>
          </a:p>
        </p:txBody>
      </p:sp>
      <p:pic>
        <p:nvPicPr>
          <p:cNvPr id="3" name="Picture 2" descr="Pätevä2-merkki: Työterveyshuoltoon pätevöittävä koulutus asiantuntijoille (2 opintopistettä).">
            <a:extLst>
              <a:ext uri="{FF2B5EF4-FFF2-40B4-BE49-F238E27FC236}">
                <a16:creationId xmlns:a16="http://schemas.microsoft.com/office/drawing/2014/main" id="{615765A8-E8AE-326D-8B9F-37A2F1DF14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5419" y="-168891"/>
            <a:ext cx="3528616" cy="3528616"/>
          </a:xfrm>
          <a:prstGeom prst="rect">
            <a:avLst/>
          </a:prstGeom>
        </p:spPr>
      </p:pic>
      <p:pic>
        <p:nvPicPr>
          <p:cNvPr id="7" name="Picture 6" descr="A purple circle with a heart and gears&#10;&#10;AI-generated content may be incorrect.">
            <a:extLst>
              <a:ext uri="{FF2B5EF4-FFF2-40B4-BE49-F238E27FC236}">
                <a16:creationId xmlns:a16="http://schemas.microsoft.com/office/drawing/2014/main" id="{5C655D99-E86A-9CF7-CC51-9380DAF39F9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454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Kansi EU Next Ge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D1C33CF3-E630-9F16-2DC8-D975AE70FA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9890" t="19892" b="5771"/>
          <a:stretch/>
        </p:blipFill>
        <p:spPr>
          <a:xfrm>
            <a:off x="0" y="0"/>
            <a:ext cx="8347455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934BBE8-3922-06D1-921E-380138E08A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09432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E842416-E17F-1B8D-0016-1DAAB96905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0114" y="4111817"/>
            <a:ext cx="0" cy="684000"/>
          </a:xfrm>
          <a:prstGeom prst="line">
            <a:avLst/>
          </a:prstGeom>
          <a:ln w="190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BFFBE3B3-9C83-99EB-934E-17496C5F3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4962" y="836343"/>
            <a:ext cx="2160000" cy="29781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4895D6E-B289-7D16-DD90-4DE049A61B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4962" y="1970501"/>
            <a:ext cx="6588000" cy="1660711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v-FI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ED16586-C041-0910-D7C4-A1829411A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6348" y="4132793"/>
            <a:ext cx="5508000" cy="745737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lang="sv-FI" sz="3000" kern="1200" dirty="0">
                <a:solidFill>
                  <a:schemeClr val="tx1"/>
                </a:solidFill>
                <a:latin typeface="Rajdhani Medium" panose="02000000000000000000" pitchFamily="2" charset="0"/>
                <a:ea typeface="+mn-ea"/>
                <a:cs typeface="Rajdhani Medium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FI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A1534F5-976A-C5B0-E66D-24998A6E00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4963" y="5293098"/>
            <a:ext cx="5232242" cy="193301"/>
          </a:xfrm>
        </p:spPr>
        <p:txBody>
          <a:bodyPr>
            <a:noAutofit/>
          </a:bodyPr>
          <a:lstStyle>
            <a:lvl1pPr marL="0" indent="0">
              <a:buNone/>
              <a:defRPr sz="1800" kern="100" spc="0" baseline="0">
                <a:solidFill>
                  <a:schemeClr val="tx1"/>
                </a:solidFill>
                <a:latin typeface="Rajdhani SemiBold" panose="02000000000000000000" pitchFamily="2" charset="0"/>
                <a:cs typeface="Rajdhani SemiBold" panose="02000000000000000000" pitchFamily="2" charset="0"/>
              </a:defRPr>
            </a:lvl1pPr>
            <a:lvl2pPr marL="355600" indent="0">
              <a:buNone/>
              <a:defRPr/>
            </a:lvl2pPr>
            <a:lvl3pPr marL="719138" indent="0">
              <a:buNone/>
              <a:defRPr/>
            </a:lvl3pPr>
            <a:lvl4pPr marL="1076325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 err="1"/>
              <a:t>Tähän</a:t>
            </a:r>
            <a:r>
              <a:rPr lang="en-US"/>
              <a:t> </a:t>
            </a:r>
            <a:r>
              <a:rPr lang="en-US" err="1"/>
              <a:t>esim</a:t>
            </a:r>
            <a:r>
              <a:rPr lang="en-US"/>
              <a:t>. </a:t>
            </a:r>
            <a:r>
              <a:rPr lang="en-US" err="1"/>
              <a:t>pvm</a:t>
            </a:r>
            <a:r>
              <a:rPr lang="en-US"/>
              <a:t> tai </a:t>
            </a:r>
            <a:r>
              <a:rPr lang="en-US" err="1"/>
              <a:t>esittäjä</a:t>
            </a:r>
            <a:r>
              <a:rPr lang="en-US"/>
              <a:t>, </a:t>
            </a:r>
            <a:r>
              <a:rPr lang="en-US" err="1"/>
              <a:t>jos</a:t>
            </a:r>
            <a:r>
              <a:rPr lang="en-US"/>
              <a:t> on </a:t>
            </a:r>
            <a:r>
              <a:rPr lang="en-US" err="1"/>
              <a:t>alaotsikko</a:t>
            </a:r>
            <a:r>
              <a:rPr lang="en-US"/>
              <a:t> </a:t>
            </a:r>
            <a:r>
              <a:rPr lang="en-US" err="1"/>
              <a:t>yllä</a:t>
            </a:r>
            <a:endParaRPr lang="sv-FI"/>
          </a:p>
        </p:txBody>
      </p:sp>
      <p:pic>
        <p:nvPicPr>
          <p:cNvPr id="7" name="Picture 6" descr="Pätevä15-merkki: Työterveyshuoltoon pätevöittävä moniammatillinen koulutus (15 opintopistettä).">
            <a:extLst>
              <a:ext uri="{FF2B5EF4-FFF2-40B4-BE49-F238E27FC236}">
                <a16:creationId xmlns:a16="http://schemas.microsoft.com/office/drawing/2014/main" id="{5C655D99-E86A-9CF7-CC51-9380DAF39F9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5419" y="-168891"/>
            <a:ext cx="3528000" cy="35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4301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_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D37C1DB-CADE-662F-BFCE-C6C3E324A3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711" y="1736725"/>
            <a:ext cx="10442577" cy="3843338"/>
          </a:xfrm>
        </p:spPr>
        <p:txBody>
          <a:bodyPr/>
          <a:lstStyle>
            <a:lvl1pPr>
              <a:defRPr>
                <a:latin typeface="Source Sans 3 Medium" panose="020B0303030403020204" pitchFamily="34" charset="0"/>
              </a:defRPr>
            </a:lvl1pPr>
            <a:lvl2pPr>
              <a:defRPr>
                <a:latin typeface="Source Sans 3 Medium" panose="020B0303030403020204" pitchFamily="34" charset="0"/>
              </a:defRPr>
            </a:lvl2pPr>
            <a:lvl3pPr marL="714375" indent="-171450">
              <a:defRPr>
                <a:latin typeface="Source Sans 3 Medium" panose="020B0303030403020204" pitchFamily="34" charset="0"/>
              </a:defRPr>
            </a:lvl3pPr>
            <a:lvl4pPr marL="895350" indent="-180975">
              <a:defRPr>
                <a:latin typeface="Source Sans 3 Medium" panose="020B0303030403020204" pitchFamily="34" charset="0"/>
              </a:defRPr>
            </a:lvl4pPr>
            <a:lvl5pPr marL="1076325" indent="-180975">
              <a:defRPr>
                <a:latin typeface="Source Sans 3 Medium" panose="020B0303030403020204" pitchFamily="34" charset="0"/>
              </a:defRPr>
            </a:lvl5pPr>
          </a:lstStyle>
          <a:p>
            <a:pPr lvl="0"/>
            <a:r>
              <a:rPr lang="en-US" err="1"/>
              <a:t>Tekstin</a:t>
            </a:r>
            <a:r>
              <a:rPr lang="en-US"/>
              <a:t> </a:t>
            </a:r>
            <a:r>
              <a:rPr lang="en-US" err="1"/>
              <a:t>lihavointi</a:t>
            </a:r>
            <a:r>
              <a:rPr lang="en-US"/>
              <a:t>: </a:t>
            </a:r>
            <a:r>
              <a:rPr lang="en-US" err="1"/>
              <a:t>Vaihda</a:t>
            </a:r>
            <a:r>
              <a:rPr lang="en-US"/>
              <a:t> </a:t>
            </a:r>
            <a:r>
              <a:rPr lang="en-US" err="1"/>
              <a:t>fontiksi</a:t>
            </a:r>
            <a:r>
              <a:rPr lang="en-US"/>
              <a:t> Source Sans 3 (</a:t>
            </a:r>
            <a:r>
              <a:rPr lang="en-US" err="1"/>
              <a:t>ei</a:t>
            </a:r>
            <a:r>
              <a:rPr lang="en-US"/>
              <a:t> </a:t>
            </a:r>
            <a:r>
              <a:rPr lang="en-US" err="1"/>
              <a:t>siis</a:t>
            </a:r>
            <a:r>
              <a:rPr lang="en-US"/>
              <a:t> Medium) ja </a:t>
            </a:r>
            <a:r>
              <a:rPr lang="en-US" err="1"/>
              <a:t>lihavoi</a:t>
            </a:r>
            <a:r>
              <a:rPr lang="en-US"/>
              <a:t> </a:t>
            </a:r>
            <a:r>
              <a:rPr lang="en-US" err="1"/>
              <a:t>sitten</a:t>
            </a:r>
            <a:r>
              <a:rPr lang="en-US"/>
              <a:t> </a:t>
            </a:r>
            <a:r>
              <a:rPr lang="en-US" err="1"/>
              <a:t>Boldaamalla</a:t>
            </a:r>
            <a:r>
              <a:rPr lang="en-US"/>
              <a:t> (Ctrl + B)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D48D3551-6A1F-01DA-0970-A915F38A5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FI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EA62A44-AFE3-CE1C-CF64-EF6DC77B4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255B9C59-40DC-4E8F-87D4-2B05A51CDEB2}" type="datetime1">
              <a:rPr lang="fi-FI" smtClean="0"/>
              <a:t>8.9.2026</a:t>
            </a:fld>
            <a:endParaRPr lang="sv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0D7DF1-B363-5F8A-350E-CF1B38965AD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4713" y="5768283"/>
            <a:ext cx="10442575" cy="224170"/>
          </a:xfrm>
        </p:spPr>
        <p:txBody>
          <a:bodyPr anchor="b"/>
          <a:lstStyle>
            <a:lvl1pPr marL="0" indent="0" algn="r">
              <a:buNone/>
              <a:defRPr sz="1000"/>
            </a:lvl1pPr>
            <a:lvl2pPr marL="266700" indent="0" algn="r">
              <a:buNone/>
              <a:defRPr sz="1200"/>
            </a:lvl2pPr>
            <a:lvl3pPr marL="542925" indent="0" algn="r">
              <a:buNone/>
              <a:defRPr sz="1200"/>
            </a:lvl3pPr>
            <a:lvl4pPr marL="1076325" indent="0" algn="r">
              <a:buNone/>
              <a:defRPr sz="1200"/>
            </a:lvl4pPr>
            <a:lvl5pPr marL="1431925" indent="0" algn="r">
              <a:buNone/>
              <a:defRPr sz="1200"/>
            </a:lvl5pPr>
          </a:lstStyle>
          <a:p>
            <a:pPr lvl="0"/>
            <a:r>
              <a:rPr lang="en-US" err="1"/>
              <a:t>Mahdollinen</a:t>
            </a:r>
            <a:r>
              <a:rPr lang="en-US"/>
              <a:t> </a:t>
            </a:r>
            <a:r>
              <a:rPr lang="en-US" err="1"/>
              <a:t>lähdemerkintä</a:t>
            </a:r>
            <a:r>
              <a:rPr lang="en-US"/>
              <a:t> </a:t>
            </a:r>
            <a:r>
              <a:rPr lang="en-US" err="1"/>
              <a:t>tähän</a:t>
            </a:r>
            <a:r>
              <a:rPr lang="en-US"/>
              <a:t>.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1874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_bullet_ilman_lähdemerkintä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D37C1DB-CADE-662F-BFCE-C6C3E324A3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711" y="1736725"/>
            <a:ext cx="10442577" cy="3843338"/>
          </a:xfrm>
        </p:spPr>
        <p:txBody>
          <a:bodyPr/>
          <a:lstStyle>
            <a:lvl1pPr>
              <a:defRPr/>
            </a:lvl1pPr>
            <a:lvl3pPr marL="714375" indent="-171450">
              <a:defRPr/>
            </a:lvl3pPr>
            <a:lvl4pPr marL="895350" indent="-180975">
              <a:defRPr/>
            </a:lvl4pPr>
            <a:lvl5pPr marL="1076325" indent="-180975">
              <a:defRPr/>
            </a:lvl5pPr>
          </a:lstStyle>
          <a:p>
            <a:pPr lvl="0"/>
            <a:r>
              <a:rPr lang="en-US" err="1"/>
              <a:t>Tekstin</a:t>
            </a:r>
            <a:r>
              <a:rPr lang="en-US"/>
              <a:t> </a:t>
            </a:r>
            <a:r>
              <a:rPr lang="en-US" err="1"/>
              <a:t>lihavointi</a:t>
            </a:r>
            <a:r>
              <a:rPr lang="en-US"/>
              <a:t>: </a:t>
            </a:r>
            <a:r>
              <a:rPr lang="en-US" err="1"/>
              <a:t>Vaihda</a:t>
            </a:r>
            <a:r>
              <a:rPr lang="en-US"/>
              <a:t> </a:t>
            </a:r>
            <a:r>
              <a:rPr lang="en-US" err="1"/>
              <a:t>fontiksi</a:t>
            </a:r>
            <a:r>
              <a:rPr lang="en-US"/>
              <a:t> Source Sans 3 (</a:t>
            </a:r>
            <a:r>
              <a:rPr lang="en-US" err="1"/>
              <a:t>ei</a:t>
            </a:r>
            <a:r>
              <a:rPr lang="en-US"/>
              <a:t> </a:t>
            </a:r>
            <a:r>
              <a:rPr lang="en-US" err="1"/>
              <a:t>siis</a:t>
            </a:r>
            <a:r>
              <a:rPr lang="en-US"/>
              <a:t> Medium) ja </a:t>
            </a:r>
            <a:r>
              <a:rPr lang="en-US" err="1"/>
              <a:t>lihavoi</a:t>
            </a:r>
            <a:r>
              <a:rPr lang="en-US"/>
              <a:t> </a:t>
            </a:r>
            <a:r>
              <a:rPr lang="en-US" err="1"/>
              <a:t>sitten</a:t>
            </a:r>
            <a:r>
              <a:rPr lang="en-US"/>
              <a:t> </a:t>
            </a:r>
            <a:r>
              <a:rPr lang="en-US" err="1"/>
              <a:t>Boldaamalla</a:t>
            </a:r>
            <a:r>
              <a:rPr lang="en-US"/>
              <a:t> (Ctrl + B)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D48D3551-6A1F-01DA-0970-A915F38A5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FI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EA62A44-AFE3-CE1C-CF64-EF6DC77B4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255B9C59-40DC-4E8F-87D4-2B05A51CDEB2}" type="datetime1">
              <a:rPr lang="fi-FI" smtClean="0"/>
              <a:t>8.9.2026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7943067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_bullet_rahoittaja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D37C1DB-CADE-662F-BFCE-C6C3E324A3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4711" y="1736725"/>
            <a:ext cx="10442577" cy="3843338"/>
          </a:xfrm>
        </p:spPr>
        <p:txBody>
          <a:bodyPr/>
          <a:lstStyle>
            <a:lvl1pPr>
              <a:defRPr/>
            </a:lvl1pPr>
            <a:lvl3pPr marL="714375" indent="-171450">
              <a:defRPr/>
            </a:lvl3pPr>
            <a:lvl4pPr marL="895350" indent="-180975">
              <a:defRPr/>
            </a:lvl4pPr>
            <a:lvl5pPr marL="1076325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D48D3551-6A1F-01DA-0970-A915F38A5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4713" y="558801"/>
            <a:ext cx="8107362" cy="691200"/>
          </a:xfrm>
        </p:spPr>
        <p:txBody>
          <a:bodyPr/>
          <a:lstStyle>
            <a:lvl1pPr>
              <a:defRPr/>
            </a:lvl1pPr>
          </a:lstStyle>
          <a:p>
            <a:r>
              <a:rPr lang="en-US" err="1"/>
              <a:t>Tämä</a:t>
            </a:r>
            <a:r>
              <a:rPr lang="en-US"/>
              <a:t> </a:t>
            </a:r>
            <a:r>
              <a:rPr lang="en-US" err="1"/>
              <a:t>sivupohja</a:t>
            </a:r>
            <a:r>
              <a:rPr lang="en-US"/>
              <a:t> on </a:t>
            </a:r>
            <a:r>
              <a:rPr lang="en-US" err="1"/>
              <a:t>ESR-hankkeille</a:t>
            </a:r>
            <a:endParaRPr lang="sv-FI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EA62A44-AFE3-CE1C-CF64-EF6DC77B4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255B9C59-40DC-4E8F-87D4-2B05A51CDEB2}" type="datetime1">
              <a:rPr lang="fi-FI" smtClean="0"/>
              <a:t>8.9.2026</a:t>
            </a:fld>
            <a:endParaRPr lang="sv-FI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7072337-2242-D85E-5F21-18BF32A20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93115" y="5949950"/>
            <a:ext cx="2910241" cy="908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6DC1AB40-089D-06E1-3D0C-81B22D0A9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877288" y="866301"/>
            <a:ext cx="1440000" cy="19854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356E6E-894C-CD46-79C8-9040BB5CFFC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4713" y="5768283"/>
            <a:ext cx="10442575" cy="224170"/>
          </a:xfrm>
        </p:spPr>
        <p:txBody>
          <a:bodyPr anchor="b"/>
          <a:lstStyle>
            <a:lvl1pPr marL="0" indent="0" algn="r">
              <a:buNone/>
              <a:defRPr sz="1000"/>
            </a:lvl1pPr>
            <a:lvl2pPr marL="266700" indent="0" algn="r">
              <a:buNone/>
              <a:defRPr sz="1200"/>
            </a:lvl2pPr>
            <a:lvl3pPr marL="542925" indent="0" algn="r">
              <a:buNone/>
              <a:defRPr sz="1200"/>
            </a:lvl3pPr>
            <a:lvl4pPr marL="1076325" indent="0" algn="r">
              <a:buNone/>
              <a:defRPr sz="1200"/>
            </a:lvl4pPr>
            <a:lvl5pPr marL="1431925" indent="0" algn="r">
              <a:buNone/>
              <a:defRPr sz="1200"/>
            </a:lvl5pPr>
          </a:lstStyle>
          <a:p>
            <a:pPr lvl="0"/>
            <a:r>
              <a:rPr lang="en-US" err="1"/>
              <a:t>Mahdollinen</a:t>
            </a:r>
            <a:r>
              <a:rPr lang="en-US"/>
              <a:t> </a:t>
            </a:r>
            <a:r>
              <a:rPr lang="en-US" err="1"/>
              <a:t>lähdemerkintä</a:t>
            </a:r>
            <a:r>
              <a:rPr lang="en-US"/>
              <a:t> </a:t>
            </a:r>
            <a:r>
              <a:rPr lang="en-US" err="1"/>
              <a:t>tähän</a:t>
            </a:r>
            <a:r>
              <a:rPr lang="en-US"/>
              <a:t>.</a:t>
            </a:r>
            <a:endParaRPr lang="fi-FI"/>
          </a:p>
        </p:txBody>
      </p:sp>
      <p:pic>
        <p:nvPicPr>
          <p:cNvPr id="7" name="Picture 6" descr="Euroopan unionin osarahoittama.">
            <a:extLst>
              <a:ext uri="{FF2B5EF4-FFF2-40B4-BE49-F238E27FC236}">
                <a16:creationId xmlns:a16="http://schemas.microsoft.com/office/drawing/2014/main" id="{217E3498-9547-60D4-0773-6A473927D48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7889" y="5904797"/>
            <a:ext cx="2263874" cy="53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4409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_bullet_lisää_rahoittaja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D37C1DB-CADE-662F-BFCE-C6C3E324A3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711" y="1736725"/>
            <a:ext cx="10442577" cy="3843338"/>
          </a:xfrm>
        </p:spPr>
        <p:txBody>
          <a:bodyPr/>
          <a:lstStyle>
            <a:lvl1pPr>
              <a:defRPr/>
            </a:lvl1pPr>
            <a:lvl3pPr marL="714375" indent="-171450">
              <a:defRPr/>
            </a:lvl3pPr>
            <a:lvl4pPr marL="895350" indent="-180975">
              <a:defRPr/>
            </a:lvl4pPr>
            <a:lvl5pPr marL="1076325" indent="-180975">
              <a:defRPr/>
            </a:lvl5pPr>
          </a:lstStyle>
          <a:p>
            <a:pPr lvl="0"/>
            <a:r>
              <a:rPr lang="fi-FI"/>
              <a:t>Rahaa rahoittajan logo alla olevaan logopaikkaan.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D48D3551-6A1F-01DA-0970-A915F38A5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4713" y="558801"/>
            <a:ext cx="8107362" cy="691200"/>
          </a:xfrm>
        </p:spPr>
        <p:txBody>
          <a:bodyPr/>
          <a:lstStyle>
            <a:lvl1pPr>
              <a:defRPr/>
            </a:lvl1pPr>
          </a:lstStyle>
          <a:p>
            <a:r>
              <a:rPr lang="en-US" err="1"/>
              <a:t>Vaihda</a:t>
            </a:r>
            <a:r>
              <a:rPr lang="en-US"/>
              <a:t> </a:t>
            </a:r>
            <a:r>
              <a:rPr lang="en-US" err="1"/>
              <a:t>rahoittajan</a:t>
            </a:r>
            <a:r>
              <a:rPr lang="en-US"/>
              <a:t> logo </a:t>
            </a:r>
            <a:r>
              <a:rPr lang="en-US" err="1"/>
              <a:t>sivupohjaan</a:t>
            </a:r>
            <a:r>
              <a:rPr lang="en-US"/>
              <a:t> </a:t>
            </a:r>
            <a:r>
              <a:rPr lang="en-US" err="1"/>
              <a:t>näin</a:t>
            </a:r>
            <a:endParaRPr lang="sv-FI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EA62A44-AFE3-CE1C-CF64-EF6DC77B4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255B9C59-40DC-4E8F-87D4-2B05A51CDEB2}" type="datetime1">
              <a:rPr lang="fi-FI" smtClean="0"/>
              <a:t>8.9.2026</a:t>
            </a:fld>
            <a:endParaRPr lang="sv-FI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7072337-2242-D85E-5F21-18BF32A20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93115" y="5949950"/>
            <a:ext cx="2910241" cy="908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6DC1AB40-089D-06E1-3D0C-81B22D0A9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877288" y="866301"/>
            <a:ext cx="1440000" cy="19854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356E6E-894C-CD46-79C8-9040BB5CFFC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4713" y="5768283"/>
            <a:ext cx="10442575" cy="224170"/>
          </a:xfrm>
        </p:spPr>
        <p:txBody>
          <a:bodyPr anchor="b"/>
          <a:lstStyle>
            <a:lvl1pPr marL="0" indent="0" algn="r">
              <a:buNone/>
              <a:defRPr sz="1000"/>
            </a:lvl1pPr>
            <a:lvl2pPr marL="266700" indent="0" algn="r">
              <a:buNone/>
              <a:defRPr sz="1200"/>
            </a:lvl2pPr>
            <a:lvl3pPr marL="542925" indent="0" algn="r">
              <a:buNone/>
              <a:defRPr sz="1200"/>
            </a:lvl3pPr>
            <a:lvl4pPr marL="1076325" indent="0" algn="r">
              <a:buNone/>
              <a:defRPr sz="1200"/>
            </a:lvl4pPr>
            <a:lvl5pPr marL="1431925" indent="0" algn="r">
              <a:buNone/>
              <a:defRPr sz="1200"/>
            </a:lvl5pPr>
          </a:lstStyle>
          <a:p>
            <a:pPr lvl="0"/>
            <a:r>
              <a:rPr lang="en-US" err="1"/>
              <a:t>Mahdollinen</a:t>
            </a:r>
            <a:r>
              <a:rPr lang="en-US"/>
              <a:t> </a:t>
            </a:r>
            <a:r>
              <a:rPr lang="en-US" err="1"/>
              <a:t>lähdemerkintä</a:t>
            </a:r>
            <a:r>
              <a:rPr lang="en-US"/>
              <a:t> </a:t>
            </a:r>
            <a:r>
              <a:rPr lang="en-US" err="1"/>
              <a:t>tähän</a:t>
            </a:r>
            <a:r>
              <a:rPr lang="en-US"/>
              <a:t>.</a:t>
            </a:r>
            <a:endParaRPr lang="fi-FI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3EA766F-2F5A-2AE9-06EC-74B4706892F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4019" y="5903286"/>
            <a:ext cx="2480532" cy="5191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i-FI"/>
              <a:t>Logo tähän</a:t>
            </a:r>
          </a:p>
        </p:txBody>
      </p:sp>
    </p:spTree>
    <p:extLst>
      <p:ext uri="{BB962C8B-B14F-4D97-AF65-F5344CB8AC3E}">
        <p14:creationId xmlns:p14="http://schemas.microsoft.com/office/powerpoint/2010/main" val="13416771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_numero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D37C1DB-CADE-662F-BFCE-C6C3E324A3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711" y="1736725"/>
            <a:ext cx="10442577" cy="3843338"/>
          </a:xfrm>
        </p:spPr>
        <p:txBody>
          <a:bodyPr/>
          <a:lstStyle>
            <a:lvl1pPr marL="447675" indent="-447675">
              <a:spcAft>
                <a:spcPts val="2400"/>
              </a:spcAft>
              <a:buSzPct val="200000"/>
              <a:buFont typeface="+mj-lt"/>
              <a:buAutoNum type="arabicPeriod"/>
              <a:defRPr/>
            </a:lvl1pPr>
            <a:lvl2pPr marL="809625" indent="-361950">
              <a:spcAft>
                <a:spcPts val="2400"/>
              </a:spcAft>
              <a:buSzPct val="200000"/>
              <a:buFont typeface="+mj-lt"/>
              <a:buAutoNum type="arabicPeriod"/>
              <a:defRPr/>
            </a:lvl2pPr>
            <a:lvl3pPr marL="1162050" indent="-352425">
              <a:spcAft>
                <a:spcPts val="2400"/>
              </a:spcAft>
              <a:buSzPct val="200000"/>
              <a:buFont typeface="+mj-lt"/>
              <a:buAutoNum type="arabicPeriod"/>
              <a:defRPr/>
            </a:lvl3pPr>
            <a:lvl4pPr marL="1438275" indent="-276225">
              <a:spcAft>
                <a:spcPts val="2400"/>
              </a:spcAft>
              <a:buSzPct val="200000"/>
              <a:buFont typeface="+mj-lt"/>
              <a:buAutoNum type="arabicPeriod"/>
              <a:defRPr/>
            </a:lvl4pPr>
            <a:lvl5pPr marL="1790700" indent="-352425">
              <a:spcAft>
                <a:spcPts val="2400"/>
              </a:spcAft>
              <a:buSzPct val="200000"/>
              <a:buFont typeface="+mj-lt"/>
              <a:buAutoNum type="arabicPeriod"/>
              <a:defRPr/>
            </a:lvl5pPr>
          </a:lstStyle>
          <a:p>
            <a:pPr lvl="0"/>
            <a:r>
              <a:rPr lang="en-US" err="1"/>
              <a:t>Tekstin</a:t>
            </a:r>
            <a:r>
              <a:rPr lang="en-US"/>
              <a:t> </a:t>
            </a:r>
            <a:r>
              <a:rPr lang="en-US" err="1"/>
              <a:t>lihavointi</a:t>
            </a:r>
            <a:r>
              <a:rPr lang="en-US"/>
              <a:t>: </a:t>
            </a:r>
            <a:r>
              <a:rPr lang="en-US" err="1"/>
              <a:t>Vaihda</a:t>
            </a:r>
            <a:r>
              <a:rPr lang="en-US"/>
              <a:t> </a:t>
            </a:r>
            <a:r>
              <a:rPr lang="en-US" err="1"/>
              <a:t>fontiksi</a:t>
            </a:r>
            <a:r>
              <a:rPr lang="en-US"/>
              <a:t> Source Sans 3 (</a:t>
            </a:r>
            <a:r>
              <a:rPr lang="en-US" err="1"/>
              <a:t>ei</a:t>
            </a:r>
            <a:r>
              <a:rPr lang="en-US"/>
              <a:t> </a:t>
            </a:r>
            <a:r>
              <a:rPr lang="en-US" err="1"/>
              <a:t>siis</a:t>
            </a:r>
            <a:r>
              <a:rPr lang="en-US"/>
              <a:t> Medium) ja </a:t>
            </a:r>
            <a:r>
              <a:rPr lang="en-US" err="1"/>
              <a:t>lihavoi</a:t>
            </a:r>
            <a:r>
              <a:rPr lang="en-US"/>
              <a:t> </a:t>
            </a:r>
            <a:r>
              <a:rPr lang="en-US" err="1"/>
              <a:t>sitten</a:t>
            </a:r>
            <a:r>
              <a:rPr lang="en-US"/>
              <a:t> </a:t>
            </a:r>
            <a:r>
              <a:rPr lang="en-US" err="1"/>
              <a:t>Boldaamalla</a:t>
            </a:r>
            <a:r>
              <a:rPr lang="en-US"/>
              <a:t> (Ctrl + B)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D48D3551-6A1F-01DA-0970-A915F38A5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FI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EA62A44-AFE3-CE1C-CF64-EF6DC77B4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255B9C59-40DC-4E8F-87D4-2B05A51CDEB2}" type="datetime1">
              <a:rPr lang="fi-FI" smtClean="0"/>
              <a:t>8.9.2026</a:t>
            </a:fld>
            <a:endParaRPr lang="sv-FI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F1D1334-03B5-47E7-337F-BB7B08CD7B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4713" y="5768283"/>
            <a:ext cx="10442575" cy="224170"/>
          </a:xfrm>
        </p:spPr>
        <p:txBody>
          <a:bodyPr anchor="b"/>
          <a:lstStyle>
            <a:lvl1pPr marL="0" indent="0" algn="r">
              <a:buNone/>
              <a:defRPr sz="1000"/>
            </a:lvl1pPr>
            <a:lvl2pPr marL="266700" indent="0" algn="r">
              <a:buNone/>
              <a:defRPr sz="1200"/>
            </a:lvl2pPr>
            <a:lvl3pPr marL="542925" indent="0" algn="r">
              <a:buNone/>
              <a:defRPr sz="1200"/>
            </a:lvl3pPr>
            <a:lvl4pPr marL="1076325" indent="0" algn="r">
              <a:buNone/>
              <a:defRPr sz="1200"/>
            </a:lvl4pPr>
            <a:lvl5pPr marL="1431925" indent="0" algn="r">
              <a:buNone/>
              <a:defRPr sz="1200"/>
            </a:lvl5pPr>
          </a:lstStyle>
          <a:p>
            <a:pPr lvl="0"/>
            <a:r>
              <a:rPr lang="en-US" err="1"/>
              <a:t>Mahdollinen</a:t>
            </a:r>
            <a:r>
              <a:rPr lang="en-US"/>
              <a:t> </a:t>
            </a:r>
            <a:r>
              <a:rPr lang="en-US" err="1"/>
              <a:t>lähdemerkintä</a:t>
            </a:r>
            <a:r>
              <a:rPr lang="en-US"/>
              <a:t> </a:t>
            </a:r>
            <a:r>
              <a:rPr lang="en-US" err="1"/>
              <a:t>tähän</a:t>
            </a:r>
            <a:r>
              <a:rPr lang="en-US"/>
              <a:t>.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521062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_bullet_2 pal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D37C1DB-CADE-662F-BFCE-C6C3E324A3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4711" y="1736725"/>
            <a:ext cx="5221288" cy="3843338"/>
          </a:xfrm>
        </p:spPr>
        <p:txBody>
          <a:bodyPr rIns="360000"/>
          <a:lstStyle>
            <a:lvl3pPr marL="714375" indent="-171450">
              <a:defRPr/>
            </a:lvl3pPr>
            <a:lvl4pPr marL="895350" indent="-180975">
              <a:defRPr/>
            </a:lvl4pPr>
            <a:lvl5pPr marL="1076325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D48D3551-6A1F-01DA-0970-A915F38A5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FI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EA62A44-AFE3-CE1C-CF64-EF6DC77B4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255B9C59-40DC-4E8F-87D4-2B05A51CDEB2}" type="datetime1">
              <a:rPr lang="fi-FI" smtClean="0"/>
              <a:t>8.9.2026</a:t>
            </a:fld>
            <a:endParaRPr lang="sv-FI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EA388A3A-E2C9-3200-C429-EF4AC8C17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00" y="1736725"/>
            <a:ext cx="5221288" cy="3843338"/>
          </a:xfrm>
        </p:spPr>
        <p:txBody>
          <a:bodyPr/>
          <a:lstStyle>
            <a:lvl3pPr marL="714375" indent="-171450">
              <a:defRPr/>
            </a:lvl3pPr>
            <a:lvl4pPr marL="895350" indent="-180975">
              <a:defRPr/>
            </a:lvl4pPr>
            <a:lvl5pPr marL="1076325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D1FC2C-8E2C-DCA5-72D4-5115173A00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4713" y="5768283"/>
            <a:ext cx="10442575" cy="224170"/>
          </a:xfrm>
        </p:spPr>
        <p:txBody>
          <a:bodyPr anchor="b"/>
          <a:lstStyle>
            <a:lvl1pPr marL="0" indent="0" algn="r">
              <a:buNone/>
              <a:defRPr sz="1000"/>
            </a:lvl1pPr>
            <a:lvl2pPr marL="266700" indent="0" algn="r">
              <a:buNone/>
              <a:defRPr sz="1200"/>
            </a:lvl2pPr>
            <a:lvl3pPr marL="542925" indent="0" algn="r">
              <a:buNone/>
              <a:defRPr sz="1200"/>
            </a:lvl3pPr>
            <a:lvl4pPr marL="1076325" indent="0" algn="r">
              <a:buNone/>
              <a:defRPr sz="1200"/>
            </a:lvl4pPr>
            <a:lvl5pPr marL="1431925" indent="0" algn="r">
              <a:buNone/>
              <a:defRPr sz="1200"/>
            </a:lvl5pPr>
          </a:lstStyle>
          <a:p>
            <a:pPr lvl="0"/>
            <a:r>
              <a:rPr lang="en-US" err="1"/>
              <a:t>Mahdollinen</a:t>
            </a:r>
            <a:r>
              <a:rPr lang="en-US"/>
              <a:t> </a:t>
            </a:r>
            <a:r>
              <a:rPr lang="en-US" err="1"/>
              <a:t>lähdemerkintä</a:t>
            </a:r>
            <a:r>
              <a:rPr lang="en-US"/>
              <a:t> </a:t>
            </a:r>
            <a:r>
              <a:rPr lang="en-US" err="1"/>
              <a:t>tähän</a:t>
            </a:r>
            <a:r>
              <a:rPr lang="en-US"/>
              <a:t>.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355368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D37C1DB-CADE-662F-BFCE-C6C3E324A3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711" y="1736725"/>
            <a:ext cx="10442577" cy="3843338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95350" indent="0">
              <a:buNone/>
              <a:defRPr/>
            </a:lvl4pPr>
            <a:lvl5pPr marL="1257300" indent="0">
              <a:buNone/>
              <a:defRPr/>
            </a:lvl5pPr>
          </a:lstStyle>
          <a:p>
            <a:pPr lvl="0"/>
            <a:r>
              <a:rPr lang="en-US" err="1"/>
              <a:t>Tekstin</a:t>
            </a:r>
            <a:r>
              <a:rPr lang="en-US"/>
              <a:t> </a:t>
            </a:r>
            <a:r>
              <a:rPr lang="en-US" err="1"/>
              <a:t>lihavointi</a:t>
            </a:r>
            <a:r>
              <a:rPr lang="en-US"/>
              <a:t>: </a:t>
            </a:r>
            <a:r>
              <a:rPr lang="en-US" err="1"/>
              <a:t>Vaihda</a:t>
            </a:r>
            <a:r>
              <a:rPr lang="en-US"/>
              <a:t> </a:t>
            </a:r>
            <a:r>
              <a:rPr lang="en-US" err="1"/>
              <a:t>fontiksi</a:t>
            </a:r>
            <a:r>
              <a:rPr lang="en-US"/>
              <a:t> Source Sans 3 (</a:t>
            </a:r>
            <a:r>
              <a:rPr lang="en-US" err="1"/>
              <a:t>ei</a:t>
            </a:r>
            <a:r>
              <a:rPr lang="en-US"/>
              <a:t> </a:t>
            </a:r>
            <a:r>
              <a:rPr lang="en-US" err="1"/>
              <a:t>siis</a:t>
            </a:r>
            <a:r>
              <a:rPr lang="en-US"/>
              <a:t> Medium) ja </a:t>
            </a:r>
            <a:r>
              <a:rPr lang="en-US" err="1"/>
              <a:t>lihavoi</a:t>
            </a:r>
            <a:r>
              <a:rPr lang="en-US"/>
              <a:t> </a:t>
            </a:r>
            <a:r>
              <a:rPr lang="en-US" err="1"/>
              <a:t>sitten</a:t>
            </a:r>
            <a:r>
              <a:rPr lang="en-US"/>
              <a:t> </a:t>
            </a:r>
            <a:r>
              <a:rPr lang="en-US" err="1"/>
              <a:t>Boldaamalla</a:t>
            </a:r>
            <a:r>
              <a:rPr lang="en-US"/>
              <a:t> (Ctrl + B)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D48D3551-6A1F-01DA-0970-A915F38A5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FI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EA62A44-AFE3-CE1C-CF64-EF6DC77B4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255B9C59-40DC-4E8F-87D4-2B05A51CDEB2}" type="datetime1">
              <a:rPr lang="fi-FI" smtClean="0"/>
              <a:t>8.9.2026</a:t>
            </a:fld>
            <a:endParaRPr lang="sv-FI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8BD305AE-A278-C93A-0E39-7D2391F3B8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4713" y="5768283"/>
            <a:ext cx="10442575" cy="224170"/>
          </a:xfrm>
        </p:spPr>
        <p:txBody>
          <a:bodyPr anchor="b"/>
          <a:lstStyle>
            <a:lvl1pPr marL="0" indent="0" algn="r">
              <a:buNone/>
              <a:defRPr sz="1000"/>
            </a:lvl1pPr>
            <a:lvl2pPr marL="266700" indent="0" algn="r">
              <a:buNone/>
              <a:defRPr sz="1200"/>
            </a:lvl2pPr>
            <a:lvl3pPr marL="542925" indent="0" algn="r">
              <a:buNone/>
              <a:defRPr sz="1200"/>
            </a:lvl3pPr>
            <a:lvl4pPr marL="1076325" indent="0" algn="r">
              <a:buNone/>
              <a:defRPr sz="1200"/>
            </a:lvl4pPr>
            <a:lvl5pPr marL="1431925" indent="0" algn="r">
              <a:buNone/>
              <a:defRPr sz="1200"/>
            </a:lvl5pPr>
          </a:lstStyle>
          <a:p>
            <a:pPr lvl="0"/>
            <a:r>
              <a:rPr lang="en-US" err="1"/>
              <a:t>Mahdollinen</a:t>
            </a:r>
            <a:r>
              <a:rPr lang="en-US"/>
              <a:t> </a:t>
            </a:r>
            <a:r>
              <a:rPr lang="en-US" err="1"/>
              <a:t>lähdemerkintä</a:t>
            </a:r>
            <a:r>
              <a:rPr lang="en-US"/>
              <a:t> </a:t>
            </a:r>
            <a:r>
              <a:rPr lang="en-US" err="1"/>
              <a:t>tähän</a:t>
            </a:r>
            <a:r>
              <a:rPr lang="en-US"/>
              <a:t>.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997895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D37C1DB-CADE-662F-BFCE-C6C3E324A3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711" y="1736725"/>
            <a:ext cx="7123129" cy="3843338"/>
          </a:xfrm>
        </p:spPr>
        <p:txBody>
          <a:bodyPr/>
          <a:lstStyle>
            <a:lvl1pPr marL="0" indent="0">
              <a:buNone/>
              <a:defRPr sz="1400"/>
            </a:lvl1pPr>
            <a:lvl2pPr marL="266700" indent="0">
              <a:buNone/>
              <a:defRPr sz="1400"/>
            </a:lvl2pPr>
            <a:lvl3pPr marL="542925" indent="0">
              <a:buNone/>
              <a:defRPr sz="1400"/>
            </a:lvl3pPr>
            <a:lvl4pPr marL="895350" indent="0">
              <a:buNone/>
              <a:defRPr sz="1400"/>
            </a:lvl4pPr>
            <a:lvl5pPr marL="1257300" indent="0">
              <a:buNone/>
              <a:defRPr sz="1400"/>
            </a:lvl5pPr>
          </a:lstStyle>
          <a:p>
            <a:pPr lvl="0"/>
            <a:r>
              <a:rPr lang="en-US" dirty="0" err="1"/>
              <a:t>Tekstin</a:t>
            </a:r>
            <a:r>
              <a:rPr lang="en-US" dirty="0"/>
              <a:t> </a:t>
            </a:r>
            <a:r>
              <a:rPr lang="en-US" dirty="0" err="1"/>
              <a:t>lihavointi</a:t>
            </a:r>
            <a:r>
              <a:rPr lang="en-US" dirty="0"/>
              <a:t>: </a:t>
            </a:r>
            <a:r>
              <a:rPr lang="en-US" dirty="0" err="1"/>
              <a:t>Vaihda</a:t>
            </a:r>
            <a:r>
              <a:rPr lang="en-US" dirty="0"/>
              <a:t> </a:t>
            </a:r>
            <a:r>
              <a:rPr lang="en-US" dirty="0" err="1"/>
              <a:t>fontiksi</a:t>
            </a:r>
            <a:r>
              <a:rPr lang="en-US" dirty="0"/>
              <a:t> Source Sans 3 (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siis</a:t>
            </a:r>
            <a:r>
              <a:rPr lang="en-US" dirty="0"/>
              <a:t> Medium) ja </a:t>
            </a:r>
            <a:r>
              <a:rPr lang="en-US" dirty="0" err="1"/>
              <a:t>lihavoi</a:t>
            </a:r>
            <a:r>
              <a:rPr lang="en-US" dirty="0"/>
              <a:t> </a:t>
            </a:r>
            <a:r>
              <a:rPr lang="en-US" dirty="0" err="1"/>
              <a:t>sitten</a:t>
            </a:r>
            <a:r>
              <a:rPr lang="en-US" dirty="0"/>
              <a:t> </a:t>
            </a:r>
            <a:r>
              <a:rPr lang="en-US" dirty="0" err="1"/>
              <a:t>Boldaamalla</a:t>
            </a:r>
            <a:r>
              <a:rPr lang="en-US" dirty="0"/>
              <a:t> (Ctrl + B)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FI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D48D3551-6A1F-01DA-0970-A915F38A5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FI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EA62A44-AFE3-CE1C-CF64-EF6DC77B4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255B9C59-40DC-4E8F-87D4-2B05A51CDEB2}" type="datetime1">
              <a:rPr lang="fi-FI" smtClean="0"/>
              <a:t>8.9.2026</a:t>
            </a:fld>
            <a:endParaRPr lang="sv-FI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8BD305AE-A278-C93A-0E39-7D2391F3B8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4713" y="5768283"/>
            <a:ext cx="10442575" cy="224170"/>
          </a:xfrm>
        </p:spPr>
        <p:txBody>
          <a:bodyPr anchor="b"/>
          <a:lstStyle>
            <a:lvl1pPr marL="0" indent="0" algn="r">
              <a:buNone/>
              <a:defRPr sz="1000"/>
            </a:lvl1pPr>
            <a:lvl2pPr marL="266700" indent="0" algn="r">
              <a:buNone/>
              <a:defRPr sz="1200"/>
            </a:lvl2pPr>
            <a:lvl3pPr marL="542925" indent="0" algn="r">
              <a:buNone/>
              <a:defRPr sz="1200"/>
            </a:lvl3pPr>
            <a:lvl4pPr marL="1076325" indent="0" algn="r">
              <a:buNone/>
              <a:defRPr sz="1200"/>
            </a:lvl4pPr>
            <a:lvl5pPr marL="1431925" indent="0" algn="r">
              <a:buNone/>
              <a:defRPr sz="1200"/>
            </a:lvl5pPr>
          </a:lstStyle>
          <a:p>
            <a:pPr lvl="0"/>
            <a:r>
              <a:rPr lang="en-US" err="1"/>
              <a:t>Mahdollinen</a:t>
            </a:r>
            <a:r>
              <a:rPr lang="en-US"/>
              <a:t> </a:t>
            </a:r>
            <a:r>
              <a:rPr lang="en-US" err="1"/>
              <a:t>lähdemerkintä</a:t>
            </a:r>
            <a:r>
              <a:rPr lang="en-US"/>
              <a:t> </a:t>
            </a:r>
            <a:r>
              <a:rPr lang="en-US" err="1"/>
              <a:t>tähän</a:t>
            </a:r>
            <a:r>
              <a:rPr lang="en-US"/>
              <a:t>.</a:t>
            </a:r>
            <a:endParaRPr lang="fi-FI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F1E16B0-66D9-6334-8E48-3053AF0D7322}"/>
              </a:ext>
            </a:extLst>
          </p:cNvPr>
          <p:cNvCxnSpPr>
            <a:cxnSpLocks/>
          </p:cNvCxnSpPr>
          <p:nvPr userDrawn="1"/>
        </p:nvCxnSpPr>
        <p:spPr>
          <a:xfrm>
            <a:off x="8375663" y="1736725"/>
            <a:ext cx="0" cy="3843338"/>
          </a:xfrm>
          <a:prstGeom prst="line">
            <a:avLst/>
          </a:prstGeom>
          <a:ln w="28575">
            <a:solidFill>
              <a:schemeClr val="accent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5A41341C-F0AA-5E42-848F-D7810B1352B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53475" y="1736725"/>
            <a:ext cx="2563814" cy="3843338"/>
          </a:xfrm>
        </p:spPr>
        <p:txBody>
          <a:bodyPr anchor="t"/>
          <a:lstStyle>
            <a:lvl1pPr marL="0" indent="0">
              <a:buNone/>
              <a:defRPr sz="1400"/>
            </a:lvl1pPr>
            <a:lvl2pPr marL="266700" indent="0">
              <a:buNone/>
              <a:defRPr sz="1400"/>
            </a:lvl2pPr>
            <a:lvl3pPr marL="542925" indent="0">
              <a:buNone/>
              <a:defRPr sz="1400"/>
            </a:lvl3pPr>
            <a:lvl4pPr marL="895350" indent="0">
              <a:buNone/>
              <a:defRPr sz="1400"/>
            </a:lvl4pPr>
            <a:lvl5pPr marL="1257300" indent="0">
              <a:buNone/>
              <a:defRPr sz="1400"/>
            </a:lvl5pPr>
          </a:lstStyle>
          <a:p>
            <a:pPr lvl="0"/>
            <a:r>
              <a:rPr lang="en-US" dirty="0" err="1"/>
              <a:t>Tekstin</a:t>
            </a:r>
            <a:r>
              <a:rPr lang="en-US" dirty="0"/>
              <a:t> </a:t>
            </a:r>
            <a:r>
              <a:rPr lang="en-US" dirty="0" err="1"/>
              <a:t>lihavointi</a:t>
            </a:r>
            <a:r>
              <a:rPr lang="en-US" dirty="0"/>
              <a:t>: </a:t>
            </a:r>
            <a:r>
              <a:rPr lang="en-US" dirty="0" err="1"/>
              <a:t>Vaihda</a:t>
            </a:r>
            <a:r>
              <a:rPr lang="en-US" dirty="0"/>
              <a:t> </a:t>
            </a:r>
            <a:r>
              <a:rPr lang="en-US" dirty="0" err="1"/>
              <a:t>fontiksi</a:t>
            </a:r>
            <a:r>
              <a:rPr lang="en-US" dirty="0"/>
              <a:t> Source Sans 3 (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siis</a:t>
            </a:r>
            <a:r>
              <a:rPr lang="en-US" dirty="0"/>
              <a:t> Medium) ja </a:t>
            </a:r>
            <a:r>
              <a:rPr lang="en-US" dirty="0" err="1"/>
              <a:t>lihavoi</a:t>
            </a:r>
            <a:r>
              <a:rPr lang="en-US" dirty="0"/>
              <a:t> </a:t>
            </a:r>
            <a:r>
              <a:rPr lang="en-US" dirty="0" err="1"/>
              <a:t>sitten</a:t>
            </a:r>
            <a:r>
              <a:rPr lang="en-US" dirty="0"/>
              <a:t> </a:t>
            </a:r>
            <a:r>
              <a:rPr lang="en-US" dirty="0" err="1"/>
              <a:t>Boldaamalla</a:t>
            </a:r>
            <a:r>
              <a:rPr lang="en-US" dirty="0"/>
              <a:t> (Ctrl + B)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841148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Kans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BFFBE3B3-9C83-99EB-934E-17496C5F3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4962" y="836343"/>
            <a:ext cx="2160000" cy="29781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4895D6E-B289-7D16-DD90-4DE049A61B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4961" y="2598645"/>
            <a:ext cx="6583105" cy="1660711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v-FI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A1534F5-976A-C5B0-E66D-24998A6E00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4961" y="4743169"/>
            <a:ext cx="5232242" cy="193301"/>
          </a:xfrm>
        </p:spPr>
        <p:txBody>
          <a:bodyPr>
            <a:noAutofit/>
          </a:bodyPr>
          <a:lstStyle>
            <a:lvl1pPr marL="0" indent="0">
              <a:buNone/>
              <a:defRPr sz="1800" kern="100" spc="0" baseline="0">
                <a:solidFill>
                  <a:schemeClr val="bg1"/>
                </a:solidFill>
                <a:latin typeface="Rajdhani SemiBold" panose="02000000000000000000" pitchFamily="2" charset="0"/>
                <a:cs typeface="Rajdhani SemiBold" panose="02000000000000000000" pitchFamily="2" charset="0"/>
              </a:defRPr>
            </a:lvl1pPr>
            <a:lvl2pPr marL="355600" indent="0">
              <a:buNone/>
              <a:defRPr/>
            </a:lvl2pPr>
            <a:lvl3pPr marL="719138" indent="0">
              <a:buNone/>
              <a:defRPr/>
            </a:lvl3pPr>
            <a:lvl4pPr marL="1076325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 dirty="0" err="1"/>
              <a:t>Tähän</a:t>
            </a:r>
            <a:r>
              <a:rPr lang="en-US" dirty="0"/>
              <a:t> </a:t>
            </a:r>
            <a:r>
              <a:rPr lang="en-US" dirty="0" err="1"/>
              <a:t>esim</a:t>
            </a:r>
            <a:r>
              <a:rPr lang="en-US" dirty="0"/>
              <a:t>. </a:t>
            </a:r>
            <a:r>
              <a:rPr lang="en-US" dirty="0" err="1"/>
              <a:t>pvm</a:t>
            </a:r>
            <a:r>
              <a:rPr lang="en-US" dirty="0"/>
              <a:t> tai </a:t>
            </a:r>
            <a:r>
              <a:rPr lang="en-US" dirty="0" err="1"/>
              <a:t>esittäjä</a:t>
            </a:r>
            <a:r>
              <a:rPr lang="en-US" dirty="0"/>
              <a:t>, </a:t>
            </a:r>
            <a:r>
              <a:rPr lang="en-US" dirty="0" err="1"/>
              <a:t>jos</a:t>
            </a:r>
            <a:r>
              <a:rPr lang="en-US" dirty="0"/>
              <a:t> on </a:t>
            </a:r>
            <a:r>
              <a:rPr lang="en-US" dirty="0" err="1"/>
              <a:t>alaotsikko</a:t>
            </a:r>
            <a:r>
              <a:rPr lang="en-US" dirty="0"/>
              <a:t> </a:t>
            </a:r>
            <a:r>
              <a:rPr lang="en-US" dirty="0" err="1"/>
              <a:t>yllä</a:t>
            </a:r>
            <a:endParaRPr lang="sv-FI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6A11B1-CFCD-6516-BDBF-68DB3CC58B2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94" y="5641353"/>
            <a:ext cx="2512149" cy="81775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370ADE8-E33E-F8CD-EBFF-3D586AD80AF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510" y="5627469"/>
            <a:ext cx="2512149" cy="84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6490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kst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EA62A44-AFE3-CE1C-CF64-EF6DC77B4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255B9C59-40DC-4E8F-87D4-2B05A51CDEB2}" type="datetime1">
              <a:rPr lang="fi-FI" smtClean="0"/>
              <a:t>8.9.2026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7358929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_2 pal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D37C1DB-CADE-662F-BFCE-C6C3E324A3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4711" y="1736725"/>
            <a:ext cx="5221288" cy="3843338"/>
          </a:xfrm>
        </p:spPr>
        <p:txBody>
          <a:bodyPr rIns="36000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719138" indent="0">
              <a:buNone/>
              <a:defRPr/>
            </a:lvl3pPr>
            <a:lvl4pPr marL="1076325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D48D3551-6A1F-01DA-0970-A915F38A5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FI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EA62A44-AFE3-CE1C-CF64-EF6DC77B4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255B9C59-40DC-4E8F-87D4-2B05A51CDEB2}" type="datetime1">
              <a:rPr lang="fi-FI" smtClean="0"/>
              <a:t>8.9.2026</a:t>
            </a:fld>
            <a:endParaRPr lang="sv-FI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EA388A3A-E2C9-3200-C429-EF4AC8C17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00" y="1736725"/>
            <a:ext cx="5221288" cy="3843338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719138" indent="0">
              <a:buNone/>
              <a:defRPr/>
            </a:lvl3pPr>
            <a:lvl4pPr marL="1076325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E60DD8-EC6D-551E-EDC9-BBAFC6323E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4713" y="5768283"/>
            <a:ext cx="10442575" cy="224170"/>
          </a:xfrm>
        </p:spPr>
        <p:txBody>
          <a:bodyPr anchor="b"/>
          <a:lstStyle>
            <a:lvl1pPr marL="0" indent="0" algn="r">
              <a:buNone/>
              <a:defRPr sz="1000"/>
            </a:lvl1pPr>
            <a:lvl2pPr marL="266700" indent="0" algn="r">
              <a:buNone/>
              <a:defRPr sz="1200"/>
            </a:lvl2pPr>
            <a:lvl3pPr marL="542925" indent="0" algn="r">
              <a:buNone/>
              <a:defRPr sz="1200"/>
            </a:lvl3pPr>
            <a:lvl4pPr marL="1076325" indent="0" algn="r">
              <a:buNone/>
              <a:defRPr sz="1200"/>
            </a:lvl4pPr>
            <a:lvl5pPr marL="1431925" indent="0" algn="r">
              <a:buNone/>
              <a:defRPr sz="1200"/>
            </a:lvl5pPr>
          </a:lstStyle>
          <a:p>
            <a:pPr lvl="0"/>
            <a:r>
              <a:rPr lang="en-US" err="1"/>
              <a:t>Mahdollinen</a:t>
            </a:r>
            <a:r>
              <a:rPr lang="en-US"/>
              <a:t> </a:t>
            </a:r>
            <a:r>
              <a:rPr lang="en-US" err="1"/>
              <a:t>lähdemerkintä</a:t>
            </a:r>
            <a:r>
              <a:rPr lang="en-US"/>
              <a:t> </a:t>
            </a:r>
            <a:r>
              <a:rPr lang="en-US" err="1"/>
              <a:t>tähän</a:t>
            </a:r>
            <a:r>
              <a:rPr lang="en-US"/>
              <a:t>.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440389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i_bullet_kuusi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85831DAF-BF49-D6DC-D2EC-EED1F7DA2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9890" t="19892" b="5771"/>
          <a:stretch/>
        </p:blipFill>
        <p:spPr>
          <a:xfrm>
            <a:off x="0" y="0"/>
            <a:ext cx="8347455" cy="6858000"/>
          </a:xfrm>
          <a:prstGeom prst="rect">
            <a:avLst/>
          </a:prstGeom>
          <a:effectLst>
            <a:outerShdw blurRad="50800" algn="l" rotWithShape="0">
              <a:prstClr val="black">
                <a:alpha val="30000"/>
              </a:prst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B7643B8-9E97-3828-46C1-649EABE9CD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953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D37C1DB-CADE-662F-BFCE-C6C3E324A3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>
          <a:xfrm>
            <a:off x="874712" y="1736725"/>
            <a:ext cx="5916052" cy="3843338"/>
          </a:xfrm>
        </p:spPr>
        <p:txBody>
          <a:bodyPr/>
          <a:lstStyle>
            <a:lvl3pPr marL="893763" indent="-174625">
              <a:defRPr/>
            </a:lvl3pPr>
            <a:lvl4pPr marL="1257300" indent="-180975"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D48D3551-6A1F-01DA-0970-A915F38A5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4713" y="556313"/>
            <a:ext cx="5916052" cy="691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FI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EA62A44-AFE3-CE1C-CF64-EF6DC77B4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1"/>
          </p:nvPr>
        </p:nvSpPr>
        <p:spPr/>
        <p:txBody>
          <a:bodyPr/>
          <a:lstStyle/>
          <a:p>
            <a:fld id="{B6CA2EB1-C902-4B19-B7C0-1C8100DA353B}" type="datetime1">
              <a:rPr lang="fi-FI" smtClean="0"/>
              <a:t>8.9.2026</a:t>
            </a:fld>
            <a:endParaRPr lang="sv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A704E4A-1A80-67ED-5D75-86E8730EE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4712" y="6267409"/>
            <a:ext cx="1440000" cy="19854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48B64E-2647-3D82-2E01-92B9F8B140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4713" y="5768283"/>
            <a:ext cx="10442575" cy="224170"/>
          </a:xfrm>
        </p:spPr>
        <p:txBody>
          <a:bodyPr anchor="b"/>
          <a:lstStyle>
            <a:lvl1pPr marL="0" indent="0" algn="r">
              <a:buNone/>
              <a:defRPr sz="1000"/>
            </a:lvl1pPr>
            <a:lvl2pPr marL="266700" indent="0" algn="r">
              <a:buNone/>
              <a:defRPr sz="1200"/>
            </a:lvl2pPr>
            <a:lvl3pPr marL="542925" indent="0" algn="r">
              <a:buNone/>
              <a:defRPr sz="1200"/>
            </a:lvl3pPr>
            <a:lvl4pPr marL="1076325" indent="0" algn="r">
              <a:buNone/>
              <a:defRPr sz="1200"/>
            </a:lvl4pPr>
            <a:lvl5pPr marL="1431925" indent="0" algn="r">
              <a:buNone/>
              <a:defRPr sz="1200"/>
            </a:lvl5pPr>
          </a:lstStyle>
          <a:p>
            <a:pPr lvl="0"/>
            <a:r>
              <a:rPr lang="en-US" err="1"/>
              <a:t>Mahdollinen</a:t>
            </a:r>
            <a:r>
              <a:rPr lang="en-US"/>
              <a:t> </a:t>
            </a:r>
            <a:r>
              <a:rPr lang="en-US" err="1"/>
              <a:t>lähdemerkintä</a:t>
            </a:r>
            <a:r>
              <a:rPr lang="en-US"/>
              <a:t> </a:t>
            </a:r>
            <a:r>
              <a:rPr lang="en-US" err="1"/>
              <a:t>tähän</a:t>
            </a:r>
            <a:r>
              <a:rPr lang="en-US"/>
              <a:t>.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143409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ksti_bullet_kuusi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85831DAF-BF49-D6DC-D2EC-EED1F7DA2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9890" t="19892" b="5771"/>
          <a:stretch/>
        </p:blipFill>
        <p:spPr>
          <a:xfrm>
            <a:off x="-2548581" y="0"/>
            <a:ext cx="8347455" cy="6858000"/>
          </a:xfrm>
          <a:prstGeom prst="rect">
            <a:avLst/>
          </a:prstGeom>
          <a:effectLst>
            <a:outerShdw blurRad="50800" algn="l" rotWithShape="0">
              <a:prstClr val="black">
                <a:alpha val="30000"/>
              </a:prst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B7643B8-9E97-3828-46C1-649EABE9CD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953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D37C1DB-CADE-662F-BFCE-C6C3E324A3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93128" y="1507331"/>
            <a:ext cx="4924159" cy="3843338"/>
          </a:xfrm>
        </p:spPr>
        <p:txBody>
          <a:bodyPr/>
          <a:lstStyle>
            <a:lvl3pPr marL="893763" indent="-174625">
              <a:defRPr/>
            </a:lvl3pPr>
            <a:lvl4pPr marL="1257300" indent="-180975"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FI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D48D3551-6A1F-01DA-0970-A915F38A5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4714" y="2828060"/>
            <a:ext cx="3914262" cy="1201881"/>
          </a:xfrm>
        </p:spPr>
        <p:txBody>
          <a:bodyPr anchor="ctr"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sv-FI" dirty="0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EA62A44-AFE3-CE1C-CF64-EF6DC77B4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1"/>
          </p:nvPr>
        </p:nvSpPr>
        <p:spPr/>
        <p:txBody>
          <a:bodyPr/>
          <a:lstStyle/>
          <a:p>
            <a:fld id="{B6CA2EB1-C902-4B19-B7C0-1C8100DA353B}" type="datetime1">
              <a:rPr lang="fi-FI" smtClean="0"/>
              <a:t>8.9.2026</a:t>
            </a:fld>
            <a:endParaRPr lang="sv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A704E4A-1A80-67ED-5D75-86E8730EE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4712" y="6267409"/>
            <a:ext cx="1440000" cy="19854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48B64E-2647-3D82-2E01-92B9F8B140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4713" y="5768283"/>
            <a:ext cx="10442575" cy="224170"/>
          </a:xfrm>
        </p:spPr>
        <p:txBody>
          <a:bodyPr anchor="b"/>
          <a:lstStyle>
            <a:lvl1pPr marL="0" indent="0" algn="r">
              <a:buNone/>
              <a:defRPr sz="1000"/>
            </a:lvl1pPr>
            <a:lvl2pPr marL="266700" indent="0" algn="r">
              <a:buNone/>
              <a:defRPr sz="1200"/>
            </a:lvl2pPr>
            <a:lvl3pPr marL="542925" indent="0" algn="r">
              <a:buNone/>
              <a:defRPr sz="1200"/>
            </a:lvl3pPr>
            <a:lvl4pPr marL="1076325" indent="0" algn="r">
              <a:buNone/>
              <a:defRPr sz="1200"/>
            </a:lvl4pPr>
            <a:lvl5pPr marL="1431925" indent="0" algn="r">
              <a:buNone/>
              <a:defRPr sz="1200"/>
            </a:lvl5pPr>
          </a:lstStyle>
          <a:p>
            <a:pPr lvl="0"/>
            <a:r>
              <a:rPr lang="en-US" err="1"/>
              <a:t>Mahdollinen</a:t>
            </a:r>
            <a:r>
              <a:rPr lang="en-US"/>
              <a:t> </a:t>
            </a:r>
            <a:r>
              <a:rPr lang="en-US" err="1"/>
              <a:t>lähdemerkintä</a:t>
            </a:r>
            <a:r>
              <a:rPr lang="en-US"/>
              <a:t> </a:t>
            </a:r>
            <a:r>
              <a:rPr lang="en-US" err="1"/>
              <a:t>tähän</a:t>
            </a:r>
            <a:r>
              <a:rPr lang="en-US"/>
              <a:t>.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980517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i_bullet_kuva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DD67B1F-7896-E132-5CD6-1474ED9686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85831DAF-BF49-D6DC-D2EC-EED1F7DA2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945" t="19892" b="5771"/>
          <a:stretch/>
        </p:blipFill>
        <p:spPr>
          <a:xfrm>
            <a:off x="0" y="0"/>
            <a:ext cx="7612253" cy="6858000"/>
          </a:xfrm>
          <a:prstGeom prst="rect">
            <a:avLst/>
          </a:prstGeom>
          <a:effectLst>
            <a:outerShdw blurRad="50800" algn="l" rotWithShape="0">
              <a:prstClr val="black">
                <a:alpha val="30000"/>
              </a:prst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B7643B8-9E97-3828-46C1-649EABE9CD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953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D37C1DB-CADE-662F-BFCE-C6C3E324A3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>
          <a:xfrm>
            <a:off x="874712" y="1736725"/>
            <a:ext cx="5916052" cy="3843338"/>
          </a:xfrm>
        </p:spPr>
        <p:txBody>
          <a:bodyPr/>
          <a:lstStyle>
            <a:lvl3pPr marL="893763" indent="-174625">
              <a:defRPr/>
            </a:lvl3pPr>
            <a:lvl4pPr marL="1257300" indent="-180975"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D48D3551-6A1F-01DA-0970-A915F38A5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4713" y="556313"/>
            <a:ext cx="5916052" cy="691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FI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EA62A44-AFE3-CE1C-CF64-EF6DC77B4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1"/>
          </p:nvPr>
        </p:nvSpPr>
        <p:spPr/>
        <p:txBody>
          <a:bodyPr/>
          <a:lstStyle/>
          <a:p>
            <a:fld id="{B6CA2EB1-C902-4B19-B7C0-1C8100DA353B}" type="datetime1">
              <a:rPr lang="fi-FI" smtClean="0"/>
              <a:t>8.9.2026</a:t>
            </a:fld>
            <a:endParaRPr lang="sv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A704E4A-1A80-67ED-5D75-86E8730EE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4712" y="6267409"/>
            <a:ext cx="1440000" cy="19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5328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ksti_bullet_kuva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2994A51-530A-1354-B35E-C616930359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85831DAF-BF49-D6DC-D2EC-EED1F7DA2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945" t="19892" b="5771"/>
          <a:stretch/>
        </p:blipFill>
        <p:spPr>
          <a:xfrm>
            <a:off x="0" y="0"/>
            <a:ext cx="7612253" cy="6858000"/>
          </a:xfrm>
          <a:prstGeom prst="rect">
            <a:avLst/>
          </a:prstGeom>
          <a:effectLst>
            <a:outerShdw blurRad="50800" algn="l" rotWithShape="0">
              <a:prstClr val="black">
                <a:alpha val="30000"/>
              </a:prst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B7643B8-9E97-3828-46C1-649EABE9CD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953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D37C1DB-CADE-662F-BFCE-C6C3E324A3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>
          <a:xfrm>
            <a:off x="874712" y="1736725"/>
            <a:ext cx="5916052" cy="3843338"/>
          </a:xfrm>
        </p:spPr>
        <p:txBody>
          <a:bodyPr/>
          <a:lstStyle>
            <a:lvl3pPr marL="893763" indent="-174625">
              <a:defRPr/>
            </a:lvl3pPr>
            <a:lvl4pPr marL="1257300" indent="-180975"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D48D3551-6A1F-01DA-0970-A915F38A5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4713" y="556313"/>
            <a:ext cx="5916052" cy="691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A704E4A-1A80-67ED-5D75-86E8730EE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4712" y="6267409"/>
            <a:ext cx="1440000" cy="19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8931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eksti_bullet_kuva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2994A51-530A-1354-B35E-C616930359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85831DAF-BF49-D6DC-D2EC-EED1F7DA2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945" t="19892" b="5771"/>
          <a:stretch/>
        </p:blipFill>
        <p:spPr>
          <a:xfrm>
            <a:off x="0" y="0"/>
            <a:ext cx="7612253" cy="6858000"/>
          </a:xfrm>
          <a:prstGeom prst="rect">
            <a:avLst/>
          </a:prstGeom>
          <a:effectLst>
            <a:outerShdw blurRad="50800" algn="l" rotWithShape="0">
              <a:prstClr val="black">
                <a:alpha val="30000"/>
              </a:prst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B7643B8-9E97-3828-46C1-649EABE9CD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953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D37C1DB-CADE-662F-BFCE-C6C3E324A3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>
          <a:xfrm>
            <a:off x="874712" y="1736725"/>
            <a:ext cx="5916052" cy="3843338"/>
          </a:xfrm>
        </p:spPr>
        <p:txBody>
          <a:bodyPr/>
          <a:lstStyle>
            <a:lvl3pPr marL="893763" indent="-174625">
              <a:defRPr/>
            </a:lvl3pPr>
            <a:lvl4pPr marL="1257300" indent="-180975"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D48D3551-6A1F-01DA-0970-A915F38A5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4713" y="556313"/>
            <a:ext cx="5916052" cy="691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A704E4A-1A80-67ED-5D75-86E8730EE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4712" y="6267409"/>
            <a:ext cx="1440000" cy="19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5936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eksti_bullet_kuva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2994A51-530A-1354-B35E-C616930359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85831DAF-BF49-D6DC-D2EC-EED1F7DA2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945" t="19892" b="5771"/>
          <a:stretch/>
        </p:blipFill>
        <p:spPr>
          <a:xfrm>
            <a:off x="0" y="0"/>
            <a:ext cx="7612253" cy="6858000"/>
          </a:xfrm>
          <a:prstGeom prst="rect">
            <a:avLst/>
          </a:prstGeom>
          <a:effectLst>
            <a:outerShdw blurRad="50800" algn="l" rotWithShape="0">
              <a:prstClr val="black">
                <a:alpha val="30000"/>
              </a:prst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B7643B8-9E97-3828-46C1-649EABE9CD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953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D37C1DB-CADE-662F-BFCE-C6C3E324A3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>
          <a:xfrm>
            <a:off x="874712" y="1736725"/>
            <a:ext cx="5916052" cy="3843338"/>
          </a:xfrm>
        </p:spPr>
        <p:txBody>
          <a:bodyPr/>
          <a:lstStyle>
            <a:lvl3pPr marL="893763" indent="-174625">
              <a:defRPr/>
            </a:lvl3pPr>
            <a:lvl4pPr marL="1257300" indent="-180975"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D48D3551-6A1F-01DA-0970-A915F38A5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4713" y="556313"/>
            <a:ext cx="5916052" cy="691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A704E4A-1A80-67ED-5D75-86E8730EE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4712" y="6267409"/>
            <a:ext cx="1440000" cy="19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690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eksti_bullet_kuva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2994A51-530A-1354-B35E-C616930359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85831DAF-BF49-D6DC-D2EC-EED1F7DA2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945" t="19892" b="5771"/>
          <a:stretch/>
        </p:blipFill>
        <p:spPr>
          <a:xfrm>
            <a:off x="0" y="0"/>
            <a:ext cx="7612253" cy="6858000"/>
          </a:xfrm>
          <a:prstGeom prst="rect">
            <a:avLst/>
          </a:prstGeom>
          <a:effectLst>
            <a:outerShdw blurRad="50800" algn="l" rotWithShape="0">
              <a:prstClr val="black">
                <a:alpha val="30000"/>
              </a:prst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B7643B8-9E97-3828-46C1-649EABE9CD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953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D37C1DB-CADE-662F-BFCE-C6C3E324A3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>
          <a:xfrm>
            <a:off x="874712" y="1736725"/>
            <a:ext cx="5916052" cy="3843338"/>
          </a:xfrm>
        </p:spPr>
        <p:txBody>
          <a:bodyPr/>
          <a:lstStyle>
            <a:lvl3pPr marL="893763" indent="-174625">
              <a:defRPr/>
            </a:lvl3pPr>
            <a:lvl4pPr marL="1257300" indent="-180975"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D48D3551-6A1F-01DA-0970-A915F38A5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4713" y="556313"/>
            <a:ext cx="5916052" cy="691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A704E4A-1A80-67ED-5D75-86E8730EE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4712" y="6267409"/>
            <a:ext cx="1440000" cy="19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9436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eksti_bullet_kuva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2994A51-530A-1354-B35E-C616930359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85831DAF-BF49-D6DC-D2EC-EED1F7DA2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945" t="19892" b="5771"/>
          <a:stretch/>
        </p:blipFill>
        <p:spPr>
          <a:xfrm>
            <a:off x="0" y="0"/>
            <a:ext cx="7612253" cy="6858000"/>
          </a:xfrm>
          <a:prstGeom prst="rect">
            <a:avLst/>
          </a:prstGeom>
          <a:effectLst>
            <a:outerShdw blurRad="50800" algn="l" rotWithShape="0">
              <a:prstClr val="black">
                <a:alpha val="30000"/>
              </a:prst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B7643B8-9E97-3828-46C1-649EABE9CD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953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D37C1DB-CADE-662F-BFCE-C6C3E324A3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>
          <a:xfrm>
            <a:off x="874712" y="1736725"/>
            <a:ext cx="5916052" cy="3843338"/>
          </a:xfrm>
        </p:spPr>
        <p:txBody>
          <a:bodyPr/>
          <a:lstStyle>
            <a:lvl3pPr marL="893763" indent="-174625">
              <a:defRPr/>
            </a:lvl3pPr>
            <a:lvl4pPr marL="1257300" indent="-180975"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D48D3551-6A1F-01DA-0970-A915F38A5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4713" y="556313"/>
            <a:ext cx="5916052" cy="691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A704E4A-1A80-67ED-5D75-86E8730EE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4712" y="6267409"/>
            <a:ext cx="1440000" cy="19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160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0-v. Kansi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21148F8F-6151-92FE-B198-64DBE54DF5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27111" t="19892" b="5771"/>
          <a:stretch/>
        </p:blipFill>
        <p:spPr>
          <a:xfrm>
            <a:off x="748395" y="0"/>
            <a:ext cx="759498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D0DCC56-FD92-3FB7-435C-7F53C70AD5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1" y="0"/>
            <a:ext cx="405765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E842416-E17F-1B8D-0016-1DAAB96905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0114" y="4111817"/>
            <a:ext cx="0" cy="684000"/>
          </a:xfrm>
          <a:prstGeom prst="line">
            <a:avLst/>
          </a:prstGeom>
          <a:ln w="190500">
            <a:solidFill>
              <a:srgbClr val="FF5C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64895D6E-B289-7D16-DD90-4DE049A61B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4962" y="1970501"/>
            <a:ext cx="5928956" cy="1660711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v-FI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ED16586-C041-0910-D7C4-A1829411A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6349" y="4132793"/>
            <a:ext cx="5527567" cy="745737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lang="sv-FI" sz="3000" kern="1200" dirty="0">
                <a:solidFill>
                  <a:schemeClr val="tx1"/>
                </a:solidFill>
                <a:latin typeface="Rajdhani Medium" panose="02000000000000000000" pitchFamily="2" charset="0"/>
                <a:ea typeface="+mn-ea"/>
                <a:cs typeface="Rajdhani Medium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FI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A1534F5-976A-C5B0-E66D-24998A6E00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4963" y="5293098"/>
            <a:ext cx="5232242" cy="193301"/>
          </a:xfrm>
        </p:spPr>
        <p:txBody>
          <a:bodyPr>
            <a:noAutofit/>
          </a:bodyPr>
          <a:lstStyle>
            <a:lvl1pPr marL="0" indent="0">
              <a:buNone/>
              <a:defRPr sz="1800" kern="100" spc="0" baseline="0">
                <a:solidFill>
                  <a:schemeClr val="tx1"/>
                </a:solidFill>
                <a:latin typeface="Rajdhani SemiBold" panose="02000000000000000000" pitchFamily="2" charset="0"/>
                <a:cs typeface="Rajdhani SemiBold" panose="02000000000000000000" pitchFamily="2" charset="0"/>
              </a:defRPr>
            </a:lvl1pPr>
            <a:lvl2pPr marL="355600" indent="0">
              <a:buNone/>
              <a:defRPr/>
            </a:lvl2pPr>
            <a:lvl3pPr marL="719138" indent="0">
              <a:buNone/>
              <a:defRPr/>
            </a:lvl3pPr>
            <a:lvl4pPr marL="1076325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fi-FI"/>
              <a:t>Tähän esim. pvm tai esittäjä, jos on alaotsikko yllä</a:t>
            </a:r>
          </a:p>
        </p:txBody>
      </p:sp>
      <p:pic>
        <p:nvPicPr>
          <p:cNvPr id="20" name="Graphic 19" descr="80 vuotta hyvinvointia työstä">
            <a:extLst>
              <a:ext uri="{FF2B5EF4-FFF2-40B4-BE49-F238E27FC236}">
                <a16:creationId xmlns:a16="http://schemas.microsoft.com/office/drawing/2014/main" id="{B763FF38-1DDE-FE3F-53CC-EE121321DE4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343375" y="4629745"/>
            <a:ext cx="2973913" cy="899999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87EDFCD1-91CC-8DC5-F013-CF377C3FAB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4962" y="836343"/>
            <a:ext cx="2160000" cy="29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1795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eksti_bullet_kuva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2994A51-530A-1354-B35E-C616930359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85831DAF-BF49-D6DC-D2EC-EED1F7DA2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945" t="19892" b="5771"/>
          <a:stretch/>
        </p:blipFill>
        <p:spPr>
          <a:xfrm>
            <a:off x="0" y="0"/>
            <a:ext cx="7612253" cy="6858000"/>
          </a:xfrm>
          <a:prstGeom prst="rect">
            <a:avLst/>
          </a:prstGeom>
          <a:effectLst>
            <a:outerShdw blurRad="50800" algn="l" rotWithShape="0">
              <a:prstClr val="black">
                <a:alpha val="30000"/>
              </a:prst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B7643B8-9E97-3828-46C1-649EABE9CD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953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D37C1DB-CADE-662F-BFCE-C6C3E324A3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>
          <a:xfrm>
            <a:off x="874712" y="1736725"/>
            <a:ext cx="5916052" cy="3843338"/>
          </a:xfrm>
        </p:spPr>
        <p:txBody>
          <a:bodyPr/>
          <a:lstStyle>
            <a:lvl3pPr marL="893763" indent="-174625">
              <a:defRPr/>
            </a:lvl3pPr>
            <a:lvl4pPr marL="1257300" indent="-180975"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D48D3551-6A1F-01DA-0970-A915F38A5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4713" y="556313"/>
            <a:ext cx="5916052" cy="691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A704E4A-1A80-67ED-5D75-86E8730EE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4712" y="6267409"/>
            <a:ext cx="1440000" cy="19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4268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i_bullet_kuva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DD67B1F-7896-E132-5CD6-1474ED9686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85831DAF-BF49-D6DC-D2EC-EED1F7DA2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945" t="19892" b="5771"/>
          <a:stretch/>
        </p:blipFill>
        <p:spPr>
          <a:xfrm>
            <a:off x="0" y="0"/>
            <a:ext cx="7612253" cy="6858000"/>
          </a:xfrm>
          <a:prstGeom prst="rect">
            <a:avLst/>
          </a:prstGeom>
          <a:effectLst>
            <a:outerShdw blurRad="50800" algn="l" rotWithShape="0">
              <a:prstClr val="black">
                <a:alpha val="30000"/>
              </a:prst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B7643B8-9E97-3828-46C1-649EABE9CD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953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D37C1DB-CADE-662F-BFCE-C6C3E324A3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>
          <a:xfrm>
            <a:off x="874712" y="1736725"/>
            <a:ext cx="5916052" cy="3843338"/>
          </a:xfrm>
        </p:spPr>
        <p:txBody>
          <a:bodyPr/>
          <a:lstStyle>
            <a:lvl3pPr marL="893763" indent="-174625">
              <a:defRPr/>
            </a:lvl3pPr>
            <a:lvl4pPr marL="1257300" indent="-180975"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D48D3551-6A1F-01DA-0970-A915F38A5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4713" y="556313"/>
            <a:ext cx="5916052" cy="691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FI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EA62A44-AFE3-CE1C-CF64-EF6DC77B4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CA2EB1-C902-4B19-B7C0-1C8100DA353B}" type="datetime1">
              <a:rPr lang="fi-FI" smtClean="0"/>
              <a:pPr/>
              <a:t>8.9.2026</a:t>
            </a:fld>
            <a:endParaRPr lang="fi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A704E4A-1A80-67ED-5D75-86E8730EE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4712" y="6267409"/>
            <a:ext cx="1440000" cy="19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6741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i_bullet_kuva 3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DD67B1F-7896-E132-5CD6-1474ED9686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85831DAF-BF49-D6DC-D2EC-EED1F7DA2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945" t="19892" b="5771"/>
          <a:stretch/>
        </p:blipFill>
        <p:spPr>
          <a:xfrm>
            <a:off x="0" y="0"/>
            <a:ext cx="7612253" cy="6858000"/>
          </a:xfrm>
          <a:prstGeom prst="rect">
            <a:avLst/>
          </a:prstGeom>
          <a:effectLst>
            <a:outerShdw blurRad="50800" algn="l" rotWithShape="0">
              <a:prstClr val="black">
                <a:alpha val="30000"/>
              </a:prst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B7643B8-9E97-3828-46C1-649EABE9CD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953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D37C1DB-CADE-662F-BFCE-C6C3E324A3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 hasCustomPrompt="1"/>
          </p:nvPr>
        </p:nvSpPr>
        <p:spPr>
          <a:xfrm>
            <a:off x="874712" y="1736725"/>
            <a:ext cx="5916052" cy="3843338"/>
          </a:xfrm>
        </p:spPr>
        <p:txBody>
          <a:bodyPr/>
          <a:lstStyle>
            <a:lvl1pPr>
              <a:defRPr/>
            </a:lvl1pPr>
            <a:lvl3pPr marL="893763" indent="-174625">
              <a:defRPr/>
            </a:lvl3pPr>
            <a:lvl4pPr marL="1257300" indent="-180975">
              <a:defRPr/>
            </a:lvl4pPr>
          </a:lstStyle>
          <a:p>
            <a:pPr lvl="0"/>
            <a:r>
              <a:rPr lang="en-US"/>
              <a:t>Muut </a:t>
            </a:r>
            <a:r>
              <a:rPr lang="en-US" err="1"/>
              <a:t>valokuvalliset</a:t>
            </a:r>
            <a:r>
              <a:rPr lang="en-US"/>
              <a:t> </a:t>
            </a:r>
            <a:r>
              <a:rPr lang="en-US" err="1"/>
              <a:t>sivupohjat</a:t>
            </a:r>
            <a:r>
              <a:rPr lang="en-US"/>
              <a:t> </a:t>
            </a:r>
            <a:r>
              <a:rPr lang="en-US" err="1"/>
              <a:t>löytyvät</a:t>
            </a:r>
            <a:r>
              <a:rPr lang="en-US"/>
              <a:t> Layout-</a:t>
            </a:r>
            <a:r>
              <a:rPr lang="en-US" err="1"/>
              <a:t>valikosta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D48D3551-6A1F-01DA-0970-A915F38A5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4713" y="556313"/>
            <a:ext cx="5916052" cy="691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FI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EA62A44-AFE3-CE1C-CF64-EF6DC77B4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CA2EB1-C902-4B19-B7C0-1C8100DA353B}" type="datetime1">
              <a:rPr lang="fi-FI" smtClean="0"/>
              <a:pPr/>
              <a:t>8.9.2026</a:t>
            </a:fld>
            <a:endParaRPr lang="fi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A704E4A-1A80-67ED-5D75-86E8730EE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4712" y="6267409"/>
            <a:ext cx="1440000" cy="19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548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i_bullet_kuva 4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DD67B1F-7896-E132-5CD6-1474ED9686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85831DAF-BF49-D6DC-D2EC-EED1F7DA2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945" t="19892" b="5771"/>
          <a:stretch/>
        </p:blipFill>
        <p:spPr>
          <a:xfrm>
            <a:off x="0" y="0"/>
            <a:ext cx="7612253" cy="6858000"/>
          </a:xfrm>
          <a:prstGeom prst="rect">
            <a:avLst/>
          </a:prstGeom>
          <a:effectLst>
            <a:outerShdw blurRad="50800" algn="l" rotWithShape="0">
              <a:prstClr val="black">
                <a:alpha val="30000"/>
              </a:prst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B7643B8-9E97-3828-46C1-649EABE9CD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953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D37C1DB-CADE-662F-BFCE-C6C3E324A3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>
          <a:xfrm>
            <a:off x="874712" y="1736725"/>
            <a:ext cx="5916052" cy="3843338"/>
          </a:xfrm>
        </p:spPr>
        <p:txBody>
          <a:bodyPr/>
          <a:lstStyle>
            <a:lvl3pPr marL="893763" indent="-174625">
              <a:defRPr/>
            </a:lvl3pPr>
            <a:lvl4pPr marL="1257300" indent="-180975"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D48D3551-6A1F-01DA-0970-A915F38A5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4713" y="556313"/>
            <a:ext cx="5916052" cy="691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FI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EA62A44-AFE3-CE1C-CF64-EF6DC77B4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CA2EB1-C902-4B19-B7C0-1C8100DA353B}" type="datetime1">
              <a:rPr lang="fi-FI" smtClean="0"/>
              <a:pPr/>
              <a:t>8.9.2026</a:t>
            </a:fld>
            <a:endParaRPr lang="fi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A704E4A-1A80-67ED-5D75-86E8730EE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4712" y="6267409"/>
            <a:ext cx="1440000" cy="19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9235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i_bullet_kuva 5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DD67B1F-7896-E132-5CD6-1474ED9686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85831DAF-BF49-D6DC-D2EC-EED1F7DA2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945" t="19892" b="5771"/>
          <a:stretch/>
        </p:blipFill>
        <p:spPr>
          <a:xfrm>
            <a:off x="0" y="0"/>
            <a:ext cx="7612253" cy="6858000"/>
          </a:xfrm>
          <a:prstGeom prst="rect">
            <a:avLst/>
          </a:prstGeom>
          <a:effectLst>
            <a:outerShdw blurRad="50800" algn="l" rotWithShape="0">
              <a:prstClr val="black">
                <a:alpha val="30000"/>
              </a:prst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B7643B8-9E97-3828-46C1-649EABE9CD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953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D37C1DB-CADE-662F-BFCE-C6C3E324A3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>
          <a:xfrm>
            <a:off x="874712" y="1736725"/>
            <a:ext cx="5916052" cy="3843338"/>
          </a:xfrm>
        </p:spPr>
        <p:txBody>
          <a:bodyPr/>
          <a:lstStyle>
            <a:lvl3pPr marL="893763" indent="-174625">
              <a:defRPr/>
            </a:lvl3pPr>
            <a:lvl4pPr marL="1257300" indent="-180975"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D48D3551-6A1F-01DA-0970-A915F38A5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4713" y="556313"/>
            <a:ext cx="5916052" cy="691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FI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EA62A44-AFE3-CE1C-CF64-EF6DC77B4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CA2EB1-C902-4B19-B7C0-1C8100DA353B}" type="datetime1">
              <a:rPr lang="fi-FI" smtClean="0"/>
              <a:pPr/>
              <a:t>8.9.2026</a:t>
            </a:fld>
            <a:endParaRPr lang="fi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A704E4A-1A80-67ED-5D75-86E8730EE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4712" y="6267409"/>
            <a:ext cx="1440000" cy="19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37599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i_bullet_kuva 6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DD67B1F-7896-E132-5CD6-1474ED9686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85831DAF-BF49-D6DC-D2EC-EED1F7DA2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945" t="19892" b="5771"/>
          <a:stretch/>
        </p:blipFill>
        <p:spPr>
          <a:xfrm>
            <a:off x="0" y="0"/>
            <a:ext cx="7612253" cy="6858000"/>
          </a:xfrm>
          <a:prstGeom prst="rect">
            <a:avLst/>
          </a:prstGeom>
          <a:effectLst>
            <a:outerShdw blurRad="50800" algn="l" rotWithShape="0">
              <a:prstClr val="black">
                <a:alpha val="30000"/>
              </a:prst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B7643B8-9E97-3828-46C1-649EABE9CD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953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D37C1DB-CADE-662F-BFCE-C6C3E324A3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>
          <a:xfrm>
            <a:off x="874712" y="1736725"/>
            <a:ext cx="5916052" cy="3843338"/>
          </a:xfrm>
        </p:spPr>
        <p:txBody>
          <a:bodyPr/>
          <a:lstStyle>
            <a:lvl3pPr marL="893763" indent="-174625">
              <a:defRPr/>
            </a:lvl3pPr>
            <a:lvl4pPr marL="1257300" indent="-180975"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D48D3551-6A1F-01DA-0970-A915F38A5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4713" y="556313"/>
            <a:ext cx="5916052" cy="691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FI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EA62A44-AFE3-CE1C-CF64-EF6DC77B4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1"/>
          </p:nvPr>
        </p:nvSpPr>
        <p:spPr/>
        <p:txBody>
          <a:bodyPr/>
          <a:lstStyle/>
          <a:p>
            <a:fld id="{B6CA2EB1-C902-4B19-B7C0-1C8100DA353B}" type="datetime1">
              <a:rPr lang="fi-FI" smtClean="0"/>
              <a:t>8.9.2026</a:t>
            </a:fld>
            <a:endParaRPr lang="sv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A704E4A-1A80-67ED-5D75-86E8730EE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4712" y="6267409"/>
            <a:ext cx="1440000" cy="19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67208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i_bullet_kuva 7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DD67B1F-7896-E132-5CD6-1474ED9686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85831DAF-BF49-D6DC-D2EC-EED1F7DA2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945" t="19892" b="5771"/>
          <a:stretch/>
        </p:blipFill>
        <p:spPr>
          <a:xfrm>
            <a:off x="0" y="0"/>
            <a:ext cx="7612253" cy="6858000"/>
          </a:xfrm>
          <a:prstGeom prst="rect">
            <a:avLst/>
          </a:prstGeom>
          <a:effectLst>
            <a:outerShdw blurRad="50800" algn="l" rotWithShape="0">
              <a:prstClr val="black">
                <a:alpha val="30000"/>
              </a:prst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B7643B8-9E97-3828-46C1-649EABE9CD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953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D37C1DB-CADE-662F-BFCE-C6C3E324A3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>
          <a:xfrm>
            <a:off x="874712" y="1736725"/>
            <a:ext cx="5916052" cy="3843338"/>
          </a:xfrm>
        </p:spPr>
        <p:txBody>
          <a:bodyPr/>
          <a:lstStyle>
            <a:lvl3pPr marL="893763" indent="-174625">
              <a:defRPr/>
            </a:lvl3pPr>
            <a:lvl4pPr marL="1257300" indent="-180975"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D48D3551-6A1F-01DA-0970-A915F38A5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4713" y="556313"/>
            <a:ext cx="5916052" cy="691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FI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EA62A44-AFE3-CE1C-CF64-EF6DC77B4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CA2EB1-C902-4B19-B7C0-1C8100DA353B}" type="datetime1">
              <a:rPr lang="fi-FI" smtClean="0"/>
              <a:pPr/>
              <a:t>8.9.2026</a:t>
            </a:fld>
            <a:endParaRPr lang="fi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A704E4A-1A80-67ED-5D75-86E8730EE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4712" y="6267409"/>
            <a:ext cx="1440000" cy="19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7764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i_bullet_kuva 8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DD67B1F-7896-E132-5CD6-1474ED9686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85831DAF-BF49-D6DC-D2EC-EED1F7DA2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945" t="19892" b="5771"/>
          <a:stretch/>
        </p:blipFill>
        <p:spPr>
          <a:xfrm>
            <a:off x="0" y="0"/>
            <a:ext cx="7612253" cy="6858000"/>
          </a:xfrm>
          <a:prstGeom prst="rect">
            <a:avLst/>
          </a:prstGeom>
          <a:effectLst>
            <a:outerShdw blurRad="50800" algn="l" rotWithShape="0">
              <a:prstClr val="black">
                <a:alpha val="30000"/>
              </a:prst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B7643B8-9E97-3828-46C1-649EABE9CD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953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D37C1DB-CADE-662F-BFCE-C6C3E324A3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>
          <a:xfrm>
            <a:off x="874712" y="1736725"/>
            <a:ext cx="5916052" cy="3843338"/>
          </a:xfrm>
        </p:spPr>
        <p:txBody>
          <a:bodyPr/>
          <a:lstStyle>
            <a:lvl3pPr marL="893763" indent="-174625">
              <a:defRPr/>
            </a:lvl3pPr>
            <a:lvl4pPr marL="1257300" indent="-180975"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D48D3551-6A1F-01DA-0970-A915F38A5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4713" y="556313"/>
            <a:ext cx="5916052" cy="691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FI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EA62A44-AFE3-CE1C-CF64-EF6DC77B4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CA2EB1-C902-4B19-B7C0-1C8100DA353B}" type="datetime1">
              <a:rPr lang="fi-FI" smtClean="0"/>
              <a:pPr/>
              <a:t>8.9.2026</a:t>
            </a:fld>
            <a:endParaRPr lang="fi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A704E4A-1A80-67ED-5D75-86E8730EE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4712" y="6267409"/>
            <a:ext cx="1440000" cy="19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7744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i_bullet_kuva 9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DD67B1F-7896-E132-5CD6-1474ED9686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85831DAF-BF49-D6DC-D2EC-EED1F7DA2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945" t="19892" b="5771"/>
          <a:stretch/>
        </p:blipFill>
        <p:spPr>
          <a:xfrm>
            <a:off x="0" y="0"/>
            <a:ext cx="7612253" cy="6858000"/>
          </a:xfrm>
          <a:prstGeom prst="rect">
            <a:avLst/>
          </a:prstGeom>
          <a:effectLst>
            <a:outerShdw blurRad="50800" algn="l" rotWithShape="0">
              <a:prstClr val="black">
                <a:alpha val="30000"/>
              </a:prst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B7643B8-9E97-3828-46C1-649EABE9CD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953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D37C1DB-CADE-662F-BFCE-C6C3E324A3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>
          <a:xfrm>
            <a:off x="874712" y="1736725"/>
            <a:ext cx="5916052" cy="3843338"/>
          </a:xfrm>
        </p:spPr>
        <p:txBody>
          <a:bodyPr/>
          <a:lstStyle>
            <a:lvl3pPr marL="893763" indent="-174625">
              <a:defRPr/>
            </a:lvl3pPr>
            <a:lvl4pPr marL="1257300" indent="-180975"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D48D3551-6A1F-01DA-0970-A915F38A5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4713" y="556313"/>
            <a:ext cx="5916052" cy="691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FI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EA62A44-AFE3-CE1C-CF64-EF6DC77B4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CA2EB1-C902-4B19-B7C0-1C8100DA353B}" type="datetime1">
              <a:rPr lang="fi-FI" smtClean="0"/>
              <a:pPr/>
              <a:t>8.9.2026</a:t>
            </a:fld>
            <a:endParaRPr lang="fi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A704E4A-1A80-67ED-5D75-86E8730EE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4712" y="6267409"/>
            <a:ext cx="1440000" cy="19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62178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i_bullet_kuva 10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DD67B1F-7896-E132-5CD6-1474ED9686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85831DAF-BF49-D6DC-D2EC-EED1F7DA2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945" t="19892" b="5771"/>
          <a:stretch/>
        </p:blipFill>
        <p:spPr>
          <a:xfrm>
            <a:off x="0" y="0"/>
            <a:ext cx="7612253" cy="6858000"/>
          </a:xfrm>
          <a:prstGeom prst="rect">
            <a:avLst/>
          </a:prstGeom>
          <a:effectLst>
            <a:outerShdw blurRad="50800" algn="l" rotWithShape="0">
              <a:prstClr val="black">
                <a:alpha val="30000"/>
              </a:prst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B7643B8-9E97-3828-46C1-649EABE9CD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953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D37C1DB-CADE-662F-BFCE-C6C3E324A3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>
          <a:xfrm>
            <a:off x="874712" y="1736725"/>
            <a:ext cx="5916052" cy="3843338"/>
          </a:xfrm>
        </p:spPr>
        <p:txBody>
          <a:bodyPr/>
          <a:lstStyle>
            <a:lvl3pPr marL="893763" indent="-174625">
              <a:defRPr/>
            </a:lvl3pPr>
            <a:lvl4pPr marL="1257300" indent="-180975"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D48D3551-6A1F-01DA-0970-A915F38A5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4713" y="556313"/>
            <a:ext cx="5916052" cy="691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FI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EA62A44-AFE3-CE1C-CF64-EF6DC77B4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CA2EB1-C902-4B19-B7C0-1C8100DA353B}" type="datetime1">
              <a:rPr lang="fi-FI" smtClean="0"/>
              <a:pPr/>
              <a:t>8.9.2026</a:t>
            </a:fld>
            <a:endParaRPr lang="fi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A704E4A-1A80-67ED-5D75-86E8730EE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4712" y="6267409"/>
            <a:ext cx="1440000" cy="19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913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yhteistyöprojekteil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21148F8F-6151-92FE-B198-64DBE54DF5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9890" t="19892" b="5771"/>
          <a:stretch/>
        </p:blipFill>
        <p:spPr>
          <a:xfrm>
            <a:off x="0" y="0"/>
            <a:ext cx="8347455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D0DCC56-FD92-3FB7-435C-7F53C70AD5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09432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E842416-E17F-1B8D-0016-1DAAB96905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0114" y="4111817"/>
            <a:ext cx="0" cy="684000"/>
          </a:xfrm>
          <a:prstGeom prst="line">
            <a:avLst/>
          </a:prstGeom>
          <a:ln w="190500">
            <a:solidFill>
              <a:srgbClr val="FF5C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BFFBE3B3-9C83-99EB-934E-17496C5F3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4962" y="836343"/>
            <a:ext cx="2160000" cy="29781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4895D6E-B289-7D16-DD90-4DE049A61B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4961" y="1970501"/>
            <a:ext cx="6583109" cy="1660711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v-FI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ED16586-C041-0910-D7C4-A1829411A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6349" y="4132793"/>
            <a:ext cx="5514975" cy="745737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lang="sv-FI" sz="3000" kern="1200" dirty="0">
                <a:solidFill>
                  <a:schemeClr val="bg1"/>
                </a:solidFill>
                <a:latin typeface="Rajdhani Medium" panose="02000000000000000000" pitchFamily="2" charset="0"/>
                <a:ea typeface="+mn-ea"/>
                <a:cs typeface="Rajdhani Medium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FI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A1534F5-976A-C5B0-E66D-24998A6E00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4963" y="5293098"/>
            <a:ext cx="5232242" cy="193301"/>
          </a:xfrm>
        </p:spPr>
        <p:txBody>
          <a:bodyPr>
            <a:noAutofit/>
          </a:bodyPr>
          <a:lstStyle>
            <a:lvl1pPr marL="0" indent="0">
              <a:buNone/>
              <a:defRPr sz="1800" kern="100" spc="0" baseline="0">
                <a:solidFill>
                  <a:schemeClr val="bg1"/>
                </a:solidFill>
                <a:latin typeface="Rajdhani SemiBold" panose="02000000000000000000" pitchFamily="2" charset="0"/>
                <a:cs typeface="Rajdhani SemiBold" panose="02000000000000000000" pitchFamily="2" charset="0"/>
              </a:defRPr>
            </a:lvl1pPr>
            <a:lvl2pPr marL="355600" indent="0">
              <a:buNone/>
              <a:defRPr/>
            </a:lvl2pPr>
            <a:lvl3pPr marL="719138" indent="0">
              <a:buNone/>
              <a:defRPr/>
            </a:lvl3pPr>
            <a:lvl4pPr marL="1076325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 err="1"/>
              <a:t>Tähän</a:t>
            </a:r>
            <a:r>
              <a:rPr lang="en-US"/>
              <a:t> </a:t>
            </a:r>
            <a:r>
              <a:rPr lang="en-US" err="1"/>
              <a:t>esim</a:t>
            </a:r>
            <a:r>
              <a:rPr lang="en-US"/>
              <a:t>. </a:t>
            </a:r>
            <a:r>
              <a:rPr lang="en-US" err="1"/>
              <a:t>pvm</a:t>
            </a:r>
            <a:r>
              <a:rPr lang="en-US"/>
              <a:t> tai </a:t>
            </a:r>
            <a:r>
              <a:rPr lang="en-US" err="1"/>
              <a:t>esittäjä</a:t>
            </a:r>
            <a:r>
              <a:rPr lang="en-US"/>
              <a:t>, </a:t>
            </a:r>
            <a:r>
              <a:rPr lang="en-US" err="1"/>
              <a:t>jos</a:t>
            </a:r>
            <a:r>
              <a:rPr lang="en-US"/>
              <a:t> on </a:t>
            </a:r>
            <a:r>
              <a:rPr lang="en-US" err="1"/>
              <a:t>alaotsikko</a:t>
            </a:r>
            <a:r>
              <a:rPr lang="en-US"/>
              <a:t> </a:t>
            </a:r>
            <a:r>
              <a:rPr lang="en-US" err="1"/>
              <a:t>yllä</a:t>
            </a:r>
            <a:endParaRPr lang="sv-FI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8D9BF4E7-F7BD-3F54-BFBC-AD9022FD2656}"/>
              </a:ext>
            </a:extLst>
          </p:cNvPr>
          <p:cNvSpPr txBox="1">
            <a:spLocks/>
          </p:cNvSpPr>
          <p:nvPr userDrawn="1"/>
        </p:nvSpPr>
        <p:spPr>
          <a:xfrm>
            <a:off x="6565377" y="622321"/>
            <a:ext cx="4808449" cy="74573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Segoe UI Black" panose="020B0A02040204020203" pitchFamily="34" charset="0"/>
              <a:buNone/>
              <a:defRPr lang="sv-FI" sz="3000" kern="1200" dirty="0">
                <a:solidFill>
                  <a:schemeClr val="bg1"/>
                </a:solidFill>
                <a:latin typeface="Rajdhani Medium" panose="02000000000000000000" pitchFamily="2" charset="0"/>
                <a:ea typeface="+mn-ea"/>
                <a:cs typeface="Rajdhani Medium" panose="02000000000000000000" pitchFamily="2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Clr>
                <a:schemeClr val="accent2"/>
              </a:buClr>
              <a:buSzPct val="120000"/>
              <a:buFont typeface="Segoe UI Black" panose="020B0A02040204020203" pitchFamily="34" charset="0"/>
              <a:buNone/>
              <a:defRPr lang="en-US" sz="2000" kern="1200">
                <a:solidFill>
                  <a:schemeClr val="tx1"/>
                </a:solidFill>
                <a:latin typeface="Source Sans 3 Medium" panose="020B030303040302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Clr>
                <a:schemeClr val="accent2"/>
              </a:buClr>
              <a:buSzPct val="120000"/>
              <a:buFont typeface="Segoe UI Black" panose="020B0A02040204020203" pitchFamily="34" charset="0"/>
              <a:buNone/>
              <a:defRPr lang="en-US" sz="1800" kern="1200">
                <a:solidFill>
                  <a:schemeClr val="tx1"/>
                </a:solidFill>
                <a:latin typeface="Source Sans 3 Medium" panose="020B030303040302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Clr>
                <a:schemeClr val="accent2"/>
              </a:buClr>
              <a:buSzPct val="120000"/>
              <a:buFont typeface="Segoe UI Black" panose="020B0A02040204020203" pitchFamily="34" charset="0"/>
              <a:buNone/>
              <a:defRPr lang="en-US" sz="1600" kern="1200">
                <a:solidFill>
                  <a:schemeClr val="tx1"/>
                </a:solidFill>
                <a:latin typeface="Source Sans 3 Medium" panose="020B030303040302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Clr>
                <a:schemeClr val="accent2"/>
              </a:buClr>
              <a:buSzPct val="120000"/>
              <a:buFont typeface="Segoe UI Black" panose="020B0A02040204020203" pitchFamily="34" charset="0"/>
              <a:buNone/>
              <a:defRPr lang="sv-FI" sz="1600" kern="1200">
                <a:solidFill>
                  <a:schemeClr val="tx1"/>
                </a:solidFill>
                <a:latin typeface="Source Sans 3 Medium" panose="020B030303040302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2000">
                <a:solidFill>
                  <a:schemeClr val="tx1"/>
                </a:solidFill>
                <a:latin typeface="Rajdhani SemiBold" panose="02000000000000000000" pitchFamily="2" charset="0"/>
                <a:cs typeface="Rajdhani SemiBold" panose="02000000000000000000" pitchFamily="2" charset="0"/>
              </a:rPr>
              <a:t>YHTEISTYÖSSÄ:</a:t>
            </a:r>
          </a:p>
        </p:txBody>
      </p:sp>
    </p:spTree>
    <p:extLst>
      <p:ext uri="{BB962C8B-B14F-4D97-AF65-F5344CB8AC3E}">
        <p14:creationId xmlns:p14="http://schemas.microsoft.com/office/powerpoint/2010/main" val="6465478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i_nosto_kuva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DD67B1F-7896-E132-5CD6-1474ED9686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85831DAF-BF49-D6DC-D2EC-EED1F7DA2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945" t="19892" b="5771"/>
          <a:stretch/>
        </p:blipFill>
        <p:spPr>
          <a:xfrm>
            <a:off x="0" y="0"/>
            <a:ext cx="7612253" cy="6858000"/>
          </a:xfrm>
          <a:prstGeom prst="rect">
            <a:avLst/>
          </a:prstGeom>
          <a:effectLst>
            <a:outerShdw blurRad="50800" algn="l" rotWithShape="0">
              <a:prstClr val="black">
                <a:alpha val="30000"/>
              </a:prst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B7643B8-9E97-3828-46C1-649EABE9CD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953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EA62A44-AFE3-CE1C-CF64-EF6DC77B4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CA2EB1-C902-4B19-B7C0-1C8100DA353B}" type="datetime1">
              <a:rPr lang="fi-FI" smtClean="0"/>
              <a:pPr/>
              <a:t>8.9.2026</a:t>
            </a:fld>
            <a:endParaRPr lang="fi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A704E4A-1A80-67ED-5D75-86E8730EE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4712" y="6267409"/>
            <a:ext cx="1440000" cy="19854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364EFC4-0CBE-57AB-31F6-4767CA3A53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4713" y="3083060"/>
            <a:ext cx="5409486" cy="1264024"/>
          </a:xfrm>
        </p:spPr>
        <p:txBody>
          <a:bodyPr anchor="ctr">
            <a:noAutofit/>
          </a:bodyPr>
          <a:lstStyle>
            <a:lvl1pPr>
              <a:lnSpc>
                <a:spcPct val="80000"/>
              </a:lnSpc>
              <a:defRPr kumimoji="0" lang="sv-FI" sz="4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ajdhani Medium" panose="02000000000000000000" pitchFamily="2" charset="0"/>
                <a:ea typeface="+mn-ea"/>
                <a:cs typeface="Rajdhani Medium" panose="02000000000000000000" pitchFamily="2" charset="0"/>
              </a:defRPr>
            </a:lvl1pPr>
          </a:lstStyle>
          <a:p>
            <a:r>
              <a:rPr lang="fi-FI"/>
              <a:t>Kirjoita nosto tähän tekstilaatikkoon ja alleviivaa viimeinen rivi punaisella viivalla tässä alla.</a:t>
            </a:r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57722330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i_nosto_kuva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DD67B1F-7896-E132-5CD6-1474ED9686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85831DAF-BF49-D6DC-D2EC-EED1F7DA2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945" t="19892" b="5771"/>
          <a:stretch/>
        </p:blipFill>
        <p:spPr>
          <a:xfrm>
            <a:off x="0" y="0"/>
            <a:ext cx="7612253" cy="6858000"/>
          </a:xfrm>
          <a:prstGeom prst="rect">
            <a:avLst/>
          </a:prstGeom>
          <a:effectLst>
            <a:outerShdw blurRad="50800" algn="l" rotWithShape="0">
              <a:prstClr val="black">
                <a:alpha val="30000"/>
              </a:prst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B7643B8-9E97-3828-46C1-649EABE9CD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953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EA62A44-AFE3-CE1C-CF64-EF6DC77B4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CA2EB1-C902-4B19-B7C0-1C8100DA353B}" type="datetime1">
              <a:rPr lang="fi-FI" smtClean="0"/>
              <a:pPr/>
              <a:t>8.9.2026</a:t>
            </a:fld>
            <a:endParaRPr lang="fi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A704E4A-1A80-67ED-5D75-86E8730EE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4712" y="6267409"/>
            <a:ext cx="1440000" cy="19854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769421B-E58C-0EFD-279A-F329F2E566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4713" y="3083060"/>
            <a:ext cx="5409486" cy="1264024"/>
          </a:xfrm>
        </p:spPr>
        <p:txBody>
          <a:bodyPr anchor="ctr">
            <a:noAutofit/>
          </a:bodyPr>
          <a:lstStyle>
            <a:lvl1pPr>
              <a:lnSpc>
                <a:spcPct val="80000"/>
              </a:lnSpc>
              <a:defRPr kumimoji="0" lang="sv-FI" sz="4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ajdhani Medium" panose="02000000000000000000" pitchFamily="2" charset="0"/>
                <a:ea typeface="+mn-ea"/>
                <a:cs typeface="Rajdhani Medium" panose="02000000000000000000" pitchFamily="2" charset="0"/>
              </a:defRPr>
            </a:lvl1pPr>
          </a:lstStyle>
          <a:p>
            <a:r>
              <a:rPr lang="fi-FI"/>
              <a:t>Kirjoita nosto tähän tekstilaatikkoon ja alleviivaa viimeinen rivi punaisella viivalla tässä alla.</a:t>
            </a:r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92768208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i_nosto_kuva 3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DD67B1F-7896-E132-5CD6-1474ED9686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85831DAF-BF49-D6DC-D2EC-EED1F7DA2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945" t="19892" b="5771"/>
          <a:stretch/>
        </p:blipFill>
        <p:spPr>
          <a:xfrm>
            <a:off x="0" y="0"/>
            <a:ext cx="7612253" cy="6858000"/>
          </a:xfrm>
          <a:prstGeom prst="rect">
            <a:avLst/>
          </a:prstGeom>
          <a:effectLst>
            <a:outerShdw blurRad="50800" algn="l" rotWithShape="0">
              <a:prstClr val="black">
                <a:alpha val="30000"/>
              </a:prst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B7643B8-9E97-3828-46C1-649EABE9CD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953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EA62A44-AFE3-CE1C-CF64-EF6DC77B4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1"/>
          </p:nvPr>
        </p:nvSpPr>
        <p:spPr/>
        <p:txBody>
          <a:bodyPr/>
          <a:lstStyle/>
          <a:p>
            <a:fld id="{B6CA2EB1-C902-4B19-B7C0-1C8100DA353B}" type="datetime1">
              <a:rPr lang="fi-FI" smtClean="0"/>
              <a:t>8.9.2026</a:t>
            </a:fld>
            <a:endParaRPr lang="sv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A704E4A-1A80-67ED-5D75-86E8730EE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4712" y="6267409"/>
            <a:ext cx="1440000" cy="19854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F0CA750-6AB6-E8C8-7CB0-11C2198C2B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4713" y="3083060"/>
            <a:ext cx="5409486" cy="1264024"/>
          </a:xfrm>
        </p:spPr>
        <p:txBody>
          <a:bodyPr anchor="ctr">
            <a:noAutofit/>
          </a:bodyPr>
          <a:lstStyle>
            <a:lvl1pPr>
              <a:lnSpc>
                <a:spcPct val="80000"/>
              </a:lnSpc>
              <a:defRPr kumimoji="0" lang="sv-FI" sz="4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ajdhani Medium" panose="02000000000000000000" pitchFamily="2" charset="0"/>
                <a:ea typeface="+mn-ea"/>
                <a:cs typeface="Rajdhani Medium" panose="02000000000000000000" pitchFamily="2" charset="0"/>
              </a:defRPr>
            </a:lvl1pPr>
          </a:lstStyle>
          <a:p>
            <a:r>
              <a:rPr lang="fi-FI"/>
              <a:t>Kirjoita nosto tähän tekstilaatikkoon ja alleviivaa viimeinen rivi punaisella viivalla tässä alla.</a:t>
            </a:r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60913044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i_bullet_kuvapaik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4734239-B405-CD76-EA5C-8A835062A6D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477125" y="0"/>
            <a:ext cx="4714875" cy="6858000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i-FI"/>
              <a:t>KUVAPAIKKA</a:t>
            </a:r>
            <a:endParaRPr lang="sv-FI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D37C1DB-CADE-662F-BFCE-C6C3E324A3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>
          <a:xfrm>
            <a:off x="874712" y="1736725"/>
            <a:ext cx="5916052" cy="3843338"/>
          </a:xfrm>
        </p:spPr>
        <p:txBody>
          <a:bodyPr/>
          <a:lstStyle>
            <a:lvl3pPr marL="893763" indent="-174625">
              <a:defRPr/>
            </a:lvl3pPr>
            <a:lvl4pPr marL="1257300" indent="-180975"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D48D3551-6A1F-01DA-0970-A915F38A5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4713" y="556313"/>
            <a:ext cx="5916052" cy="691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FI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EA62A44-AFE3-CE1C-CF64-EF6DC77B4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1"/>
          </p:nvPr>
        </p:nvSpPr>
        <p:spPr/>
        <p:txBody>
          <a:bodyPr/>
          <a:lstStyle/>
          <a:p>
            <a:fld id="{B6CA2EB1-C902-4B19-B7C0-1C8100DA353B}" type="datetime1">
              <a:rPr lang="fi-FI" smtClean="0"/>
              <a:t>8.9.2026</a:t>
            </a:fld>
            <a:endParaRPr lang="sv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A704E4A-1A80-67ED-5D75-86E8730EE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74712" y="6267409"/>
            <a:ext cx="1440000" cy="19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6763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ksti_bullet_kuvapaik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F4742E7-E548-E13C-6C25-96958E25A2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35929" y="-1700385"/>
            <a:ext cx="6856071" cy="8570089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D37C1DB-CADE-662F-BFCE-C6C3E324A3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>
          <a:xfrm>
            <a:off x="874712" y="1736725"/>
            <a:ext cx="5916052" cy="3843338"/>
          </a:xfrm>
        </p:spPr>
        <p:txBody>
          <a:bodyPr/>
          <a:lstStyle>
            <a:lvl3pPr marL="893763" indent="-174625">
              <a:defRPr/>
            </a:lvl3pPr>
            <a:lvl4pPr marL="1257300" indent="-180975"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D48D3551-6A1F-01DA-0970-A915F38A5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4713" y="556313"/>
            <a:ext cx="5916052" cy="691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A704E4A-1A80-67ED-5D75-86E8730EE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4712" y="6267409"/>
            <a:ext cx="1440000" cy="19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06913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ksti_bullet_kuvapaikka vasemm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4734239-B405-CD76-EA5C-8A835062A6D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4714875" cy="6858000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i-FI"/>
              <a:t>KUVAPAIKKA</a:t>
            </a:r>
            <a:endParaRPr lang="sv-FI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D37C1DB-CADE-662F-BFCE-C6C3E324A3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09472" y="1736725"/>
            <a:ext cx="5916052" cy="3843338"/>
          </a:xfrm>
        </p:spPr>
        <p:txBody>
          <a:bodyPr/>
          <a:lstStyle>
            <a:lvl3pPr marL="893763" indent="-174625">
              <a:defRPr/>
            </a:lvl3pPr>
            <a:lvl4pPr marL="1257300" indent="-180975"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D48D3551-6A1F-01DA-0970-A915F38A5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9473" y="556313"/>
            <a:ext cx="5916052" cy="691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FI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EA62A44-AFE3-CE1C-CF64-EF6DC77B4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1"/>
          </p:nvPr>
        </p:nvSpPr>
        <p:spPr/>
        <p:txBody>
          <a:bodyPr/>
          <a:lstStyle/>
          <a:p>
            <a:fld id="{B6CA2EB1-C902-4B19-B7C0-1C8100DA353B}" type="datetime1">
              <a:rPr lang="fi-FI" smtClean="0"/>
              <a:t>8.9.2026</a:t>
            </a:fld>
            <a:endParaRPr lang="sv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A704E4A-1A80-67ED-5D75-86E8730EE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74712" y="6267409"/>
            <a:ext cx="1440000" cy="198540"/>
          </a:xfrm>
          <a:prstGeom prst="rect">
            <a:avLst/>
          </a:prstGeom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0E7D0770-4B6B-25D2-122D-D11D63F5F5B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4713" y="5768283"/>
            <a:ext cx="10442575" cy="224170"/>
          </a:xfrm>
        </p:spPr>
        <p:txBody>
          <a:bodyPr anchor="b"/>
          <a:lstStyle>
            <a:lvl1pPr marL="0" indent="0" algn="r">
              <a:buNone/>
              <a:defRPr sz="1000"/>
            </a:lvl1pPr>
            <a:lvl2pPr marL="266700" indent="0" algn="r">
              <a:buNone/>
              <a:defRPr sz="1200"/>
            </a:lvl2pPr>
            <a:lvl3pPr marL="542925" indent="0" algn="r">
              <a:buNone/>
              <a:defRPr sz="1200"/>
            </a:lvl3pPr>
            <a:lvl4pPr marL="1076325" indent="0" algn="r">
              <a:buNone/>
              <a:defRPr sz="1200"/>
            </a:lvl4pPr>
            <a:lvl5pPr marL="1431925" indent="0" algn="r">
              <a:buNone/>
              <a:defRPr sz="1200"/>
            </a:lvl5pPr>
          </a:lstStyle>
          <a:p>
            <a:pPr lvl="0"/>
            <a:r>
              <a:rPr lang="en-US" err="1"/>
              <a:t>Mahdollinen</a:t>
            </a:r>
            <a:r>
              <a:rPr lang="en-US"/>
              <a:t> </a:t>
            </a:r>
            <a:r>
              <a:rPr lang="en-US" err="1"/>
              <a:t>lähdemerkintä</a:t>
            </a:r>
            <a:r>
              <a:rPr lang="en-US"/>
              <a:t> </a:t>
            </a:r>
            <a:r>
              <a:rPr lang="en-US" err="1"/>
              <a:t>tähän</a:t>
            </a:r>
            <a:r>
              <a:rPr lang="en-US"/>
              <a:t>.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7909704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D48D3551-6A1F-01DA-0970-A915F38A5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4712" y="556313"/>
            <a:ext cx="10442575" cy="691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FI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EA62A44-AFE3-CE1C-CF64-EF6DC77B4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1"/>
          </p:nvPr>
        </p:nvSpPr>
        <p:spPr/>
        <p:txBody>
          <a:bodyPr/>
          <a:lstStyle/>
          <a:p>
            <a:fld id="{B6CA2EB1-C902-4B19-B7C0-1C8100DA353B}" type="datetime1">
              <a:rPr lang="fi-FI" smtClean="0"/>
              <a:t>8.9.2026</a:t>
            </a:fld>
            <a:endParaRPr lang="sv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A704E4A-1A80-67ED-5D75-86E8730EE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74712" y="6267409"/>
            <a:ext cx="1440000" cy="198540"/>
          </a:xfrm>
          <a:prstGeom prst="rect">
            <a:avLst/>
          </a:prstGeom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27963C27-AFF6-E240-0224-1BA9B6449B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4713" y="5768283"/>
            <a:ext cx="10442575" cy="224170"/>
          </a:xfrm>
        </p:spPr>
        <p:txBody>
          <a:bodyPr anchor="b"/>
          <a:lstStyle>
            <a:lvl1pPr marL="0" indent="0" algn="r">
              <a:buNone/>
              <a:defRPr sz="1000"/>
            </a:lvl1pPr>
            <a:lvl2pPr marL="266700" indent="0" algn="r">
              <a:buNone/>
              <a:defRPr sz="1200"/>
            </a:lvl2pPr>
            <a:lvl3pPr marL="542925" indent="0" algn="r">
              <a:buNone/>
              <a:defRPr sz="1200"/>
            </a:lvl3pPr>
            <a:lvl4pPr marL="1076325" indent="0" algn="r">
              <a:buNone/>
              <a:defRPr sz="1200"/>
            </a:lvl4pPr>
            <a:lvl5pPr marL="1431925" indent="0" algn="r">
              <a:buNone/>
              <a:defRPr sz="1200"/>
            </a:lvl5pPr>
          </a:lstStyle>
          <a:p>
            <a:pPr lvl="0"/>
            <a:r>
              <a:rPr lang="en-US" err="1"/>
              <a:t>Mahdollinen</a:t>
            </a:r>
            <a:r>
              <a:rPr lang="en-US"/>
              <a:t> </a:t>
            </a:r>
            <a:r>
              <a:rPr lang="en-US" err="1"/>
              <a:t>lähdemerkintä</a:t>
            </a:r>
            <a:r>
              <a:rPr lang="en-US"/>
              <a:t> </a:t>
            </a:r>
            <a:r>
              <a:rPr lang="en-US" err="1"/>
              <a:t>tähän</a:t>
            </a:r>
            <a:r>
              <a:rPr lang="en-US"/>
              <a:t>.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275563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EA62A44-AFE3-CE1C-CF64-EF6DC77B4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1"/>
          </p:nvPr>
        </p:nvSpPr>
        <p:spPr/>
        <p:txBody>
          <a:bodyPr/>
          <a:lstStyle/>
          <a:p>
            <a:fld id="{B6CA2EB1-C902-4B19-B7C0-1C8100DA353B}" type="datetime1">
              <a:rPr lang="fi-FI" smtClean="0"/>
              <a:t>8.9.2026</a:t>
            </a:fld>
            <a:endParaRPr lang="sv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A704E4A-1A80-67ED-5D75-86E8730EE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74712" y="6267409"/>
            <a:ext cx="1440000" cy="198540"/>
          </a:xfrm>
          <a:prstGeom prst="rect">
            <a:avLst/>
          </a:prstGeom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EAD26BAB-F3D6-54F9-DF7D-A6CDBB3E552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4713" y="5768283"/>
            <a:ext cx="10442575" cy="224170"/>
          </a:xfrm>
        </p:spPr>
        <p:txBody>
          <a:bodyPr anchor="b"/>
          <a:lstStyle>
            <a:lvl1pPr marL="0" indent="0" algn="r">
              <a:buNone/>
              <a:defRPr sz="1000"/>
            </a:lvl1pPr>
            <a:lvl2pPr marL="266700" indent="0" algn="r">
              <a:buNone/>
              <a:defRPr sz="1200"/>
            </a:lvl2pPr>
            <a:lvl3pPr marL="542925" indent="0" algn="r">
              <a:buNone/>
              <a:defRPr sz="1200"/>
            </a:lvl3pPr>
            <a:lvl4pPr marL="1076325" indent="0" algn="r">
              <a:buNone/>
              <a:defRPr sz="1200"/>
            </a:lvl4pPr>
            <a:lvl5pPr marL="1431925" indent="0" algn="r">
              <a:buNone/>
              <a:defRPr sz="1200"/>
            </a:lvl5pPr>
          </a:lstStyle>
          <a:p>
            <a:pPr lvl="0"/>
            <a:r>
              <a:rPr lang="en-US" err="1"/>
              <a:t>Mahdollinen</a:t>
            </a:r>
            <a:r>
              <a:rPr lang="en-US"/>
              <a:t> </a:t>
            </a:r>
            <a:r>
              <a:rPr lang="en-US" err="1"/>
              <a:t>lähdemerkintä</a:t>
            </a:r>
            <a:r>
              <a:rPr lang="en-US"/>
              <a:t> </a:t>
            </a:r>
            <a:r>
              <a:rPr lang="en-US" err="1"/>
              <a:t>tähän</a:t>
            </a:r>
            <a:r>
              <a:rPr lang="en-US"/>
              <a:t>.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2024698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leht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A8B46F86-BCE8-89B2-38B7-8D956C1D20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9890" t="19892" b="5771"/>
          <a:stretch/>
        </p:blipFill>
        <p:spPr>
          <a:xfrm>
            <a:off x="0" y="0"/>
            <a:ext cx="8347455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F0FEF20-80E1-FDAE-2ED1-B5F5EE8A0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09432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6027E1D-D86A-7268-B5F3-19FF89FFA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969963" y="3159260"/>
            <a:ext cx="0" cy="972000"/>
          </a:xfrm>
          <a:prstGeom prst="line">
            <a:avLst/>
          </a:prstGeom>
          <a:ln w="190500">
            <a:solidFill>
              <a:srgbClr val="FF5C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85EE9ED-5193-1125-7F11-EA1318FB7F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4683" y="3083060"/>
            <a:ext cx="5546167" cy="1264024"/>
          </a:xfrm>
        </p:spPr>
        <p:txBody>
          <a:bodyPr anchor="ctr">
            <a:noAutofit/>
          </a:bodyPr>
          <a:lstStyle>
            <a:lvl1pPr>
              <a:lnSpc>
                <a:spcPct val="80000"/>
              </a:lnSpc>
              <a:defRPr kumimoji="0" lang="sv-FI" sz="4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ajdhani Medium" panose="02000000000000000000" pitchFamily="2" charset="0"/>
                <a:ea typeface="+mn-ea"/>
                <a:cs typeface="Rajdhani Medium" panose="02000000000000000000" pitchFamily="2" charset="0"/>
              </a:defRPr>
            </a:lvl1pPr>
          </a:lstStyle>
          <a:p>
            <a:r>
              <a:rPr lang="en-US"/>
              <a:t>OSION OTSIKKO VERSAALEIN</a:t>
            </a:r>
            <a:endParaRPr lang="sv-FI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5E7FD2A-88D7-B090-A402-9005985D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53475" y="6220999"/>
            <a:ext cx="2563813" cy="365125"/>
          </a:xfrm>
          <a:prstGeom prst="rect">
            <a:avLst/>
          </a:prstGeom>
        </p:spPr>
        <p:txBody>
          <a:bodyPr vert="horz" lIns="0" tIns="0" rIns="0" bIns="36000" rtlCol="0" anchor="ctr">
            <a:noAutofit/>
          </a:bodyPr>
          <a:lstStyle>
            <a:lvl1pPr marL="0" algn="r" defTabSz="914400" rtl="0" eaLnBrk="1" latinLnBrk="0" hangingPunct="1">
              <a:defRPr kumimoji="0" lang="fi-FI" sz="1400" b="0" i="0" u="none" strike="noStrike" kern="1200" cap="none" normalizeH="0" baseline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Rajdhani SemiBold" panose="02000000000000000000" pitchFamily="2" charset="0"/>
                <a:ea typeface="+mn-ea"/>
                <a:cs typeface="Rajdhani SemiBold" panose="02000000000000000000" pitchFamily="2" charset="0"/>
              </a:defRPr>
            </a:lvl1pPr>
          </a:lstStyle>
          <a:p>
            <a:fld id="{7FB1FC27-EB9B-4A66-A806-9EE05A6BAE9C}" type="datetime1">
              <a:rPr lang="sv-FI" smtClean="0"/>
              <a:pPr/>
              <a:t>8.9.2026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374934837"/>
      </p:ext>
    </p:extLst>
  </p:cSld>
  <p:clrMapOvr>
    <a:masterClrMapping/>
  </p:clrMapOvr>
  <p:hf sldNum="0" hdr="0" ftr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Välileht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6027E1D-D86A-7268-B5F3-19FF89FFA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969963" y="3159260"/>
            <a:ext cx="0" cy="972000"/>
          </a:xfrm>
          <a:prstGeom prst="line">
            <a:avLst/>
          </a:prstGeom>
          <a:ln w="190500">
            <a:solidFill>
              <a:srgbClr val="FF5C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85EE9ED-5193-1125-7F11-EA1318FB7F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4683" y="3083060"/>
            <a:ext cx="5546167" cy="1264024"/>
          </a:xfrm>
        </p:spPr>
        <p:txBody>
          <a:bodyPr anchor="ctr">
            <a:noAutofit/>
          </a:bodyPr>
          <a:lstStyle>
            <a:lvl1pPr>
              <a:lnSpc>
                <a:spcPct val="80000"/>
              </a:lnSpc>
              <a:defRPr kumimoji="0" lang="sv-FI" sz="44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ajdhani Medium" panose="02000000000000000000" pitchFamily="2" charset="0"/>
                <a:ea typeface="+mn-ea"/>
                <a:cs typeface="Rajdhani Medium" panose="02000000000000000000" pitchFamily="2" charset="0"/>
              </a:defRPr>
            </a:lvl1pPr>
          </a:lstStyle>
          <a:p>
            <a:r>
              <a:rPr lang="en-US" dirty="0"/>
              <a:t>OSION OTSIKKO VERSAALEIN</a:t>
            </a:r>
            <a:endParaRPr lang="sv-FI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5E7FD2A-88D7-B090-A402-9005985D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53475" y="6220999"/>
            <a:ext cx="2563813" cy="365125"/>
          </a:xfrm>
          <a:prstGeom prst="rect">
            <a:avLst/>
          </a:prstGeom>
        </p:spPr>
        <p:txBody>
          <a:bodyPr vert="horz" lIns="0" tIns="0" rIns="0" bIns="36000" rtlCol="0" anchor="ctr">
            <a:noAutofit/>
          </a:bodyPr>
          <a:lstStyle>
            <a:lvl1pPr marL="0" algn="r" defTabSz="914400" rtl="0" eaLnBrk="1" latinLnBrk="0" hangingPunct="1">
              <a:defRPr kumimoji="0" lang="fi-FI" sz="1400" b="0" i="0" u="none" strike="noStrike" kern="1200" cap="none" normalizeH="0" baseline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Rajdhani SemiBold" panose="02000000000000000000" pitchFamily="2" charset="0"/>
                <a:ea typeface="+mn-ea"/>
                <a:cs typeface="Rajdhani SemiBold" panose="02000000000000000000" pitchFamily="2" charset="0"/>
              </a:defRPr>
            </a:lvl1pPr>
          </a:lstStyle>
          <a:p>
            <a:fld id="{7FB1FC27-EB9B-4A66-A806-9EE05A6BAE9C}" type="datetime1">
              <a:rPr lang="sv-FI" smtClean="0"/>
              <a:pPr/>
              <a:t>8.9.2026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836383305"/>
      </p:ext>
    </p:extLst>
  </p:cSld>
  <p:clrMapOvr>
    <a:masterClrMapping/>
  </p:clrMapOvr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EU rahoittam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D1C33CF3-E630-9F16-2DC8-D975AE70FA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9890" t="19892" b="5771"/>
          <a:stretch/>
        </p:blipFill>
        <p:spPr>
          <a:xfrm>
            <a:off x="0" y="0"/>
            <a:ext cx="8347455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934BBE8-3922-06D1-921E-380138E08A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09432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E842416-E17F-1B8D-0016-1DAAB96905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0114" y="4111817"/>
            <a:ext cx="0" cy="684000"/>
          </a:xfrm>
          <a:prstGeom prst="line">
            <a:avLst/>
          </a:prstGeom>
          <a:ln w="190500">
            <a:solidFill>
              <a:srgbClr val="FF5C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BFFBE3B3-9C83-99EB-934E-17496C5F3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4962" y="836343"/>
            <a:ext cx="2160000" cy="29781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4895D6E-B289-7D16-DD90-4DE049A61B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4962" y="1970501"/>
            <a:ext cx="6588000" cy="1660711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>
                <a:solidFill>
                  <a:schemeClr val="bg2"/>
                </a:solidFill>
              </a:defRPr>
            </a:lvl1pPr>
          </a:lstStyle>
          <a:p>
            <a:r>
              <a:rPr lang="en-US" err="1"/>
              <a:t>Valitse</a:t>
            </a:r>
            <a:r>
              <a:rPr lang="en-US"/>
              <a:t> </a:t>
            </a:r>
            <a:r>
              <a:rPr lang="en-US" err="1"/>
              <a:t>kansi</a:t>
            </a:r>
            <a:r>
              <a:rPr lang="en-US"/>
              <a:t> </a:t>
            </a:r>
            <a:r>
              <a:rPr lang="en-US" err="1"/>
              <a:t>oikealla</a:t>
            </a:r>
            <a:r>
              <a:rPr lang="en-US"/>
              <a:t> </a:t>
            </a:r>
            <a:r>
              <a:rPr lang="en-US" err="1"/>
              <a:t>rahoittajalogoilla</a:t>
            </a:r>
            <a:r>
              <a:rPr lang="en-US"/>
              <a:t> </a:t>
            </a:r>
            <a:r>
              <a:rPr lang="en-US" err="1"/>
              <a:t>näin</a:t>
            </a:r>
            <a:r>
              <a:rPr lang="en-US"/>
              <a:t>:</a:t>
            </a:r>
            <a:endParaRPr lang="sv-FI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ED16586-C041-0910-D7C4-A1829411A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6348" y="4132793"/>
            <a:ext cx="5535625" cy="745737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lang="sv-FI" sz="3000" kern="1200" dirty="0">
                <a:solidFill>
                  <a:schemeClr val="bg1"/>
                </a:solidFill>
                <a:latin typeface="Rajdhani Medium" panose="02000000000000000000" pitchFamily="2" charset="0"/>
                <a:ea typeface="+mn-ea"/>
                <a:cs typeface="Rajdhani Medium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VALITSE SIVU, HIIREN OIKEA -VALIKKO JA AVAA LAYOUT-VALIKKO</a:t>
            </a:r>
            <a:endParaRPr lang="sv-FI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A1534F5-976A-C5B0-E66D-24998A6E00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4963" y="5293098"/>
            <a:ext cx="5232242" cy="193301"/>
          </a:xfrm>
        </p:spPr>
        <p:txBody>
          <a:bodyPr>
            <a:noAutofit/>
          </a:bodyPr>
          <a:lstStyle>
            <a:lvl1pPr marL="0" indent="0">
              <a:buNone/>
              <a:defRPr sz="1800" kern="100" spc="0" baseline="0">
                <a:solidFill>
                  <a:schemeClr val="bg1"/>
                </a:solidFill>
                <a:latin typeface="Rajdhani SemiBold" panose="02000000000000000000" pitchFamily="2" charset="0"/>
                <a:cs typeface="Rajdhani SemiBold" panose="02000000000000000000" pitchFamily="2" charset="0"/>
              </a:defRPr>
            </a:lvl1pPr>
            <a:lvl2pPr marL="355600" indent="0">
              <a:buNone/>
              <a:defRPr/>
            </a:lvl2pPr>
            <a:lvl3pPr marL="719138" indent="0">
              <a:buNone/>
              <a:defRPr/>
            </a:lvl3pPr>
            <a:lvl4pPr marL="1076325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 err="1"/>
              <a:t>Tähän</a:t>
            </a:r>
            <a:r>
              <a:rPr lang="en-US"/>
              <a:t> </a:t>
            </a:r>
            <a:r>
              <a:rPr lang="en-US" err="1"/>
              <a:t>esim</a:t>
            </a:r>
            <a:r>
              <a:rPr lang="en-US"/>
              <a:t>. </a:t>
            </a:r>
            <a:r>
              <a:rPr lang="en-US" err="1"/>
              <a:t>pvm</a:t>
            </a:r>
            <a:r>
              <a:rPr lang="en-US"/>
              <a:t> tai </a:t>
            </a:r>
            <a:r>
              <a:rPr lang="en-US" err="1"/>
              <a:t>esittäjä</a:t>
            </a:r>
            <a:r>
              <a:rPr lang="en-US"/>
              <a:t>, </a:t>
            </a:r>
            <a:r>
              <a:rPr lang="en-US" err="1"/>
              <a:t>jos</a:t>
            </a:r>
            <a:r>
              <a:rPr lang="en-US"/>
              <a:t> on </a:t>
            </a:r>
            <a:r>
              <a:rPr lang="en-US" err="1"/>
              <a:t>alaotsikko</a:t>
            </a:r>
            <a:r>
              <a:rPr lang="en-US"/>
              <a:t> </a:t>
            </a:r>
            <a:r>
              <a:rPr lang="en-US" err="1"/>
              <a:t>yllä</a:t>
            </a:r>
            <a:endParaRPr lang="sv-FI"/>
          </a:p>
        </p:txBody>
      </p:sp>
      <p:pic>
        <p:nvPicPr>
          <p:cNvPr id="11" name="Picture 10" descr="Euroopan unionin rahoittama">
            <a:extLst>
              <a:ext uri="{FF2B5EF4-FFF2-40B4-BE49-F238E27FC236}">
                <a16:creationId xmlns:a16="http://schemas.microsoft.com/office/drawing/2014/main" id="{D41D3BCD-C4F2-B86E-6BD5-B71AD3937D6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7230" y="5186063"/>
            <a:ext cx="3777310" cy="792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824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ost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A8B46F86-BCE8-89B2-38B7-8D956C1D20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9890" t="19892" b="5771"/>
          <a:stretch/>
        </p:blipFill>
        <p:spPr>
          <a:xfrm>
            <a:off x="0" y="0"/>
            <a:ext cx="8347455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F0FEF20-80E1-FDAE-2ED1-B5F5EE8A0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09432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5EE9ED-5193-1125-7F11-EA1318FB7F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1055689" y="3083060"/>
            <a:ext cx="5745162" cy="1264024"/>
          </a:xfrm>
        </p:spPr>
        <p:txBody>
          <a:bodyPr anchor="ctr">
            <a:noAutofit/>
          </a:bodyPr>
          <a:lstStyle>
            <a:lvl1pPr>
              <a:lnSpc>
                <a:spcPct val="80000"/>
              </a:lnSpc>
              <a:defRPr kumimoji="0" lang="sv-FI" sz="4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ajdhani Medium" panose="02000000000000000000" pitchFamily="2" charset="0"/>
                <a:ea typeface="+mn-ea"/>
                <a:cs typeface="Rajdhani Medium" panose="02000000000000000000" pitchFamily="2" charset="0"/>
              </a:defRPr>
            </a:lvl1pPr>
          </a:lstStyle>
          <a:p>
            <a:r>
              <a:rPr lang="fi-FI"/>
              <a:t>Kirjoita nosto tähän tekstilaatikkoon ja alleviivaa viimeinen rivi punaisella viivalla tässä alla.</a:t>
            </a:r>
            <a:endParaRPr lang="sv-FI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5E7FD2A-88D7-B090-A402-9005985D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53475" y="6220999"/>
            <a:ext cx="2563813" cy="365125"/>
          </a:xfrm>
          <a:prstGeom prst="rect">
            <a:avLst/>
          </a:prstGeom>
        </p:spPr>
        <p:txBody>
          <a:bodyPr vert="horz" lIns="0" tIns="0" rIns="0" bIns="36000" rtlCol="0" anchor="ctr">
            <a:noAutofit/>
          </a:bodyPr>
          <a:lstStyle>
            <a:lvl1pPr marL="0" algn="r" defTabSz="914400" rtl="0" eaLnBrk="1" latinLnBrk="0" hangingPunct="1">
              <a:defRPr kumimoji="0" lang="fi-FI" sz="1400" b="0" i="0" u="none" strike="noStrike" kern="1200" cap="none" normalizeH="0" baseline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Rajdhani SemiBold" panose="02000000000000000000" pitchFamily="2" charset="0"/>
                <a:ea typeface="+mn-ea"/>
                <a:cs typeface="Rajdhani SemiBold" panose="02000000000000000000" pitchFamily="2" charset="0"/>
              </a:defRPr>
            </a:lvl1pPr>
          </a:lstStyle>
          <a:p>
            <a:fld id="{7FB1FC27-EB9B-4A66-A806-9EE05A6BAE9C}" type="datetime1">
              <a:rPr lang="sv-FI" smtClean="0"/>
              <a:pPr/>
              <a:t>8.9.2026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043040394"/>
      </p:ext>
    </p:extLst>
  </p:cSld>
  <p:clrMapOvr>
    <a:masterClrMapping/>
  </p:clrMapOvr>
  <p:hf sldNum="0" hdr="0" ftr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lehti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A8B46F86-BCE8-89B2-38B7-8D956C1D20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9890" t="19892" b="5771"/>
          <a:stretch/>
        </p:blipFill>
        <p:spPr>
          <a:xfrm>
            <a:off x="0" y="0"/>
            <a:ext cx="8347455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F0FEF20-80E1-FDAE-2ED1-B5F5EE8A0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094323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6027E1D-D86A-7268-B5F3-19FF89FFA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969963" y="3159260"/>
            <a:ext cx="0" cy="972000"/>
          </a:xfrm>
          <a:prstGeom prst="line">
            <a:avLst/>
          </a:prstGeom>
          <a:ln w="190500">
            <a:solidFill>
              <a:srgbClr val="FF5C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85EE9ED-5193-1125-7F11-EA1318FB7F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4683" y="3083060"/>
            <a:ext cx="5546167" cy="1264024"/>
          </a:xfrm>
        </p:spPr>
        <p:txBody>
          <a:bodyPr anchor="ctr">
            <a:noAutofit/>
          </a:bodyPr>
          <a:lstStyle>
            <a:lvl1pPr>
              <a:lnSpc>
                <a:spcPct val="80000"/>
              </a:lnSpc>
              <a:defRPr kumimoji="0" lang="sv-FI" sz="4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ajdhani Medium" panose="02000000000000000000" pitchFamily="2" charset="0"/>
                <a:ea typeface="+mn-ea"/>
                <a:cs typeface="Rajdhani Medium" panose="02000000000000000000" pitchFamily="2" charset="0"/>
              </a:defRPr>
            </a:lvl1pPr>
          </a:lstStyle>
          <a:p>
            <a:r>
              <a:rPr lang="en-US"/>
              <a:t>OSION OTSIKKO VERSAALEIN</a:t>
            </a:r>
            <a:endParaRPr lang="sv-FI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5E7FD2A-88D7-B090-A402-9005985D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53475" y="6220999"/>
            <a:ext cx="2563813" cy="365125"/>
          </a:xfrm>
          <a:prstGeom prst="rect">
            <a:avLst/>
          </a:prstGeom>
        </p:spPr>
        <p:txBody>
          <a:bodyPr vert="horz" lIns="0" tIns="0" rIns="0" bIns="36000" rtlCol="0" anchor="ctr">
            <a:noAutofit/>
          </a:bodyPr>
          <a:lstStyle>
            <a:lvl1pPr marL="0" algn="r" defTabSz="914400" rtl="0" eaLnBrk="1" latinLnBrk="0" hangingPunct="1">
              <a:defRPr kumimoji="0" lang="fi-FI" sz="1400" b="0" i="0" u="none" strike="noStrike" kern="1200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ajdhani SemiBold" panose="02000000000000000000" pitchFamily="2" charset="0"/>
                <a:ea typeface="+mn-ea"/>
                <a:cs typeface="Rajdhani SemiBold" panose="02000000000000000000" pitchFamily="2" charset="0"/>
              </a:defRPr>
            </a:lvl1pPr>
          </a:lstStyle>
          <a:p>
            <a:fld id="{7FB1FC27-EB9B-4A66-A806-9EE05A6BAE9C}" type="datetime1">
              <a:rPr lang="sv-FI" smtClean="0"/>
              <a:pPr/>
              <a:t>8.9.2026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114655918"/>
      </p:ext>
    </p:extLst>
  </p:cSld>
  <p:clrMapOvr>
    <a:masterClrMapping/>
  </p:clrMapOvr>
  <p:hf sldNum="0" hdr="0" ftr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uk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A8B46F86-BCE8-89B2-38B7-8D956C1D20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9890" t="19892" b="5771"/>
          <a:stretch/>
        </p:blipFill>
        <p:spPr>
          <a:xfrm>
            <a:off x="0" y="0"/>
            <a:ext cx="8347455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F0FEF20-80E1-FDAE-2ED1-B5F5EE8A0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094323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5E7FD2A-88D7-B090-A402-9005985D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53475" y="6220999"/>
            <a:ext cx="2563813" cy="365125"/>
          </a:xfrm>
          <a:prstGeom prst="rect">
            <a:avLst/>
          </a:prstGeom>
        </p:spPr>
        <p:txBody>
          <a:bodyPr vert="horz" lIns="0" tIns="0" rIns="0" bIns="36000" rtlCol="0" anchor="ctr">
            <a:noAutofit/>
          </a:bodyPr>
          <a:lstStyle>
            <a:lvl1pPr marL="0" algn="r" defTabSz="914400" rtl="0" eaLnBrk="1" latinLnBrk="0" hangingPunct="1">
              <a:defRPr kumimoji="0" lang="fi-FI" sz="1400" b="0" i="0" u="none" strike="noStrike" kern="1200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ajdhani SemiBold" panose="02000000000000000000" pitchFamily="2" charset="0"/>
                <a:ea typeface="+mn-ea"/>
                <a:cs typeface="Rajdhani SemiBold" panose="02000000000000000000" pitchFamily="2" charset="0"/>
              </a:defRPr>
            </a:lvl1pPr>
          </a:lstStyle>
          <a:p>
            <a:fld id="{7FB1FC27-EB9B-4A66-A806-9EE05A6BAE9C}" type="datetime1">
              <a:rPr lang="sv-FI" smtClean="0"/>
              <a:pPr/>
              <a:t>8.9.2026</a:t>
            </a:fld>
            <a:endParaRPr lang="sv-FI"/>
          </a:p>
        </p:txBody>
      </p:sp>
      <p:pic>
        <p:nvPicPr>
          <p:cNvPr id="12" name="Graphic 11" descr="Clock-icon">
            <a:extLst>
              <a:ext uri="{FF2B5EF4-FFF2-40B4-BE49-F238E27FC236}">
                <a16:creationId xmlns:a16="http://schemas.microsoft.com/office/drawing/2014/main" id="{5C1EB6D8-9B21-6553-7F7D-7C7FA60B5CF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812" y="697838"/>
            <a:ext cx="804863" cy="804863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D1C6F939-5669-473E-42ED-E9E464DFB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44050" y="836343"/>
            <a:ext cx="1773238" cy="244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554003"/>
      </p:ext>
    </p:extLst>
  </p:cSld>
  <p:clrMapOvr>
    <a:masterClrMapping/>
  </p:clrMapOvr>
  <p:hf sldNum="0" hdr="0" ftr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sivu lisätietolaatikoll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D37CC77F-BCF1-2505-CB4F-D935965DAF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27311" t="19892" b="5771"/>
          <a:stretch/>
        </p:blipFill>
        <p:spPr>
          <a:xfrm>
            <a:off x="0" y="0"/>
            <a:ext cx="7574148" cy="6858000"/>
          </a:xfrm>
          <a:prstGeom prst="rect">
            <a:avLst/>
          </a:prstGeom>
        </p:spPr>
      </p:pic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C3ED7E4F-6849-8A8C-76ED-6D6251B2D8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4713" y="6304546"/>
            <a:ext cx="2563813" cy="365125"/>
          </a:xfrm>
          <a:prstGeom prst="rect">
            <a:avLst/>
          </a:prstGeom>
        </p:spPr>
        <p:txBody>
          <a:bodyPr vert="horz" lIns="0" tIns="0" rIns="0" bIns="36000" rtlCol="0" anchor="ctr">
            <a:noAutofit/>
          </a:bodyPr>
          <a:lstStyle>
            <a:lvl1pPr marL="0" algn="l" defTabSz="914400" rtl="0" eaLnBrk="1" latinLnBrk="0" hangingPunct="1">
              <a:defRPr kumimoji="0" lang="fi-FI" sz="1400" b="0" i="0" u="none" strike="noStrike" kern="1200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ajdhani SemiBold" panose="02000000000000000000" pitchFamily="2" charset="0"/>
                <a:ea typeface="+mn-ea"/>
                <a:cs typeface="Rajdhani SemiBold" panose="02000000000000000000" pitchFamily="2" charset="0"/>
              </a:defRPr>
            </a:lvl1pPr>
          </a:lstStyle>
          <a:p>
            <a:fld id="{DDE23F5D-2AB2-4EEC-91B8-39A6B375B2DB}" type="datetime1">
              <a:rPr lang="fi-FI" smtClean="0"/>
              <a:pPr/>
              <a:t>8.9.2026</a:t>
            </a:fld>
            <a:endParaRPr lang="fi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A1A5B96-82F6-D5D0-1534-78824318B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4962" y="836343"/>
            <a:ext cx="2160000" cy="297815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A8315F80-8FAA-4BF4-07D4-654A19548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0114" y="4111817"/>
            <a:ext cx="0" cy="1694072"/>
          </a:xfrm>
          <a:prstGeom prst="line">
            <a:avLst/>
          </a:prstGeom>
          <a:ln w="190500">
            <a:solidFill>
              <a:srgbClr val="FF5C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F7BF468C-D578-44B3-4D79-9D9875CD189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62687" y="2064630"/>
            <a:ext cx="2494201" cy="1660711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6600">
                <a:solidFill>
                  <a:schemeClr val="bg2"/>
                </a:solidFill>
              </a:defRPr>
            </a:lvl1pPr>
          </a:lstStyle>
          <a:p>
            <a:r>
              <a:rPr lang="en-US"/>
              <a:t>Kiitos</a:t>
            </a:r>
            <a:endParaRPr lang="sv-FI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BDA3C133-1727-49CD-183D-ABEB94D951E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6349" y="4132793"/>
            <a:ext cx="4808449" cy="745737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lang="sv-FI" sz="3000" kern="1200" dirty="0">
                <a:solidFill>
                  <a:schemeClr val="bg1"/>
                </a:solidFill>
                <a:latin typeface="Rajdhani Medium" panose="02000000000000000000" pitchFamily="2" charset="0"/>
                <a:ea typeface="+mn-ea"/>
                <a:cs typeface="Rajdhani Medium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HYVÄÄ</a:t>
            </a:r>
            <a:br>
              <a:rPr lang="sv-FI"/>
            </a:br>
            <a:r>
              <a:rPr lang="sv-FI"/>
              <a:t>TYÖPÄIVÄÄ!</a:t>
            </a:r>
            <a:endParaRPr lang="en-US"/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5984B2E0-43DC-A401-16BD-6D6FC17532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4962" y="5416633"/>
            <a:ext cx="4046661" cy="591577"/>
          </a:xfrm>
        </p:spPr>
        <p:txBody>
          <a:bodyPr anchor="b">
            <a:noAutofit/>
          </a:bodyPr>
          <a:lstStyle>
            <a:lvl1pPr marL="0" indent="0">
              <a:buNone/>
              <a:defRPr sz="1400" kern="100" spc="0" baseline="0">
                <a:solidFill>
                  <a:schemeClr val="bg1"/>
                </a:solidFill>
                <a:latin typeface="Rajdhani SemiBold" panose="02000000000000000000" pitchFamily="2" charset="0"/>
                <a:cs typeface="Rajdhani SemiBold" panose="02000000000000000000" pitchFamily="2" charset="0"/>
              </a:defRPr>
            </a:lvl1pPr>
            <a:lvl2pPr marL="355600" indent="0">
              <a:buNone/>
              <a:defRPr/>
            </a:lvl2pPr>
            <a:lvl3pPr marL="719138" indent="0">
              <a:buNone/>
              <a:defRPr/>
            </a:lvl3pPr>
            <a:lvl4pPr marL="1076325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fi-FI"/>
              <a:t>Lisää asiaa työelämästä? Seuraa Työterveyslaitosta somessa ja vieraile verkkosivuillamme ttl.fi</a:t>
            </a:r>
            <a:endParaRPr lang="sv-FI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C2ADB43-7C05-BBC1-38D3-5BC26EB8D23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81800" y="4111817"/>
            <a:ext cx="4535238" cy="1915443"/>
          </a:xfrm>
        </p:spPr>
        <p:txBody>
          <a:bodyPr anchor="b"/>
          <a:lstStyle>
            <a:lvl1pPr marL="0" indent="0" algn="r">
              <a:buNone/>
              <a:defRPr>
                <a:latin typeface="Rajdhani SemiBold" panose="02000000000000000000" pitchFamily="2" charset="0"/>
                <a:cs typeface="Rajdhani SemiBold" panose="02000000000000000000" pitchFamily="2" charset="0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1076325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/>
              <a:t>LISÄTIETOLAATIKKO: </a:t>
            </a:r>
            <a:r>
              <a:rPr lang="en-US" err="1"/>
              <a:t>Tähän</a:t>
            </a:r>
            <a:r>
              <a:rPr lang="en-US"/>
              <a:t> </a:t>
            </a:r>
            <a:r>
              <a:rPr lang="en-US" err="1"/>
              <a:t>voit</a:t>
            </a:r>
            <a:r>
              <a:rPr lang="en-US"/>
              <a:t> </a:t>
            </a:r>
            <a:r>
              <a:rPr lang="en-US" err="1"/>
              <a:t>vielä</a:t>
            </a:r>
            <a:r>
              <a:rPr lang="en-US"/>
              <a:t> </a:t>
            </a:r>
            <a:r>
              <a:rPr lang="en-US" err="1"/>
              <a:t>kirjoittaa</a:t>
            </a:r>
            <a:r>
              <a:rPr lang="en-US"/>
              <a:t> </a:t>
            </a:r>
            <a:r>
              <a:rPr lang="en-US" err="1"/>
              <a:t>olennaista</a:t>
            </a:r>
            <a:r>
              <a:rPr lang="en-US"/>
              <a:t> </a:t>
            </a:r>
            <a:r>
              <a:rPr lang="en-US" err="1"/>
              <a:t>lisätietoa</a:t>
            </a:r>
            <a:r>
              <a:rPr lang="en-US"/>
              <a:t> </a:t>
            </a:r>
            <a:r>
              <a:rPr lang="en-US" err="1"/>
              <a:t>tarvittaessa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17698095"/>
      </p:ext>
    </p:extLst>
  </p:cSld>
  <p:clrMapOvr>
    <a:masterClrMapping/>
  </p:clrMapOvr>
  <p:hf sldNum="0" hdr="0" ftr="0"/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551" userDrawn="1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eksti_bullet_kuva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DD67B1F-7896-E132-5CD6-1474ED9686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85831DAF-BF49-D6DC-D2EC-EED1F7DA2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945" t="19892" b="5771"/>
          <a:stretch/>
        </p:blipFill>
        <p:spPr>
          <a:xfrm>
            <a:off x="0" y="0"/>
            <a:ext cx="7612253" cy="6858000"/>
          </a:xfrm>
          <a:prstGeom prst="rect">
            <a:avLst/>
          </a:prstGeom>
          <a:effectLst>
            <a:outerShdw blurRad="50800" algn="l" rotWithShape="0">
              <a:prstClr val="black">
                <a:alpha val="30000"/>
              </a:prst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B7643B8-9E97-3828-46C1-649EABE9CD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953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D37C1DB-CADE-662F-BFCE-C6C3E324A3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>
          <a:xfrm>
            <a:off x="874712" y="1736725"/>
            <a:ext cx="5916052" cy="3843338"/>
          </a:xfrm>
        </p:spPr>
        <p:txBody>
          <a:bodyPr/>
          <a:lstStyle>
            <a:lvl3pPr marL="893763" indent="-174625">
              <a:defRPr/>
            </a:lvl3pPr>
            <a:lvl4pPr marL="1257300" indent="-180975"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D48D3551-6A1F-01DA-0970-A915F38A5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4713" y="556313"/>
            <a:ext cx="5916052" cy="691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FI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EA62A44-AFE3-CE1C-CF64-EF6DC77B4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CA2EB1-C902-4B19-B7C0-1C8100DA353B}" type="datetime1">
              <a:rPr lang="fi-FI" smtClean="0"/>
              <a:pPr/>
              <a:t>8.9.2026</a:t>
            </a:fld>
            <a:endParaRPr lang="fi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A704E4A-1A80-67ED-5D75-86E8730EE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4712" y="6267409"/>
            <a:ext cx="1440000" cy="19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071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EU osarahoittam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D1C33CF3-E630-9F16-2DC8-D975AE70FA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9890" t="19892" b="5771"/>
          <a:stretch/>
        </p:blipFill>
        <p:spPr>
          <a:xfrm>
            <a:off x="0" y="0"/>
            <a:ext cx="8347455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934BBE8-3922-06D1-921E-380138E08A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09432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E842416-E17F-1B8D-0016-1DAAB96905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0114" y="4111817"/>
            <a:ext cx="0" cy="684000"/>
          </a:xfrm>
          <a:prstGeom prst="line">
            <a:avLst/>
          </a:prstGeom>
          <a:ln w="190500">
            <a:solidFill>
              <a:srgbClr val="FF5C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BFFBE3B3-9C83-99EB-934E-17496C5F3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4962" y="836343"/>
            <a:ext cx="2160000" cy="29781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4895D6E-B289-7D16-DD90-4DE049A61B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4962" y="1970501"/>
            <a:ext cx="6588000" cy="1660711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v-FI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ED16586-C041-0910-D7C4-A1829411A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6348" y="4132793"/>
            <a:ext cx="5508000" cy="745737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lang="sv-FI" sz="3000" kern="1200" dirty="0">
                <a:solidFill>
                  <a:schemeClr val="bg1"/>
                </a:solidFill>
                <a:latin typeface="Rajdhani Medium" panose="02000000000000000000" pitchFamily="2" charset="0"/>
                <a:ea typeface="+mn-ea"/>
                <a:cs typeface="Rajdhani Medium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FI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A1534F5-976A-C5B0-E66D-24998A6E00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4963" y="5293098"/>
            <a:ext cx="5232242" cy="193301"/>
          </a:xfrm>
        </p:spPr>
        <p:txBody>
          <a:bodyPr>
            <a:noAutofit/>
          </a:bodyPr>
          <a:lstStyle>
            <a:lvl1pPr marL="0" indent="0">
              <a:buNone/>
              <a:defRPr sz="1800" kern="100" spc="0" baseline="0">
                <a:solidFill>
                  <a:schemeClr val="bg1"/>
                </a:solidFill>
                <a:latin typeface="Rajdhani SemiBold" panose="02000000000000000000" pitchFamily="2" charset="0"/>
                <a:cs typeface="Rajdhani SemiBold" panose="02000000000000000000" pitchFamily="2" charset="0"/>
              </a:defRPr>
            </a:lvl1pPr>
            <a:lvl2pPr marL="355600" indent="0">
              <a:buNone/>
              <a:defRPr/>
            </a:lvl2pPr>
            <a:lvl3pPr marL="719138" indent="0">
              <a:buNone/>
              <a:defRPr/>
            </a:lvl3pPr>
            <a:lvl4pPr marL="1076325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 err="1"/>
              <a:t>Tähän</a:t>
            </a:r>
            <a:r>
              <a:rPr lang="en-US"/>
              <a:t> </a:t>
            </a:r>
            <a:r>
              <a:rPr lang="en-US" err="1"/>
              <a:t>esim</a:t>
            </a:r>
            <a:r>
              <a:rPr lang="en-US"/>
              <a:t>. </a:t>
            </a:r>
            <a:r>
              <a:rPr lang="en-US" err="1"/>
              <a:t>pvm</a:t>
            </a:r>
            <a:r>
              <a:rPr lang="en-US"/>
              <a:t> tai </a:t>
            </a:r>
            <a:r>
              <a:rPr lang="en-US" err="1"/>
              <a:t>esittäjä</a:t>
            </a:r>
            <a:r>
              <a:rPr lang="en-US"/>
              <a:t>, </a:t>
            </a:r>
            <a:r>
              <a:rPr lang="en-US" err="1"/>
              <a:t>jos</a:t>
            </a:r>
            <a:r>
              <a:rPr lang="en-US"/>
              <a:t> on </a:t>
            </a:r>
            <a:r>
              <a:rPr lang="en-US" err="1"/>
              <a:t>alaotsikko</a:t>
            </a:r>
            <a:r>
              <a:rPr lang="en-US"/>
              <a:t> </a:t>
            </a:r>
            <a:r>
              <a:rPr lang="en-US" err="1"/>
              <a:t>yllä</a:t>
            </a:r>
            <a:endParaRPr lang="sv-FI"/>
          </a:p>
        </p:txBody>
      </p:sp>
      <p:pic>
        <p:nvPicPr>
          <p:cNvPr id="13" name="Picture 12" descr="Euroopan unionin osarahoittama">
            <a:extLst>
              <a:ext uri="{FF2B5EF4-FFF2-40B4-BE49-F238E27FC236}">
                <a16:creationId xmlns:a16="http://schemas.microsoft.com/office/drawing/2014/main" id="{4CA1CE37-1C5A-3B94-40D2-C1F1F7D26C3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17230" y="5186064"/>
            <a:ext cx="3777310" cy="792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0473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TS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D1C33CF3-E630-9F16-2DC8-D975AE70FA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9890" t="19892" b="5771"/>
          <a:stretch/>
        </p:blipFill>
        <p:spPr>
          <a:xfrm>
            <a:off x="0" y="0"/>
            <a:ext cx="8347455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934BBE8-3922-06D1-921E-380138E08A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09432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E842416-E17F-1B8D-0016-1DAAB96905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0114" y="4111817"/>
            <a:ext cx="0" cy="684000"/>
          </a:xfrm>
          <a:prstGeom prst="line">
            <a:avLst/>
          </a:prstGeom>
          <a:ln w="190500">
            <a:solidFill>
              <a:srgbClr val="FF5C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BFFBE3B3-9C83-99EB-934E-17496C5F3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4962" y="836343"/>
            <a:ext cx="2160000" cy="29781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4895D6E-B289-7D16-DD90-4DE049A61B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4962" y="1970501"/>
            <a:ext cx="6588000" cy="1660711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v-FI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ED16586-C041-0910-D7C4-A1829411A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6348" y="4132793"/>
            <a:ext cx="5508000" cy="745737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lang="sv-FI" sz="3000" kern="1200" dirty="0">
                <a:solidFill>
                  <a:schemeClr val="bg1"/>
                </a:solidFill>
                <a:latin typeface="Rajdhani Medium" panose="02000000000000000000" pitchFamily="2" charset="0"/>
                <a:ea typeface="+mn-ea"/>
                <a:cs typeface="Rajdhani Medium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FI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A1534F5-976A-C5B0-E66D-24998A6E00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4963" y="5293098"/>
            <a:ext cx="5232242" cy="193301"/>
          </a:xfrm>
        </p:spPr>
        <p:txBody>
          <a:bodyPr>
            <a:noAutofit/>
          </a:bodyPr>
          <a:lstStyle>
            <a:lvl1pPr marL="0" indent="0">
              <a:buNone/>
              <a:defRPr sz="1800" kern="100" spc="0" baseline="0">
                <a:solidFill>
                  <a:schemeClr val="bg1"/>
                </a:solidFill>
                <a:latin typeface="Rajdhani SemiBold" panose="02000000000000000000" pitchFamily="2" charset="0"/>
                <a:cs typeface="Rajdhani SemiBold" panose="02000000000000000000" pitchFamily="2" charset="0"/>
              </a:defRPr>
            </a:lvl1pPr>
            <a:lvl2pPr marL="355600" indent="0">
              <a:buNone/>
              <a:defRPr/>
            </a:lvl2pPr>
            <a:lvl3pPr marL="719138" indent="0">
              <a:buNone/>
              <a:defRPr/>
            </a:lvl3pPr>
            <a:lvl4pPr marL="1076325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 err="1"/>
              <a:t>Tähän</a:t>
            </a:r>
            <a:r>
              <a:rPr lang="en-US"/>
              <a:t> </a:t>
            </a:r>
            <a:r>
              <a:rPr lang="en-US" err="1"/>
              <a:t>esim</a:t>
            </a:r>
            <a:r>
              <a:rPr lang="en-US"/>
              <a:t>. </a:t>
            </a:r>
            <a:r>
              <a:rPr lang="en-US" err="1"/>
              <a:t>pvm</a:t>
            </a:r>
            <a:r>
              <a:rPr lang="en-US"/>
              <a:t> tai </a:t>
            </a:r>
            <a:r>
              <a:rPr lang="en-US" err="1"/>
              <a:t>esittäjä</a:t>
            </a:r>
            <a:r>
              <a:rPr lang="en-US"/>
              <a:t>, </a:t>
            </a:r>
            <a:r>
              <a:rPr lang="en-US" err="1"/>
              <a:t>jos</a:t>
            </a:r>
            <a:r>
              <a:rPr lang="en-US"/>
              <a:t> on </a:t>
            </a:r>
            <a:r>
              <a:rPr lang="en-US" err="1"/>
              <a:t>alaotsikko</a:t>
            </a:r>
            <a:r>
              <a:rPr lang="en-US"/>
              <a:t> </a:t>
            </a:r>
            <a:r>
              <a:rPr lang="en-US" err="1"/>
              <a:t>yllä</a:t>
            </a:r>
            <a:endParaRPr lang="sv-FI"/>
          </a:p>
        </p:txBody>
      </p:sp>
      <p:pic>
        <p:nvPicPr>
          <p:cNvPr id="3" name="Picture 2" descr="Työsuojelurahaston rahoittama">
            <a:extLst>
              <a:ext uri="{FF2B5EF4-FFF2-40B4-BE49-F238E27FC236}">
                <a16:creationId xmlns:a16="http://schemas.microsoft.com/office/drawing/2014/main" id="{206FDE3B-DDCA-9098-9143-47C48A9EC2A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53855" y="4867179"/>
            <a:ext cx="3071040" cy="1429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6404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EU Next Gen &amp; SKK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D1C33CF3-E630-9F16-2DC8-D975AE70FA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9890" t="19892" b="5771"/>
          <a:stretch/>
        </p:blipFill>
        <p:spPr>
          <a:xfrm>
            <a:off x="0" y="0"/>
            <a:ext cx="8347455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934BBE8-3922-06D1-921E-380138E08A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09432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E842416-E17F-1B8D-0016-1DAAB96905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0114" y="4111817"/>
            <a:ext cx="0" cy="684000"/>
          </a:xfrm>
          <a:prstGeom prst="line">
            <a:avLst/>
          </a:prstGeom>
          <a:ln w="190500">
            <a:solidFill>
              <a:srgbClr val="FF5C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BFFBE3B3-9C83-99EB-934E-17496C5F3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4962" y="836343"/>
            <a:ext cx="2160000" cy="29781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4895D6E-B289-7D16-DD90-4DE049A61B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4962" y="1970501"/>
            <a:ext cx="5928956" cy="1660711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v-FI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ED16586-C041-0910-D7C4-A1829411A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6348" y="4132793"/>
            <a:ext cx="5508000" cy="745737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lang="sv-FI" sz="3000" kern="1200" dirty="0">
                <a:solidFill>
                  <a:schemeClr val="bg1"/>
                </a:solidFill>
                <a:latin typeface="Rajdhani Medium" panose="02000000000000000000" pitchFamily="2" charset="0"/>
                <a:ea typeface="+mn-ea"/>
                <a:cs typeface="Rajdhani Medium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FI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A1534F5-976A-C5B0-E66D-24998A6E00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4963" y="5293098"/>
            <a:ext cx="5232242" cy="193301"/>
          </a:xfrm>
        </p:spPr>
        <p:txBody>
          <a:bodyPr>
            <a:noAutofit/>
          </a:bodyPr>
          <a:lstStyle>
            <a:lvl1pPr marL="0" indent="0">
              <a:buNone/>
              <a:defRPr sz="1800" kern="100" spc="0" baseline="0">
                <a:solidFill>
                  <a:schemeClr val="bg1"/>
                </a:solidFill>
                <a:latin typeface="Rajdhani SemiBold" panose="02000000000000000000" pitchFamily="2" charset="0"/>
                <a:cs typeface="Rajdhani SemiBold" panose="02000000000000000000" pitchFamily="2" charset="0"/>
              </a:defRPr>
            </a:lvl1pPr>
            <a:lvl2pPr marL="355600" indent="0">
              <a:buNone/>
              <a:defRPr/>
            </a:lvl2pPr>
            <a:lvl3pPr marL="719138" indent="0">
              <a:buNone/>
              <a:defRPr/>
            </a:lvl3pPr>
            <a:lvl4pPr marL="1076325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 err="1"/>
              <a:t>Tähän</a:t>
            </a:r>
            <a:r>
              <a:rPr lang="en-US"/>
              <a:t> </a:t>
            </a:r>
            <a:r>
              <a:rPr lang="en-US" err="1"/>
              <a:t>esim</a:t>
            </a:r>
            <a:r>
              <a:rPr lang="en-US"/>
              <a:t>. </a:t>
            </a:r>
            <a:r>
              <a:rPr lang="en-US" err="1"/>
              <a:t>pvm</a:t>
            </a:r>
            <a:r>
              <a:rPr lang="en-US"/>
              <a:t> tai </a:t>
            </a:r>
            <a:r>
              <a:rPr lang="en-US" err="1"/>
              <a:t>esittäjä</a:t>
            </a:r>
            <a:r>
              <a:rPr lang="en-US"/>
              <a:t>, </a:t>
            </a:r>
            <a:r>
              <a:rPr lang="en-US" err="1"/>
              <a:t>jos</a:t>
            </a:r>
            <a:r>
              <a:rPr lang="en-US"/>
              <a:t> on </a:t>
            </a:r>
            <a:r>
              <a:rPr lang="en-US" err="1"/>
              <a:t>alaotsikko</a:t>
            </a:r>
            <a:r>
              <a:rPr lang="en-US"/>
              <a:t> </a:t>
            </a:r>
            <a:r>
              <a:rPr lang="en-US" err="1"/>
              <a:t>yllä</a:t>
            </a:r>
            <a:endParaRPr lang="sv-FI"/>
          </a:p>
        </p:txBody>
      </p:sp>
      <p:pic>
        <p:nvPicPr>
          <p:cNvPr id="7" name="Picture 6" descr="Suomen kestävän kasvun ohjelma">
            <a:extLst>
              <a:ext uri="{FF2B5EF4-FFF2-40B4-BE49-F238E27FC236}">
                <a16:creationId xmlns:a16="http://schemas.microsoft.com/office/drawing/2014/main" id="{47B0C368-B0BF-2B47-DF2F-021B314818F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2756" y="3903903"/>
            <a:ext cx="2699140" cy="1127315"/>
          </a:xfrm>
          <a:prstGeom prst="rect">
            <a:avLst/>
          </a:prstGeom>
        </p:spPr>
      </p:pic>
      <p:pic>
        <p:nvPicPr>
          <p:cNvPr id="10" name="Picture 9" descr="Euroopan unioinin rahoittama - NextGenerationEU">
            <a:extLst>
              <a:ext uri="{FF2B5EF4-FFF2-40B4-BE49-F238E27FC236}">
                <a16:creationId xmlns:a16="http://schemas.microsoft.com/office/drawing/2014/main" id="{B486FC1C-E88D-F864-F260-24B4B00F52F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6396" y="5050268"/>
            <a:ext cx="3869519" cy="1018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73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EU Next G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D1C33CF3-E630-9F16-2DC8-D975AE70FA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9890" t="19892" b="5771"/>
          <a:stretch/>
        </p:blipFill>
        <p:spPr>
          <a:xfrm>
            <a:off x="0" y="0"/>
            <a:ext cx="8347455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934BBE8-3922-06D1-921E-380138E08A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09432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E842416-E17F-1B8D-0016-1DAAB96905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0114" y="4111817"/>
            <a:ext cx="0" cy="684000"/>
          </a:xfrm>
          <a:prstGeom prst="line">
            <a:avLst/>
          </a:prstGeom>
          <a:ln w="190500">
            <a:solidFill>
              <a:srgbClr val="FF5C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BFFBE3B3-9C83-99EB-934E-17496C5F3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4962" y="836343"/>
            <a:ext cx="2160000" cy="29781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4895D6E-B289-7D16-DD90-4DE049A61B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4962" y="1970501"/>
            <a:ext cx="6588000" cy="1660711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v-FI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ED16586-C041-0910-D7C4-A1829411A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6348" y="4132793"/>
            <a:ext cx="5508000" cy="745737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lang="sv-FI" sz="3000" kern="1200" dirty="0">
                <a:solidFill>
                  <a:schemeClr val="bg1"/>
                </a:solidFill>
                <a:latin typeface="Rajdhani Medium" panose="02000000000000000000" pitchFamily="2" charset="0"/>
                <a:ea typeface="+mn-ea"/>
                <a:cs typeface="Rajdhani Medium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FI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A1534F5-976A-C5B0-E66D-24998A6E00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4963" y="5293098"/>
            <a:ext cx="5232242" cy="193301"/>
          </a:xfrm>
        </p:spPr>
        <p:txBody>
          <a:bodyPr>
            <a:noAutofit/>
          </a:bodyPr>
          <a:lstStyle>
            <a:lvl1pPr marL="0" indent="0">
              <a:buNone/>
              <a:defRPr sz="1800" kern="100" spc="0" baseline="0">
                <a:solidFill>
                  <a:schemeClr val="bg1"/>
                </a:solidFill>
                <a:latin typeface="Rajdhani SemiBold" panose="02000000000000000000" pitchFamily="2" charset="0"/>
                <a:cs typeface="Rajdhani SemiBold" panose="02000000000000000000" pitchFamily="2" charset="0"/>
              </a:defRPr>
            </a:lvl1pPr>
            <a:lvl2pPr marL="355600" indent="0">
              <a:buNone/>
              <a:defRPr/>
            </a:lvl2pPr>
            <a:lvl3pPr marL="719138" indent="0">
              <a:buNone/>
              <a:defRPr/>
            </a:lvl3pPr>
            <a:lvl4pPr marL="1076325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 err="1"/>
              <a:t>Tähän</a:t>
            </a:r>
            <a:r>
              <a:rPr lang="en-US"/>
              <a:t> </a:t>
            </a:r>
            <a:r>
              <a:rPr lang="en-US" err="1"/>
              <a:t>esim</a:t>
            </a:r>
            <a:r>
              <a:rPr lang="en-US"/>
              <a:t>. </a:t>
            </a:r>
            <a:r>
              <a:rPr lang="en-US" err="1"/>
              <a:t>pvm</a:t>
            </a:r>
            <a:r>
              <a:rPr lang="en-US"/>
              <a:t> tai </a:t>
            </a:r>
            <a:r>
              <a:rPr lang="en-US" err="1"/>
              <a:t>esittäjä</a:t>
            </a:r>
            <a:r>
              <a:rPr lang="en-US"/>
              <a:t>, </a:t>
            </a:r>
            <a:r>
              <a:rPr lang="en-US" err="1"/>
              <a:t>jos</a:t>
            </a:r>
            <a:r>
              <a:rPr lang="en-US"/>
              <a:t> on </a:t>
            </a:r>
            <a:r>
              <a:rPr lang="en-US" err="1"/>
              <a:t>alaotsikko</a:t>
            </a:r>
            <a:r>
              <a:rPr lang="en-US"/>
              <a:t> </a:t>
            </a:r>
            <a:r>
              <a:rPr lang="en-US" err="1"/>
              <a:t>yllä</a:t>
            </a:r>
            <a:endParaRPr lang="sv-FI"/>
          </a:p>
        </p:txBody>
      </p:sp>
      <p:pic>
        <p:nvPicPr>
          <p:cNvPr id="10" name="Picture 9" descr="Euroopan unioinin rahoittama - NextGenerationEU">
            <a:extLst>
              <a:ext uri="{FF2B5EF4-FFF2-40B4-BE49-F238E27FC236}">
                <a16:creationId xmlns:a16="http://schemas.microsoft.com/office/drawing/2014/main" id="{B486FC1C-E88D-F864-F260-24B4B00F52F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6396" y="5050268"/>
            <a:ext cx="3869519" cy="1018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760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image" Target="../media/image1.svg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E03F5A09-0252-5887-BAA2-21C84C744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713" y="558801"/>
            <a:ext cx="10442576" cy="6912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/>
              <a:t>Click to edit Master title style</a:t>
            </a:r>
            <a:endParaRPr lang="sv-FI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4ABB07B-D55A-4C6B-B0F1-154A102B0C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4712" y="1736726"/>
            <a:ext cx="10442576" cy="38505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FI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424DE859-B993-8AD8-C352-E3220C4AD9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53475" y="6173735"/>
            <a:ext cx="2563813" cy="412390"/>
          </a:xfrm>
          <a:prstGeom prst="rect">
            <a:avLst/>
          </a:prstGeom>
        </p:spPr>
        <p:txBody>
          <a:bodyPr vert="horz" lIns="0" tIns="0" rIns="0" bIns="36000" rtlCol="0" anchor="ctr">
            <a:noAutofit/>
          </a:bodyPr>
          <a:lstStyle>
            <a:lvl1pPr marL="0" algn="r" defTabSz="914400" rtl="0" eaLnBrk="1" latinLnBrk="0" hangingPunct="1">
              <a:defRPr kumimoji="0" lang="fi-FI" sz="1200" b="0" i="0" u="none" strike="noStrike" kern="1200" cap="none" normalizeH="0" baseline="0" smtClean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Rajdhani SemiBold" panose="02000000000000000000" pitchFamily="2" charset="0"/>
                <a:ea typeface="+mn-ea"/>
                <a:cs typeface="Rajdhani SemiBold" panose="02000000000000000000" pitchFamily="2" charset="0"/>
              </a:defRPr>
            </a:lvl1pPr>
          </a:lstStyle>
          <a:p>
            <a:fld id="{7FB1FC27-EB9B-4A66-A806-9EE05A6BAE9C}" type="datetime1">
              <a:rPr lang="fi-FI" smtClean="0"/>
              <a:pPr/>
              <a:t>8.9.2026</a:t>
            </a:fld>
            <a:endParaRPr lang="fi-FI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8C618E2E-A462-B87E-6242-E485B40522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6"/>
              </a:ext>
            </a:extLst>
          </a:blip>
          <a:stretch>
            <a:fillRect/>
          </a:stretch>
        </p:blipFill>
        <p:spPr>
          <a:xfrm>
            <a:off x="874712" y="6267409"/>
            <a:ext cx="1440000" cy="19854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19EF328-5E92-7388-72EB-1446EF7B1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60901" y="6312646"/>
            <a:ext cx="8100000" cy="10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53506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704" r:id="rId2"/>
    <p:sldLayoutId id="2147483672" r:id="rId3"/>
    <p:sldLayoutId id="2147483673" r:id="rId4"/>
    <p:sldLayoutId id="2147483674" r:id="rId5"/>
    <p:sldLayoutId id="2147483676" r:id="rId6"/>
    <p:sldLayoutId id="2147483675" r:id="rId7"/>
    <p:sldLayoutId id="2147483677" r:id="rId8"/>
    <p:sldLayoutId id="2147483678" r:id="rId9"/>
    <p:sldLayoutId id="2147483682" r:id="rId10"/>
    <p:sldLayoutId id="2147483683" r:id="rId11"/>
    <p:sldLayoutId id="2147483649" r:id="rId12"/>
    <p:sldLayoutId id="2147483696" r:id="rId13"/>
    <p:sldLayoutId id="2147483695" r:id="rId14"/>
    <p:sldLayoutId id="2147483697" r:id="rId15"/>
    <p:sldLayoutId id="2147483671" r:id="rId16"/>
    <p:sldLayoutId id="2147483664" r:id="rId17"/>
    <p:sldLayoutId id="2147483665" r:id="rId18"/>
    <p:sldLayoutId id="2147483714" r:id="rId19"/>
    <p:sldLayoutId id="2147483715" r:id="rId20"/>
    <p:sldLayoutId id="2147483666" r:id="rId21"/>
    <p:sldLayoutId id="2147483663" r:id="rId22"/>
    <p:sldLayoutId id="2147483705" r:id="rId23"/>
    <p:sldLayoutId id="214748368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686" r:id="rId31"/>
    <p:sldLayoutId id="2147483687" r:id="rId32"/>
    <p:sldLayoutId id="2147483688" r:id="rId33"/>
    <p:sldLayoutId id="2147483689" r:id="rId34"/>
    <p:sldLayoutId id="2147483690" r:id="rId35"/>
    <p:sldLayoutId id="2147483691" r:id="rId36"/>
    <p:sldLayoutId id="2147483692" r:id="rId37"/>
    <p:sldLayoutId id="2147483693" r:id="rId38"/>
    <p:sldLayoutId id="2147483694" r:id="rId39"/>
    <p:sldLayoutId id="2147483699" r:id="rId40"/>
    <p:sldLayoutId id="2147483700" r:id="rId41"/>
    <p:sldLayoutId id="2147483701" r:id="rId42"/>
    <p:sldLayoutId id="2147483667" r:id="rId43"/>
    <p:sldLayoutId id="2147483713" r:id="rId44"/>
    <p:sldLayoutId id="2147483684" r:id="rId45"/>
    <p:sldLayoutId id="2147483668" r:id="rId46"/>
    <p:sldLayoutId id="2147483669" r:id="rId47"/>
    <p:sldLayoutId id="2147483661" r:id="rId48"/>
    <p:sldLayoutId id="2147483712" r:id="rId49"/>
    <p:sldLayoutId id="2147483698" r:id="rId50"/>
    <p:sldLayoutId id="2147483679" r:id="rId51"/>
    <p:sldLayoutId id="2147483681" r:id="rId52"/>
    <p:sldLayoutId id="2147483680" r:id="rId53"/>
    <p:sldLayoutId id="2147483703" r:id="rId54"/>
  </p:sldLayoutIdLst>
  <p:hf sldNum="0" hdr="0" ftr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lang="sv-FI" sz="3200" b="1" kern="1200" dirty="0">
          <a:solidFill>
            <a:schemeClr val="tx1"/>
          </a:solidFill>
          <a:latin typeface="Rajdhani" panose="02000000000000000000" pitchFamily="2" charset="0"/>
          <a:ea typeface="+mj-ea"/>
          <a:cs typeface="Rajdhani" panose="02000000000000000000" pitchFamily="2" charset="0"/>
        </a:defRPr>
      </a:lvl1pPr>
    </p:titleStyle>
    <p:bodyStyle>
      <a:lvl1pPr marL="266700" indent="-266700" algn="l" defTabSz="914400" rtl="0" eaLnBrk="1" latinLnBrk="0" hangingPunct="1">
        <a:lnSpc>
          <a:spcPct val="95000"/>
        </a:lnSpc>
        <a:spcBef>
          <a:spcPts val="1000"/>
        </a:spcBef>
        <a:spcAft>
          <a:spcPts val="1200"/>
        </a:spcAft>
        <a:buClr>
          <a:schemeClr val="accent2"/>
        </a:buClr>
        <a:buSzPct val="120000"/>
        <a:buFont typeface="Segoe UI Black" panose="020B0A02040204020203" pitchFamily="34" charset="0"/>
        <a:buChar char="●"/>
        <a:defRPr lang="en-US" sz="1800" kern="1200" smtClean="0">
          <a:solidFill>
            <a:schemeClr val="tx1"/>
          </a:solidFill>
          <a:latin typeface="Source Sans 3 Medium" panose="020B0303030403020204" pitchFamily="34" charset="0"/>
          <a:ea typeface="+mn-ea"/>
          <a:cs typeface="Arial" panose="020B0604020202020204" pitchFamily="34" charset="0"/>
        </a:defRPr>
      </a:lvl1pPr>
      <a:lvl2pPr marL="538163" indent="-271463" algn="l" defTabSz="914400" rtl="0" eaLnBrk="1" latinLnBrk="0" hangingPunct="1">
        <a:lnSpc>
          <a:spcPct val="95000"/>
        </a:lnSpc>
        <a:spcBef>
          <a:spcPts val="500"/>
        </a:spcBef>
        <a:spcAft>
          <a:spcPts val="1200"/>
        </a:spcAft>
        <a:buClr>
          <a:schemeClr val="accent2"/>
        </a:buClr>
        <a:buSzPct val="120000"/>
        <a:buFont typeface="Segoe UI Black" panose="020B0A02040204020203" pitchFamily="34" charset="0"/>
        <a:buChar char="●"/>
        <a:defRPr lang="en-US" sz="1600" kern="1200" dirty="0" smtClean="0">
          <a:solidFill>
            <a:schemeClr val="tx1"/>
          </a:solidFill>
          <a:latin typeface="Source Sans 3 Medium" panose="020B0303030403020204" pitchFamily="34" charset="0"/>
          <a:ea typeface="+mn-ea"/>
          <a:cs typeface="Arial" panose="020B0604020202020204" pitchFamily="34" charset="0"/>
        </a:defRPr>
      </a:lvl2pPr>
      <a:lvl3pPr marL="893763" indent="-350838" algn="l" defTabSz="914400" rtl="0" eaLnBrk="1" latinLnBrk="0" hangingPunct="1">
        <a:lnSpc>
          <a:spcPct val="95000"/>
        </a:lnSpc>
        <a:spcBef>
          <a:spcPts val="500"/>
        </a:spcBef>
        <a:spcAft>
          <a:spcPts val="1200"/>
        </a:spcAft>
        <a:buClr>
          <a:schemeClr val="accent2"/>
        </a:buClr>
        <a:buSzPct val="120000"/>
        <a:buFont typeface="Segoe UI Black" panose="020B0A02040204020203" pitchFamily="34" charset="0"/>
        <a:buChar char="●"/>
        <a:defRPr lang="en-US" sz="1400" kern="1200" dirty="0" smtClean="0">
          <a:solidFill>
            <a:schemeClr val="tx1"/>
          </a:solidFill>
          <a:latin typeface="Source Sans 3 Medium" panose="020B0303030403020204" pitchFamily="34" charset="0"/>
          <a:ea typeface="+mn-ea"/>
          <a:cs typeface="Arial" panose="020B0604020202020204" pitchFamily="34" charset="0"/>
        </a:defRPr>
      </a:lvl3pPr>
      <a:lvl4pPr marL="1362075" indent="-285750" algn="l" defTabSz="914400" rtl="0" eaLnBrk="1" latinLnBrk="0" hangingPunct="1">
        <a:lnSpc>
          <a:spcPct val="95000"/>
        </a:lnSpc>
        <a:spcBef>
          <a:spcPts val="500"/>
        </a:spcBef>
        <a:spcAft>
          <a:spcPts val="1200"/>
        </a:spcAft>
        <a:buClr>
          <a:schemeClr val="accent2"/>
        </a:buClr>
        <a:buSzPct val="120000"/>
        <a:buFont typeface="Segoe UI Black" panose="020B0A02040204020203" pitchFamily="34" charset="0"/>
        <a:buChar char="●"/>
        <a:defRPr lang="en-US" sz="1200" kern="1200" dirty="0" smtClean="0">
          <a:solidFill>
            <a:schemeClr val="tx1"/>
          </a:solidFill>
          <a:latin typeface="Source Sans 3 Medium" panose="020B0303030403020204" pitchFamily="34" charset="0"/>
          <a:ea typeface="+mn-ea"/>
          <a:cs typeface="Arial" panose="020B0604020202020204" pitchFamily="34" charset="0"/>
        </a:defRPr>
      </a:lvl4pPr>
      <a:lvl5pPr marL="1612900" indent="-180975" algn="l" defTabSz="914400" rtl="0" eaLnBrk="1" latinLnBrk="0" hangingPunct="1">
        <a:lnSpc>
          <a:spcPct val="95000"/>
        </a:lnSpc>
        <a:spcBef>
          <a:spcPts val="500"/>
        </a:spcBef>
        <a:spcAft>
          <a:spcPts val="1200"/>
        </a:spcAft>
        <a:buClr>
          <a:schemeClr val="accent2"/>
        </a:buClr>
        <a:buSzPct val="120000"/>
        <a:buFont typeface="Segoe UI Black" panose="020B0A02040204020203" pitchFamily="34" charset="0"/>
        <a:buChar char="●"/>
        <a:defRPr lang="sv-FI" sz="1200" kern="1200" dirty="0">
          <a:solidFill>
            <a:schemeClr val="tx1"/>
          </a:solidFill>
          <a:latin typeface="Source Sans 3 Medium" panose="020B0303030403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72" userDrawn="1">
          <p15:clr>
            <a:srgbClr val="F26B43"/>
          </p15:clr>
        </p15:guide>
        <p15:guide id="4" orient="horz" pos="3748" userDrawn="1">
          <p15:clr>
            <a:srgbClr val="F26B43"/>
          </p15:clr>
        </p15:guide>
        <p15:guide id="5" orient="horz" pos="3974" userDrawn="1">
          <p15:clr>
            <a:srgbClr val="F26B43"/>
          </p15:clr>
        </p15:guide>
        <p15:guide id="7" pos="7015" userDrawn="1">
          <p15:clr>
            <a:srgbClr val="F26B43"/>
          </p15:clr>
        </p15:guide>
        <p15:guide id="9" pos="665" userDrawn="1">
          <p15:clr>
            <a:srgbClr val="F26B43"/>
          </p15:clr>
        </p15:guide>
        <p15:guide id="10" orient="horz" pos="1094" userDrawn="1">
          <p15:clr>
            <a:srgbClr val="F26B43"/>
          </p15:clr>
        </p15:guide>
        <p15:guide id="11" pos="551" userDrawn="1">
          <p15:clr>
            <a:srgbClr val="F26B43"/>
          </p15:clr>
        </p15:guide>
        <p15:guide id="12" pos="712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tl.fi/oppimateriaalit/liike-ja-mieli/liikunnan-ja-liikkumisen-yhteydet-terveyteen-ja-tyokykyyn?pk_vid=2f8cb11ed204720f1693388367f25fc6#toc--5-liikuntaa-ty-n-mukaan-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0.svg"/><Relationship Id="rId5" Type="http://schemas.openxmlformats.org/officeDocument/2006/relationships/image" Target="../media/image49.svg"/><Relationship Id="rId4" Type="http://schemas.openxmlformats.org/officeDocument/2006/relationships/hyperlink" Target="https://www.terveyskyla.fi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tl.fi/oppimateriaalit/liike-ja-mieli/liikunnan-ja-liikkumisen-yhteydet-terveyteen-ja-tyokykyyn?pk_vid=2f8cb11ed204720f1693388367f25fc6#toc--5-liikuntaa-ty-n-mukaan-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2.svg"/><Relationship Id="rId5" Type="http://schemas.openxmlformats.org/officeDocument/2006/relationships/image" Target="../media/image51.svg"/><Relationship Id="rId4" Type="http://schemas.openxmlformats.org/officeDocument/2006/relationships/hyperlink" Target="https://www.terveyskyla.fi/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tl.fi/oppimateriaalit/liike-ja-mieli/liikunnan-ja-liikkumisen-yhteydet-terveyteen-ja-tyokykyyn?pk_vid=2f8cb11ed204720f1693388367f25fc6#toc--5-liikuntaa-ty-n-mukaan-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3.svg"/><Relationship Id="rId4" Type="http://schemas.openxmlformats.org/officeDocument/2006/relationships/hyperlink" Target="https://www.terveyskyla.fi/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sv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svg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sv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sv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sv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sv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tl.fi/oppimateriaalit/liike-ja-mieli/liikunnan-ja-liikkumisen-yhteydet-terveyteen-ja-tyokykyyn?pk_vid=2f8cb11ed204720f1693388367f25fc6#toc--5-liikuntaa-ty-n-mukaan-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54B34B1-B8B8-11B7-0CD2-CF4C885D1E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4961" y="2598645"/>
            <a:ext cx="6583105" cy="1660711"/>
          </a:xfrm>
        </p:spPr>
        <p:txBody>
          <a:bodyPr/>
          <a:lstStyle/>
          <a:p>
            <a:r>
              <a:rPr lang="fi-FI" dirty="0"/>
              <a:t>Liikettä ja palautumista työpäiviin! </a:t>
            </a:r>
            <a:endParaRPr lang="en-FI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DBA5C9F-676E-57CD-39A2-87892AFA64E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74961" y="4743169"/>
            <a:ext cx="5232242" cy="193301"/>
          </a:xfrm>
        </p:spPr>
        <p:txBody>
          <a:bodyPr/>
          <a:lstStyle/>
          <a:p>
            <a:r>
              <a:rPr lang="fi-FI" dirty="0"/>
              <a:t>www.</a:t>
            </a:r>
            <a:r>
              <a:rPr lang="en-FI" dirty="0"/>
              <a:t>ttl.fi/treenikassi</a:t>
            </a:r>
          </a:p>
          <a:p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3911551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C988235-D9E7-830E-9E19-1159863C78F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3596" y="1619541"/>
            <a:ext cx="10524808" cy="3907052"/>
          </a:xfrm>
        </p:spPr>
        <p:txBody>
          <a:bodyPr numCol="2" spcCol="720000"/>
          <a:lstStyle/>
          <a:p>
            <a:pPr>
              <a:lnSpc>
                <a:spcPts val="2200"/>
              </a:lnSpc>
              <a:spcAft>
                <a:spcPts val="0"/>
              </a:spcAft>
            </a:pPr>
            <a:r>
              <a:rPr lang="fi-FI" b="1" dirty="0">
                <a:latin typeface="Rajdhani" panose="02000000000000000000" pitchFamily="2" charset="77"/>
                <a:cs typeface="Rajdhani" panose="02000000000000000000" pitchFamily="2" charset="77"/>
              </a:rPr>
              <a:t>KESKITETTY ROSKA-/KIERRÄTYSPISTEET: </a:t>
            </a:r>
            <a:br>
              <a:rPr lang="fi-FI" sz="1400" dirty="0"/>
            </a:br>
            <a:r>
              <a:rPr lang="fi-FI" sz="1400" dirty="0"/>
              <a:t>roskikset yhteisissä tiloissa, ei jokaisessa huoneessa</a:t>
            </a:r>
          </a:p>
          <a:p>
            <a:pPr>
              <a:lnSpc>
                <a:spcPts val="2200"/>
              </a:lnSpc>
              <a:spcAft>
                <a:spcPts val="0"/>
              </a:spcAft>
            </a:pPr>
            <a:r>
              <a:rPr lang="fi-FI" b="1" dirty="0">
                <a:latin typeface="Rajdhani" panose="02000000000000000000" pitchFamily="2" charset="77"/>
                <a:cs typeface="Rajdhani" panose="02000000000000000000" pitchFamily="2" charset="77"/>
              </a:rPr>
              <a:t>AKTIIVISUUSHAASTEET JA –KISAILUT, KUTEN:</a:t>
            </a:r>
            <a:r>
              <a:rPr lang="fi-FI" dirty="0"/>
              <a:t> </a:t>
            </a:r>
          </a:p>
          <a:p>
            <a:pPr marL="502163" lvl="1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</a:pPr>
            <a:r>
              <a:rPr lang="fi-FI" sz="1400" dirty="0"/>
              <a:t>”Ansaitse kahvisi kyykkäämällä” tai ”Kuinka monta kyykkyä ehdit tehdä ennen tulostuksen valmistumista?”</a:t>
            </a:r>
          </a:p>
          <a:p>
            <a:pPr marL="502163" lvl="1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</a:pPr>
            <a:r>
              <a:rPr lang="fi-FI" sz="1400" dirty="0"/>
              <a:t>Porrashaasteet, kävelykampanjat</a:t>
            </a:r>
          </a:p>
          <a:p>
            <a:pPr marL="502163" lvl="1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</a:pPr>
            <a:r>
              <a:rPr lang="fi-FI" sz="1400" dirty="0"/>
              <a:t>Kannustimet ja palkinnot suorituksista</a:t>
            </a:r>
          </a:p>
          <a:p>
            <a:pPr marL="502163" lvl="1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</a:pPr>
            <a:r>
              <a:rPr lang="fi-FI" sz="1400" dirty="0"/>
              <a:t>Esimerkkinä toimiminen</a:t>
            </a:r>
            <a:endParaRPr lang="fi-FI" sz="1600" dirty="0"/>
          </a:p>
          <a:p>
            <a:pPr>
              <a:lnSpc>
                <a:spcPts val="2200"/>
              </a:lnSpc>
              <a:spcAft>
                <a:spcPts val="0"/>
              </a:spcAft>
            </a:pPr>
            <a:r>
              <a:rPr lang="fi-FI" b="1" dirty="0">
                <a:latin typeface="Rajdhani" panose="02000000000000000000" pitchFamily="2" charset="77"/>
                <a:cs typeface="Rajdhani" panose="02000000000000000000" pitchFamily="2" charset="77"/>
              </a:rPr>
              <a:t>KÄVELYMATTO- JA KUNTOPYÖRÄTYÖPISTEET: </a:t>
            </a:r>
            <a:r>
              <a:rPr lang="fi-FI" sz="1400" dirty="0">
                <a:cs typeface="Rajdhani" panose="02000000000000000000" pitchFamily="2" charset="77"/>
              </a:rPr>
              <a:t>yhteinen varauskalenteri</a:t>
            </a:r>
            <a:endParaRPr lang="fi-FI" b="1" dirty="0">
              <a:latin typeface="Rajdhani" panose="02000000000000000000" pitchFamily="2" charset="77"/>
              <a:cs typeface="Rajdhani" panose="02000000000000000000" pitchFamily="2" charset="77"/>
            </a:endParaRPr>
          </a:p>
          <a:p>
            <a:pPr>
              <a:lnSpc>
                <a:spcPts val="2200"/>
              </a:lnSpc>
              <a:spcAft>
                <a:spcPts val="0"/>
              </a:spcAft>
            </a:pPr>
            <a:r>
              <a:rPr lang="fi-FI" b="1" dirty="0">
                <a:latin typeface="Rajdhani" panose="02000000000000000000" pitchFamily="2" charset="77"/>
                <a:cs typeface="Rajdhani" panose="02000000000000000000" pitchFamily="2" charset="77"/>
              </a:rPr>
              <a:t>AKTIIVITUOLIT, JUMPPAPALLOT JA SEISOMATYÖPISTEET: </a:t>
            </a:r>
            <a:r>
              <a:rPr lang="fi-FI" sz="1400" dirty="0"/>
              <a:t>työasennon vaihtelua toimistotyössä</a:t>
            </a:r>
          </a:p>
          <a:p>
            <a:pPr>
              <a:lnSpc>
                <a:spcPts val="2200"/>
              </a:lnSpc>
              <a:spcAft>
                <a:spcPts val="0"/>
              </a:spcAft>
            </a:pPr>
            <a:r>
              <a:rPr lang="fi-FI" b="1" dirty="0">
                <a:latin typeface="Rajdhani" panose="02000000000000000000" pitchFamily="2" charset="77"/>
                <a:cs typeface="Rajdhani" panose="02000000000000000000" pitchFamily="2" charset="77"/>
              </a:rPr>
              <a:t>KEHITYSKESKUSTELUT JA ONE-TO-ONE-KESKUSTELUT KÄVELLEN</a:t>
            </a:r>
          </a:p>
          <a:p>
            <a:pPr>
              <a:lnSpc>
                <a:spcPts val="2200"/>
              </a:lnSpc>
              <a:spcAft>
                <a:spcPts val="0"/>
              </a:spcAft>
            </a:pPr>
            <a:r>
              <a:rPr lang="fi-FI" b="1" dirty="0">
                <a:latin typeface="Rajdhani" panose="02000000000000000000" pitchFamily="2" charset="77"/>
                <a:cs typeface="Rajdhani" panose="02000000000000000000" pitchFamily="2" charset="77"/>
              </a:rPr>
              <a:t>KÄVELYPALAVERIT: </a:t>
            </a:r>
            <a:r>
              <a:rPr lang="fi-FI" sz="1400" dirty="0"/>
              <a:t>mahdollisuus viestitty kutsussa, kiertävä kirjuri tai tekoälymuistiinpanot, esihenkilöiden välinen kisa: kuka ottaa useimmin aktiiviset palaverikäytänteet käyttöön?</a:t>
            </a:r>
          </a:p>
          <a:p>
            <a:pPr>
              <a:lnSpc>
                <a:spcPts val="2200"/>
              </a:lnSpc>
              <a:spcAft>
                <a:spcPts val="0"/>
              </a:spcAft>
            </a:pPr>
            <a:r>
              <a:rPr lang="fi-FI" b="1" dirty="0">
                <a:latin typeface="Rajdhani" panose="02000000000000000000" pitchFamily="2" charset="77"/>
                <a:cs typeface="Rajdhani" panose="02000000000000000000" pitchFamily="2" charset="77"/>
              </a:rPr>
              <a:t>PALAVERIRAKENNE UUSIKSI: </a:t>
            </a:r>
            <a:r>
              <a:rPr lang="fi-FI" sz="1400" dirty="0"/>
              <a:t>esim. 50 min asiaa + 10 min tauko, pitkien palaverien tauotus liikkeellä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C063887-DEFF-0549-3358-D3B3A5A1F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Miten sen voisi tehdä? 1/2 </a:t>
            </a:r>
            <a:b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i-FI" sz="2800" b="0" dirty="0"/>
              <a:t>Esimerkkejä liikkeen ja palautumisen lisäämiseen muilta työpaikoilta</a:t>
            </a:r>
            <a:endParaRPr lang="fi-FI" b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1E125B-30F7-2E03-A328-3AF2D6D7E533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255B9C59-40DC-4E8F-87D4-2B05A51CDEB2}" type="datetime1">
              <a:rPr lang="fi-FI" smtClean="0"/>
              <a:t>8.9.2026</a:t>
            </a:fld>
            <a:endParaRPr lang="sv-FI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2008719-28CA-118B-F454-F33CBC508B8D}"/>
              </a:ext>
            </a:extLst>
          </p:cNvPr>
          <p:cNvCxnSpPr>
            <a:cxnSpLocks noGrp="1" noRot="1" noMove="1" noResize="1" noEditPoints="1" noAdjustHandles="1" noChangeArrowheads="1" noChangeShapeType="1"/>
            <a:endCxn id="2" idx="2"/>
          </p:cNvCxnSpPr>
          <p:nvPr/>
        </p:nvCxnSpPr>
        <p:spPr>
          <a:xfrm>
            <a:off x="6096000" y="1645603"/>
            <a:ext cx="0" cy="3880990"/>
          </a:xfrm>
          <a:prstGeom prst="line">
            <a:avLst/>
          </a:prstGeom>
          <a:ln w="28575" cap="rnd">
            <a:solidFill>
              <a:schemeClr val="accent2"/>
            </a:solidFill>
            <a:prstDash val="sysDot"/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85720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F180D-822E-C01B-433F-400C9F049E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B46851C-E59B-8DDD-203F-9642D5B37E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3596" y="1619541"/>
            <a:ext cx="10524808" cy="3907052"/>
          </a:xfrm>
        </p:spPr>
        <p:txBody>
          <a:bodyPr numCol="2" spcCol="720000"/>
          <a:lstStyle/>
          <a:p>
            <a:pPr>
              <a:lnSpc>
                <a:spcPts val="2200"/>
              </a:lnSpc>
              <a:spcAft>
                <a:spcPts val="0"/>
              </a:spcAft>
            </a:pPr>
            <a:r>
              <a:rPr lang="fi-FI" b="1" dirty="0">
                <a:latin typeface="Rajdhani" panose="02000000000000000000" pitchFamily="2" charset="77"/>
                <a:cs typeface="Rajdhani" panose="02000000000000000000" pitchFamily="2" charset="77"/>
              </a:rPr>
              <a:t>PUOLAPUUT TAI TANKO: </a:t>
            </a:r>
            <a:r>
              <a:rPr lang="fi-FI" sz="1400" dirty="0">
                <a:cs typeface="Rajdhani" panose="02000000000000000000" pitchFamily="2" charset="77"/>
              </a:rPr>
              <a:t>palauttavaa roikkumista työvaiheiden välissä tai tauolla</a:t>
            </a:r>
          </a:p>
          <a:p>
            <a:pPr>
              <a:lnSpc>
                <a:spcPts val="2200"/>
              </a:lnSpc>
              <a:spcAft>
                <a:spcPts val="0"/>
              </a:spcAft>
            </a:pPr>
            <a:r>
              <a:rPr lang="fi-FI" b="1" dirty="0">
                <a:latin typeface="Rajdhani" panose="02000000000000000000" pitchFamily="2" charset="77"/>
                <a:cs typeface="Rajdhani" panose="02000000000000000000" pitchFamily="2" charset="77"/>
              </a:rPr>
              <a:t>TYÖPAIKKAPOLKUPYÖRÄT: </a:t>
            </a:r>
            <a:r>
              <a:rPr lang="fi-FI" sz="1400" dirty="0">
                <a:cs typeface="Rajdhani" panose="02000000000000000000" pitchFamily="2" charset="77"/>
              </a:rPr>
              <a:t>aktiivisuutta työsiirtymisiin</a:t>
            </a:r>
            <a:endParaRPr lang="fi-FI" dirty="0">
              <a:cs typeface="Rajdhani" panose="02000000000000000000" pitchFamily="2" charset="77"/>
            </a:endParaRPr>
          </a:p>
          <a:p>
            <a:pPr>
              <a:lnSpc>
                <a:spcPts val="2200"/>
              </a:lnSpc>
              <a:spcAft>
                <a:spcPts val="0"/>
              </a:spcAft>
            </a:pPr>
            <a:r>
              <a:rPr lang="fi-FI" b="1" dirty="0">
                <a:latin typeface="Rajdhani" panose="02000000000000000000" pitchFamily="2" charset="77"/>
                <a:cs typeface="Rajdhani" panose="02000000000000000000" pitchFamily="2" charset="77"/>
              </a:rPr>
              <a:t>TAUKOTILOISSA ERILAISIA VÄLINEITÄ: </a:t>
            </a:r>
            <a:r>
              <a:rPr lang="fi-FI" sz="1400" dirty="0">
                <a:cs typeface="Rajdhani" panose="02000000000000000000" pitchFamily="2" charset="77"/>
              </a:rPr>
              <a:t>esim. kuminauhat, tangot, kepit, ”puristusvoimaraudat”, puntit, kahvakuulat sekä kuvalliset ohjeet.</a:t>
            </a:r>
          </a:p>
          <a:p>
            <a:pPr>
              <a:lnSpc>
                <a:spcPts val="2200"/>
              </a:lnSpc>
              <a:spcAft>
                <a:spcPts val="0"/>
              </a:spcAft>
            </a:pPr>
            <a:r>
              <a:rPr lang="fi-FI" b="1" dirty="0">
                <a:latin typeface="Rajdhani" panose="02000000000000000000" pitchFamily="2" charset="77"/>
                <a:cs typeface="Rajdhani" panose="02000000000000000000" pitchFamily="2" charset="77"/>
              </a:rPr>
              <a:t>"LIIKUNTATAULU”: </a:t>
            </a:r>
            <a:r>
              <a:rPr lang="fi-FI" sz="1400" dirty="0">
                <a:cs typeface="Rajdhani" panose="02000000000000000000" pitchFamily="2" charset="77"/>
              </a:rPr>
              <a:t>Merkitään erilaisia harjoituksia ja vinkkejä</a:t>
            </a:r>
            <a:endParaRPr lang="fi-FI" dirty="0">
              <a:cs typeface="Rajdhani" panose="02000000000000000000" pitchFamily="2" charset="77"/>
            </a:endParaRPr>
          </a:p>
          <a:p>
            <a:pPr>
              <a:lnSpc>
                <a:spcPts val="2200"/>
              </a:lnSpc>
              <a:spcAft>
                <a:spcPts val="0"/>
              </a:spcAft>
            </a:pPr>
            <a:r>
              <a:rPr lang="fi-FI" b="1" dirty="0">
                <a:latin typeface="Rajdhani" panose="02000000000000000000" pitchFamily="2" charset="77"/>
                <a:cs typeface="Rajdhani" panose="02000000000000000000" pitchFamily="2" charset="77"/>
              </a:rPr>
              <a:t>YHTEISET TAUKOJUMPAT TAI VENYTTELYHETKET: </a:t>
            </a:r>
            <a:r>
              <a:rPr lang="fi-FI" sz="1400" dirty="0">
                <a:cs typeface="Rajdhani" panose="02000000000000000000" pitchFamily="2" charset="77"/>
              </a:rPr>
              <a:t>vaihtuvat vetäjät, hyvä tiedotus tai vakioaika</a:t>
            </a:r>
          </a:p>
          <a:p>
            <a:pPr>
              <a:lnSpc>
                <a:spcPts val="2200"/>
              </a:lnSpc>
              <a:spcAft>
                <a:spcPts val="0"/>
              </a:spcAft>
            </a:pPr>
            <a:r>
              <a:rPr lang="fi-FI" b="1" dirty="0">
                <a:latin typeface="Rajdhani" panose="02000000000000000000" pitchFamily="2" charset="77"/>
                <a:cs typeface="Rajdhani" panose="02000000000000000000" pitchFamily="2" charset="77"/>
              </a:rPr>
              <a:t>TANSSITAUKO</a:t>
            </a:r>
          </a:p>
          <a:p>
            <a:pPr>
              <a:lnSpc>
                <a:spcPts val="2200"/>
              </a:lnSpc>
              <a:spcAft>
                <a:spcPts val="0"/>
              </a:spcAft>
            </a:pPr>
            <a:r>
              <a:rPr lang="fi-FI" b="1" dirty="0">
                <a:latin typeface="Rajdhani" panose="02000000000000000000" pitchFamily="2" charset="77"/>
                <a:cs typeface="Rajdhani" panose="02000000000000000000" pitchFamily="2" charset="77"/>
              </a:rPr>
              <a:t>KÄVELLEN </a:t>
            </a:r>
            <a:r>
              <a:rPr lang="fi-FI" sz="1400" dirty="0">
                <a:latin typeface="+mn-lt"/>
                <a:cs typeface="Rajdhani" panose="02000000000000000000" pitchFamily="2" charset="77"/>
              </a:rPr>
              <a:t>lounaalle työpaikan ulkopuolelle</a:t>
            </a:r>
            <a:endParaRPr lang="fi-FI" dirty="0">
              <a:latin typeface="+mn-lt"/>
              <a:cs typeface="Rajdhani" panose="02000000000000000000" pitchFamily="2" charset="77"/>
            </a:endParaRPr>
          </a:p>
          <a:p>
            <a:pPr>
              <a:lnSpc>
                <a:spcPts val="2200"/>
              </a:lnSpc>
              <a:spcAft>
                <a:spcPts val="0"/>
              </a:spcAft>
            </a:pPr>
            <a:r>
              <a:rPr lang="fi-FI" b="1" dirty="0">
                <a:latin typeface="Rajdhani" panose="02000000000000000000" pitchFamily="2" charset="77"/>
                <a:cs typeface="Rajdhani" panose="02000000000000000000" pitchFamily="2" charset="77"/>
              </a:rPr>
              <a:t>PUHELUT </a:t>
            </a:r>
            <a:r>
              <a:rPr lang="fi-FI" sz="1400" dirty="0">
                <a:latin typeface="+mn-lt"/>
                <a:cs typeface="Rajdhani" panose="02000000000000000000" pitchFamily="2" charset="77"/>
              </a:rPr>
              <a:t>seisten tai kävellen</a:t>
            </a:r>
          </a:p>
          <a:p>
            <a:pPr>
              <a:lnSpc>
                <a:spcPts val="2200"/>
              </a:lnSpc>
              <a:spcAft>
                <a:spcPts val="0"/>
              </a:spcAft>
            </a:pPr>
            <a:r>
              <a:rPr lang="fi-FI" b="1" dirty="0">
                <a:latin typeface="Rajdhani" panose="02000000000000000000" pitchFamily="2" charset="77"/>
                <a:cs typeface="Rajdhani" panose="02000000000000000000" pitchFamily="2" charset="77"/>
              </a:rPr>
              <a:t>FYYSISESTI RANKAN TYÖSUORITTEEN JÄLKEEN JALAT YLÖS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A2EB5A-1098-F081-53AA-FFFE420F7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Miten sen voisi tehdä? 2/2 </a:t>
            </a:r>
            <a:b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i-FI" sz="2800" b="0" dirty="0"/>
              <a:t>Esimerkkejä liikkeen ja palautumisen lisäämiseen muilta työpaikoilta</a:t>
            </a:r>
            <a:endParaRPr lang="fi-FI" b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E40619-E60A-FD04-FBF8-BA85338CFD9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255B9C59-40DC-4E8F-87D4-2B05A51CDEB2}" type="datetime1">
              <a:rPr lang="fi-FI" smtClean="0"/>
              <a:t>8.9.2026</a:t>
            </a:fld>
            <a:endParaRPr lang="sv-FI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835A189-E03D-5859-A1AF-85C0B0D100F1}"/>
              </a:ext>
            </a:extLst>
          </p:cNvPr>
          <p:cNvCxnSpPr>
            <a:cxnSpLocks noGrp="1" noRot="1" noMove="1" noResize="1" noEditPoints="1" noAdjustHandles="1" noChangeArrowheads="1" noChangeShapeType="1"/>
            <a:endCxn id="2" idx="2"/>
          </p:cNvCxnSpPr>
          <p:nvPr/>
        </p:nvCxnSpPr>
        <p:spPr>
          <a:xfrm>
            <a:off x="6096000" y="1645603"/>
            <a:ext cx="0" cy="3880990"/>
          </a:xfrm>
          <a:prstGeom prst="line">
            <a:avLst/>
          </a:prstGeom>
          <a:ln w="28575" cap="rnd">
            <a:solidFill>
              <a:schemeClr val="accent2"/>
            </a:solidFill>
            <a:prstDash val="sysDot"/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Graphic 7">
            <a:extLst>
              <a:ext uri="{FF2B5EF4-FFF2-40B4-BE49-F238E27FC236}">
                <a16:creationId xmlns:a16="http://schemas.microsoft.com/office/drawing/2014/main" id="{4EF45EE5-89B8-B274-E913-64AC8B97B58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2288" y="3621593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6990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717535-7D6C-5292-1A28-B01AA93F3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2F735FBC-0BC9-2786-30E7-7030C3AD0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4125" y="3082925"/>
            <a:ext cx="6168651" cy="1263650"/>
          </a:xfrm>
        </p:spPr>
        <p:txBody>
          <a:bodyPr/>
          <a:lstStyle/>
          <a:p>
            <a:r>
              <a:rPr lang="fi-FI" sz="3600" dirty="0"/>
              <a:t>LIIKE JA PALAUTUMINEN TUKEVAT TYÖKYKYÄ JA HYVINVOINTIA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45721F9-BAD3-4815-CC46-322ED20052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53475" y="6220999"/>
            <a:ext cx="2563813" cy="365125"/>
          </a:xfrm>
        </p:spPr>
        <p:txBody>
          <a:bodyPr/>
          <a:lstStyle/>
          <a:p>
            <a:fld id="{B6CA2EB1-C902-4B19-B7C0-1C8100DA353B}" type="datetime1">
              <a:rPr lang="fi-FI" smtClean="0"/>
              <a:pPr/>
              <a:t>8.9.2026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864061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4DB9B-6E04-C993-8C38-16CF89FF6E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4712" y="1736725"/>
            <a:ext cx="6480000" cy="3843338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ts val="1800"/>
              </a:lnSpc>
              <a:spcBef>
                <a:spcPts val="600"/>
              </a:spcBef>
              <a:spcAft>
                <a:spcPts val="400"/>
              </a:spcAft>
            </a:pPr>
            <a:r>
              <a:rPr lang="fi-FI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Liike lisää verenkiertoa ja hapensaantia, mikä nostaa vireystilaa ja ehkäisee työasentojen aiheuttamia vaivoja.</a:t>
            </a:r>
          </a:p>
          <a:p>
            <a:pPr>
              <a:lnSpc>
                <a:spcPts val="1800"/>
              </a:lnSpc>
              <a:spcBef>
                <a:spcPts val="600"/>
              </a:spcBef>
              <a:spcAft>
                <a:spcPts val="400"/>
              </a:spcAft>
            </a:pPr>
            <a:r>
              <a:rPr lang="fi-FI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Taukojen aikaiset liikkeet katkaisevat staattisuuden tai yksipuolisen kuormituksen, auttavat palautumaan ja vähentävät tuki- ja liikuntaelinoireita sekä liiallisen kuormittumisen riskiä.</a:t>
            </a:r>
          </a:p>
          <a:p>
            <a:pPr>
              <a:lnSpc>
                <a:spcPts val="1800"/>
              </a:lnSpc>
              <a:spcBef>
                <a:spcPts val="800"/>
              </a:spcBef>
              <a:spcAft>
                <a:spcPts val="400"/>
              </a:spcAft>
            </a:pPr>
            <a:r>
              <a:rPr lang="fi-FI" sz="2000" b="1" dirty="0">
                <a:latin typeface="Rajdhani" panose="02000000000000000000" pitchFamily="2" charset="77"/>
                <a:ea typeface="Calibri"/>
                <a:cs typeface="Rajdhani" panose="02000000000000000000" pitchFamily="2" charset="77"/>
              </a:rPr>
              <a:t>ISTUMATYÖSSÄ</a:t>
            </a:r>
            <a:r>
              <a:rPr lang="fi-FI" dirty="0">
                <a:latin typeface="+mn-lt"/>
                <a:ea typeface="Calibri"/>
                <a:cs typeface="Calibri"/>
              </a:rPr>
              <a:t> liikkeen myötä:</a:t>
            </a:r>
          </a:p>
          <a:p>
            <a:pPr marL="537845" lvl="1" indent="-271145">
              <a:lnSpc>
                <a:spcPts val="1800"/>
              </a:lnSpc>
              <a:spcBef>
                <a:spcPts val="600"/>
              </a:spcBef>
              <a:spcAft>
                <a:spcPts val="400"/>
              </a:spcAft>
            </a:pPr>
            <a:r>
              <a:rPr lang="fi-FI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aineenvaihdunta kiihtyy</a:t>
            </a:r>
          </a:p>
          <a:p>
            <a:pPr marL="537845" lvl="1" indent="-271145">
              <a:lnSpc>
                <a:spcPts val="1800"/>
              </a:lnSpc>
              <a:spcBef>
                <a:spcPts val="600"/>
              </a:spcBef>
              <a:spcAft>
                <a:spcPts val="400"/>
              </a:spcAft>
            </a:pPr>
            <a:r>
              <a:rPr lang="fi-FI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tuki- ja liikuntaelimistö vahvistuu ja rentoutuu, kivut lievittyvät</a:t>
            </a:r>
          </a:p>
          <a:p>
            <a:pPr marL="537845" lvl="1" indent="-271145">
              <a:lnSpc>
                <a:spcPts val="1800"/>
              </a:lnSpc>
              <a:spcBef>
                <a:spcPts val="600"/>
              </a:spcBef>
              <a:spcAft>
                <a:spcPts val="400"/>
              </a:spcAft>
            </a:pPr>
            <a:r>
              <a:rPr lang="fi-FI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mahdollinen ylivireys laukeaa</a:t>
            </a:r>
          </a:p>
          <a:p>
            <a:pPr marL="537845" lvl="1" indent="-271145">
              <a:lnSpc>
                <a:spcPts val="1800"/>
              </a:lnSpc>
              <a:spcBef>
                <a:spcPts val="600"/>
              </a:spcBef>
              <a:spcAft>
                <a:spcPts val="400"/>
              </a:spcAft>
            </a:pPr>
            <a:r>
              <a:rPr lang="fi-FI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keho ja mieli palautuvat</a:t>
            </a:r>
          </a:p>
          <a:p>
            <a:pPr marL="537845" lvl="1" indent="-271145">
              <a:lnSpc>
                <a:spcPts val="1800"/>
              </a:lnSpc>
              <a:spcBef>
                <a:spcPts val="600"/>
              </a:spcBef>
              <a:spcAft>
                <a:spcPts val="400"/>
              </a:spcAft>
            </a:pPr>
            <a:r>
              <a:rPr lang="fi-FI" b="1" dirty="0">
                <a:latin typeface="Rajdhani" panose="02000000000000000000" pitchFamily="2" charset="77"/>
                <a:ea typeface="Calibri"/>
                <a:cs typeface="Rajdhani" panose="02000000000000000000" pitchFamily="2" charset="77"/>
              </a:rPr>
              <a:t>TYÖPÄIVÄN AIKAINEN LIIKE JA LIIKKUMINEN ON ENSIARVOISEN TÄRKEÄÄ.</a:t>
            </a:r>
            <a:endParaRPr lang="fi-FI" b="1" dirty="0">
              <a:latin typeface="Rajdhani" panose="02000000000000000000" pitchFamily="2" charset="77"/>
              <a:ea typeface="Calibri" panose="020F0502020204030204" pitchFamily="34" charset="0"/>
              <a:cs typeface="Rajdhani" panose="02000000000000000000" pitchFamily="2" charset="77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1085174-EBC9-DCCD-F5C7-A64F41031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65" y="558801"/>
            <a:ext cx="7895967" cy="691200"/>
          </a:xfrm>
        </p:spPr>
        <p:txBody>
          <a:bodyPr/>
          <a:lstStyle/>
          <a:p>
            <a:r>
              <a:rPr lang="fi-FI" dirty="0"/>
              <a:t>Liikkeestä energiaa ja palautumista istumatyöhön</a:t>
            </a:r>
          </a:p>
        </p:txBody>
      </p:sp>
      <p:sp>
        <p:nvSpPr>
          <p:cNvPr id="12" name="Tekstiruutu 10">
            <a:extLst>
              <a:ext uri="{FF2B5EF4-FFF2-40B4-BE49-F238E27FC236}">
                <a16:creationId xmlns:a16="http://schemas.microsoft.com/office/drawing/2014/main" id="{F37230B7-F3B7-1367-5518-106E4916E5DE}"/>
              </a:ext>
            </a:extLst>
          </p:cNvPr>
          <p:cNvSpPr txBox="1"/>
          <p:nvPr/>
        </p:nvSpPr>
        <p:spPr>
          <a:xfrm>
            <a:off x="874712" y="5722135"/>
            <a:ext cx="66024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Source Sans 3 Medium"/>
                <a:ea typeface="+mn-ea"/>
                <a:cs typeface="+mn-cs"/>
                <a:hlinkClick r:id="rId3"/>
              </a:rPr>
              <a:t>Liikunnan ja liikkumisen yhteydet terveyteen ja työkykyyn | Työterveyslaitos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Source Sans 3 Medium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Source Sans 3 Medium"/>
                <a:ea typeface="+mn-ea"/>
                <a:cs typeface="+mn-cs"/>
                <a:hlinkClick r:id="rId4"/>
              </a:rPr>
              <a:t>Terveyskylä.fi</a:t>
            </a:r>
            <a:endParaRPr kumimoji="0" lang="fi-FI" sz="1200" b="0" i="0" u="none" strike="noStrike" kern="1200" cap="none" spc="0" normalizeH="0" baseline="0" noProof="0" dirty="0">
              <a:ln>
                <a:noFill/>
              </a:ln>
              <a:solidFill>
                <a:srgbClr val="003C78"/>
              </a:solidFill>
              <a:effectLst/>
              <a:uLnTx/>
              <a:uFillTx/>
              <a:latin typeface="Source Sans 3 Medium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0F3723D-FD55-0BDD-5AFC-79DF74F8E39C}"/>
              </a:ext>
            </a:extLst>
          </p:cNvPr>
          <p:cNvGrpSpPr/>
          <p:nvPr/>
        </p:nvGrpSpPr>
        <p:grpSpPr>
          <a:xfrm>
            <a:off x="7087445" y="1139731"/>
            <a:ext cx="4704513" cy="5037326"/>
            <a:chOff x="7087445" y="1139731"/>
            <a:chExt cx="4704513" cy="5037326"/>
          </a:xfrm>
        </p:grpSpPr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386870E6-5DCD-F8AE-3747-0C64EE81559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087445" y="1139731"/>
              <a:ext cx="4704513" cy="5037326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B3061EA-28BC-2CF6-9CC8-9783BE53B88D}"/>
                </a:ext>
              </a:extLst>
            </p:cNvPr>
            <p:cNvSpPr txBox="1"/>
            <p:nvPr/>
          </p:nvSpPr>
          <p:spPr>
            <a:xfrm>
              <a:off x="9560689" y="4734045"/>
              <a:ext cx="1180618" cy="2962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400"/>
                </a:lnSpc>
              </a:pPr>
              <a:r>
                <a:rPr lang="en-FI" b="1" dirty="0">
                  <a:latin typeface="+mj-lt"/>
                </a:rPr>
                <a:t>LIIKUNTA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464588E-36D4-4E64-4ED4-49E84C572CB2}"/>
                </a:ext>
              </a:extLst>
            </p:cNvPr>
            <p:cNvSpPr txBox="1"/>
            <p:nvPr/>
          </p:nvSpPr>
          <p:spPr>
            <a:xfrm>
              <a:off x="7940233" y="3071243"/>
              <a:ext cx="1504709" cy="639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400"/>
                </a:lnSpc>
              </a:pPr>
              <a:r>
                <a:rPr lang="en-FI" sz="1400" b="1" dirty="0">
                  <a:latin typeface="+mj-lt"/>
                </a:rPr>
                <a:t>TYÖ- JA TOIMINTAKYKY PARANEE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E92B661-1345-FF72-0A96-5BD21DEFC00F}"/>
                </a:ext>
              </a:extLst>
            </p:cNvPr>
            <p:cNvSpPr txBox="1"/>
            <p:nvPr/>
          </p:nvSpPr>
          <p:spPr>
            <a:xfrm>
              <a:off x="9803758" y="2289397"/>
              <a:ext cx="1446835" cy="639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400"/>
                </a:lnSpc>
              </a:pPr>
              <a:r>
                <a:rPr lang="en-FI" sz="1400" b="1" dirty="0">
                  <a:latin typeface="+mj-lt"/>
                </a:rPr>
                <a:t>STRESSI-</a:t>
              </a:r>
              <a:br>
                <a:rPr lang="en-FI" sz="1400" b="1" dirty="0">
                  <a:latin typeface="+mj-lt"/>
                </a:rPr>
              </a:br>
              <a:r>
                <a:rPr lang="en-FI" sz="1400" b="1" dirty="0">
                  <a:latin typeface="+mj-lt"/>
                </a:rPr>
                <a:t>OIREET VÄHENEVÄT</a:t>
              </a:r>
            </a:p>
          </p:txBody>
        </p:sp>
      </p:grpSp>
      <p:pic>
        <p:nvPicPr>
          <p:cNvPr id="17" name="Graphic 16">
            <a:extLst>
              <a:ext uri="{FF2B5EF4-FFF2-40B4-BE49-F238E27FC236}">
                <a16:creationId xmlns:a16="http://schemas.microsoft.com/office/drawing/2014/main" id="{CBB6CB9C-6784-7BB3-A5C8-95679820467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74712" y="216813"/>
            <a:ext cx="1326036" cy="132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3952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4DB9B-6E04-C993-8C38-16CF89FF6E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4711" y="1736725"/>
            <a:ext cx="6301593" cy="3843338"/>
          </a:xfrm>
        </p:spPr>
        <p:txBody>
          <a:bodyPr/>
          <a:lstStyle/>
          <a:p>
            <a:pPr>
              <a:lnSpc>
                <a:spcPts val="1900"/>
              </a:lnSpc>
              <a:spcBef>
                <a:spcPts val="0"/>
              </a:spcBef>
              <a:spcAft>
                <a:spcPts val="600"/>
              </a:spcAft>
            </a:pPr>
            <a:r>
              <a:rPr lang="fi-FI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Liike lisää verenkiertoa ja hapensaantia, mikä palauttaa kehoa ja ehkäisee työasentojen aiheuttamia vaivoja.</a:t>
            </a:r>
          </a:p>
          <a:p>
            <a:pPr>
              <a:lnSpc>
                <a:spcPts val="1900"/>
              </a:lnSpc>
              <a:spcBef>
                <a:spcPts val="0"/>
              </a:spcBef>
              <a:spcAft>
                <a:spcPts val="600"/>
              </a:spcAft>
            </a:pPr>
            <a:r>
              <a:rPr lang="fi-FI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Taukojen aikaiset liikkeet katkaisevat staattisuuden tai yksipuolisen kuormituksen, auttavat palautumaan ja vähentävät tuki- ja liikuntaelinoireita sekä liiallisen kuormittumisen riskiä.</a:t>
            </a:r>
          </a:p>
          <a:p>
            <a:pPr>
              <a:lnSpc>
                <a:spcPts val="1900"/>
              </a:lnSpc>
              <a:spcBef>
                <a:spcPts val="0"/>
              </a:spcBef>
              <a:spcAft>
                <a:spcPts val="600"/>
              </a:spcAft>
            </a:pPr>
            <a:r>
              <a:rPr lang="fi-FI" sz="2000" b="1" dirty="0">
                <a:latin typeface="Rajdhani" panose="02000000000000000000" pitchFamily="2" charset="77"/>
                <a:ea typeface="Calibri" panose="020F0502020204030204" pitchFamily="34" charset="0"/>
                <a:cs typeface="Rajdhani" panose="02000000000000000000" pitchFamily="2" charset="77"/>
              </a:rPr>
              <a:t>FYYSISESTI RASKAASSA TYÖSSÄ:</a:t>
            </a:r>
          </a:p>
          <a:p>
            <a:pPr lvl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</a:pPr>
            <a:r>
              <a:rPr lang="fi-FI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Liikkeen ja palautumisen vuorottelu parantaa työssä suoriutumista.</a:t>
            </a:r>
          </a:p>
          <a:p>
            <a:pPr lvl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</a:pPr>
            <a:r>
              <a:rPr lang="fi-FI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Kevyt liike ja elpymisliikunta auttavat elvyttämään työssä kuormittuvia lihaksia.</a:t>
            </a:r>
          </a:p>
          <a:p>
            <a:pPr lvl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</a:pPr>
            <a:r>
              <a:rPr lang="fi-FI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Valitse vapaa-ajan liikuntaa, joka tukee palautumista eikä rasita samoja kehon osia kuin työ.</a:t>
            </a:r>
          </a:p>
          <a:p>
            <a:pPr lvl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</a:pPr>
            <a:r>
              <a:rPr lang="fi-FI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Liiku vapaa-ajalla hyvin palautuneena.</a:t>
            </a:r>
          </a:p>
        </p:txBody>
      </p:sp>
      <p:sp>
        <p:nvSpPr>
          <p:cNvPr id="2" name="Tekstiruutu 10">
            <a:extLst>
              <a:ext uri="{FF2B5EF4-FFF2-40B4-BE49-F238E27FC236}">
                <a16:creationId xmlns:a16="http://schemas.microsoft.com/office/drawing/2014/main" id="{BE83736B-90D2-FA4F-4BB7-A91D8E23756F}"/>
              </a:ext>
            </a:extLst>
          </p:cNvPr>
          <p:cNvSpPr txBox="1"/>
          <p:nvPr/>
        </p:nvSpPr>
        <p:spPr>
          <a:xfrm>
            <a:off x="874712" y="5722135"/>
            <a:ext cx="66024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Source Sans 3 Medium"/>
                <a:ea typeface="+mn-ea"/>
                <a:cs typeface="+mn-cs"/>
                <a:hlinkClick r:id="rId3"/>
              </a:rPr>
              <a:t>Liikunnan ja liikkumisen yhteydet terveyteen ja työkykyyn | Työterveyslaitos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Source Sans 3 Medium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Source Sans 3 Medium"/>
                <a:ea typeface="+mn-ea"/>
                <a:cs typeface="+mn-cs"/>
                <a:hlinkClick r:id="rId4"/>
              </a:rPr>
              <a:t>Terveyskylä.fi</a:t>
            </a:r>
            <a:endParaRPr kumimoji="0" lang="fi-FI" sz="1200" b="0" i="0" u="none" strike="noStrike" kern="1200" cap="none" spc="0" normalizeH="0" baseline="0" noProof="0" dirty="0">
              <a:ln>
                <a:noFill/>
              </a:ln>
              <a:solidFill>
                <a:srgbClr val="003C78"/>
              </a:solidFill>
              <a:effectLst/>
              <a:uLnTx/>
              <a:uFillTx/>
              <a:latin typeface="Source Sans 3 Medium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1D0B0DB-A16B-F31C-6468-1AFCF7C1EEA0}"/>
              </a:ext>
            </a:extLst>
          </p:cNvPr>
          <p:cNvGrpSpPr/>
          <p:nvPr/>
        </p:nvGrpSpPr>
        <p:grpSpPr>
          <a:xfrm>
            <a:off x="7940233" y="2289397"/>
            <a:ext cx="3310360" cy="2740883"/>
            <a:chOff x="7940233" y="2289397"/>
            <a:chExt cx="3310360" cy="274088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ECB8158-0878-1309-E785-8996EA64D154}"/>
                </a:ext>
              </a:extLst>
            </p:cNvPr>
            <p:cNvSpPr txBox="1"/>
            <p:nvPr/>
          </p:nvSpPr>
          <p:spPr>
            <a:xfrm>
              <a:off x="9560689" y="4734045"/>
              <a:ext cx="1180618" cy="2962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400"/>
                </a:lnSpc>
              </a:pPr>
              <a:r>
                <a:rPr lang="en-FI" b="1" dirty="0">
                  <a:latin typeface="+mj-lt"/>
                </a:rPr>
                <a:t>LIIKUNTA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E378E66-A8DC-BAEA-E539-B2E16C945FEF}"/>
                </a:ext>
              </a:extLst>
            </p:cNvPr>
            <p:cNvSpPr txBox="1"/>
            <p:nvPr/>
          </p:nvSpPr>
          <p:spPr>
            <a:xfrm>
              <a:off x="7940233" y="3071243"/>
              <a:ext cx="1504709" cy="639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400"/>
                </a:lnSpc>
              </a:pPr>
              <a:r>
                <a:rPr lang="en-FI" sz="1400" b="1" dirty="0">
                  <a:latin typeface="+mj-lt"/>
                </a:rPr>
                <a:t>TYÖ- JA TOIMINTAKYKY PARANEE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0A57CB2-1F8B-428F-E534-EC29844FBDF3}"/>
                </a:ext>
              </a:extLst>
            </p:cNvPr>
            <p:cNvSpPr txBox="1"/>
            <p:nvPr/>
          </p:nvSpPr>
          <p:spPr>
            <a:xfrm>
              <a:off x="9803758" y="2289397"/>
              <a:ext cx="1446835" cy="639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400"/>
                </a:lnSpc>
              </a:pPr>
              <a:r>
                <a:rPr lang="en-FI" sz="1400" b="1" dirty="0">
                  <a:latin typeface="+mj-lt"/>
                </a:rPr>
                <a:t>STRESSI-</a:t>
              </a:r>
              <a:br>
                <a:rPr lang="en-FI" sz="1400" b="1" dirty="0">
                  <a:latin typeface="+mj-lt"/>
                </a:rPr>
              </a:br>
              <a:r>
                <a:rPr lang="en-FI" sz="1400" b="1" dirty="0">
                  <a:latin typeface="+mj-lt"/>
                </a:rPr>
                <a:t>OIREET VÄHENEVÄT</a:t>
              </a:r>
            </a:p>
          </p:txBody>
        </p:sp>
      </p:grpSp>
      <p:pic>
        <p:nvPicPr>
          <p:cNvPr id="12" name="Graphic 11">
            <a:extLst>
              <a:ext uri="{FF2B5EF4-FFF2-40B4-BE49-F238E27FC236}">
                <a16:creationId xmlns:a16="http://schemas.microsoft.com/office/drawing/2014/main" id="{90A5DAAB-9BBF-F19D-1B85-B669C76F09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7087445" y="1132988"/>
            <a:ext cx="4694933" cy="5027069"/>
          </a:xfrm>
          <a:prstGeom prst="rect">
            <a:avLst/>
          </a:prstGeom>
        </p:spPr>
      </p:pic>
      <p:sp>
        <p:nvSpPr>
          <p:cNvPr id="15" name="Title 3">
            <a:extLst>
              <a:ext uri="{FF2B5EF4-FFF2-40B4-BE49-F238E27FC236}">
                <a16:creationId xmlns:a16="http://schemas.microsoft.com/office/drawing/2014/main" id="{D38D1D86-CB82-2BC4-6784-8AAEEA274C1B}"/>
              </a:ext>
            </a:extLst>
          </p:cNvPr>
          <p:cNvSpPr txBox="1">
            <a:spLocks/>
          </p:cNvSpPr>
          <p:nvPr/>
        </p:nvSpPr>
        <p:spPr>
          <a:xfrm>
            <a:off x="2496065" y="558801"/>
            <a:ext cx="7895967" cy="6912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sv-FI" sz="3200" b="1" kern="1200">
                <a:solidFill>
                  <a:schemeClr val="tx1"/>
                </a:solidFill>
                <a:latin typeface="Rajdhani" panose="02000000000000000000" pitchFamily="2" charset="0"/>
                <a:ea typeface="+mj-ea"/>
                <a:cs typeface="Rajdhani" panose="02000000000000000000" pitchFamily="2" charset="0"/>
              </a:defRPr>
            </a:lvl1pPr>
          </a:lstStyle>
          <a:p>
            <a:r>
              <a:rPr lang="fi-FI" dirty="0"/>
              <a:t>Liikkeestä energiaa ja palautumista </a:t>
            </a:r>
            <a:br>
              <a:rPr lang="fi-FI" dirty="0"/>
            </a:br>
            <a:r>
              <a:rPr lang="fi-FI" dirty="0"/>
              <a:t>fyysisesti raskaaseen työhön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29EF9B2D-21AA-8E14-4A25-8984D9DDD3B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74712" y="216813"/>
            <a:ext cx="1326036" cy="132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3311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446C9-14CA-0B6A-537E-8EA194C02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8BF8FB0C-63D3-4EAE-9DCB-6B2D9A853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4400" dirty="0">
                <a:solidFill>
                  <a:srgbClr val="003C78"/>
                </a:solidFill>
              </a:rPr>
              <a:t>LIIKE JA PALAUTUMINEN TUKEVAT AIVOTYÖTÄ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B72EFB7-EE17-02CA-B463-2974DA81A229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6CA2EB1-C902-4B19-B7C0-1C8100DA353B}" type="datetime1">
              <a:rPr lang="fi-FI" smtClean="0"/>
              <a:t>8.9.2026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793888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531D43-3F2B-A9AA-447F-F4E041F9EA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F2E3DF-E817-B396-5144-08856438E0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4711" y="1736725"/>
            <a:ext cx="8071581" cy="3843338"/>
          </a:xfrm>
        </p:spPr>
        <p:txBody>
          <a:bodyPr/>
          <a:lstStyle/>
          <a:p>
            <a:pPr marL="0" indent="0">
              <a:lnSpc>
                <a:spcPts val="1800"/>
              </a:lnSpc>
              <a:spcAft>
                <a:spcPts val="600"/>
              </a:spcAft>
              <a:buNone/>
            </a:pPr>
            <a:r>
              <a:rPr lang="fi-FI" sz="2400" b="1" dirty="0">
                <a:latin typeface="Rajdhani" panose="02000000000000000000" pitchFamily="2" charset="77"/>
                <a:ea typeface="Calibri" panose="020F0502020204030204" pitchFamily="34" charset="0"/>
                <a:cs typeface="Rajdhani" panose="02000000000000000000" pitchFamily="2" charset="77"/>
              </a:rPr>
              <a:t>LIIKE AUTTAA VIREYSTILAN OPTIMOINNISSA.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fi-FI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Säännöllinen liike aktivoi kehoa ja mieltä, parantaen keskittymiskykyä ja reagointinopeutta työpäivän aikana.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fi-FI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Liikkeen myötä vilkastunut verenkierto ja hapensaanti tehostavat aivojen toimintaa.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fi-FI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Liian korkea vireystila kaventaa tarkkaavuutta, lisää virhealttiutta ja vaikeuttaa keskittymistä.</a:t>
            </a:r>
          </a:p>
          <a:p>
            <a:pPr lvl="1">
              <a:lnSpc>
                <a:spcPts val="1800"/>
              </a:lnSpc>
              <a:spcAft>
                <a:spcPts val="600"/>
              </a:spcAft>
            </a:pPr>
            <a:r>
              <a:rPr lang="fi-FI" sz="18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Vireystilan laskemisessa auttavat rauhoittavat ja rentouttavat harjoitukset.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fi-FI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Liian alhainen vireystila heikentää keskittymistä, </a:t>
            </a:r>
            <a:br>
              <a:rPr lang="fi-FI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i-FI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hidastaa toimintaa ja lisää virheiden riskiä.</a:t>
            </a:r>
          </a:p>
          <a:p>
            <a:pPr lvl="1">
              <a:lnSpc>
                <a:spcPts val="1800"/>
              </a:lnSpc>
              <a:spcAft>
                <a:spcPts val="600"/>
              </a:spcAft>
            </a:pPr>
            <a:r>
              <a:rPr lang="fi-FI" sz="18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Vireystilan nostamiseen tarvitaan aktivoivaa liikettä.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FE602EE-896B-5E53-EF52-A09B7B1F3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Liikkeestä vireyttä ja keskittymistä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D715D8-3BD2-79C2-B235-2151932A289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 dirty="0">
                <a:hlinkClick r:id="rId3"/>
              </a:rPr>
              <a:t>Liikunnan ja liikkumisen yhteydet terveyteen ja työkykyyn | Työterveyslaitos</a:t>
            </a:r>
            <a:r>
              <a:rPr lang="fi-FI" dirty="0"/>
              <a:t> </a:t>
            </a:r>
            <a:br>
              <a:rPr lang="fi-FI" dirty="0"/>
            </a:br>
            <a:r>
              <a:rPr lang="fi-FI" dirty="0">
                <a:hlinkClick r:id="rId4"/>
              </a:rPr>
              <a:t>Terveyskylä.fi</a:t>
            </a:r>
            <a:endParaRPr lang="fi-FI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D4C9BA9-DDC6-0AA6-4CD3-49E4FDF0D6F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230497" y="3247209"/>
            <a:ext cx="2086791" cy="208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644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F2BDDA-9A7F-BFB6-EAED-1E389F7F2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D6BD4CE8-CBF8-F53F-82D2-9135CDA0B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4683" y="3083060"/>
            <a:ext cx="5546167" cy="1264024"/>
          </a:xfrm>
        </p:spPr>
        <p:txBody>
          <a:bodyPr/>
          <a:lstStyle/>
          <a:p>
            <a:r>
              <a:rPr lang="fi-FI" dirty="0"/>
              <a:t>TYÖYHTEISÖN KULTTUURI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22F5BBF-E069-E851-99C7-74A5DE622A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53475" y="6220999"/>
            <a:ext cx="2563813" cy="365125"/>
          </a:xfrm>
        </p:spPr>
        <p:txBody>
          <a:bodyPr/>
          <a:lstStyle/>
          <a:p>
            <a:fld id="{B6CA2EB1-C902-4B19-B7C0-1C8100DA353B}" type="datetime1">
              <a:rPr lang="fi-FI" smtClean="0"/>
              <a:pPr/>
              <a:t>8.9.2026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418051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82CC6-9029-5E6B-4B56-563FF66BC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129D76-C4ED-B837-9640-9A30B5A5C1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4712" y="1736725"/>
            <a:ext cx="8083937" cy="3843338"/>
          </a:xfrm>
        </p:spPr>
        <p:txBody>
          <a:bodyPr/>
          <a:lstStyle/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fi-FI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Työpäivän aikainen liike ei synny itsestään.</a:t>
            </a:r>
          </a:p>
          <a:p>
            <a:pPr lvl="1">
              <a:lnSpc>
                <a:spcPts val="1800"/>
              </a:lnSpc>
              <a:spcAft>
                <a:spcPts val="600"/>
              </a:spcAft>
              <a:buFont typeface="Wingdings" panose="05000000000000000000" pitchFamily="2" charset="2"/>
              <a:buChar char="à"/>
            </a:pPr>
            <a:r>
              <a:rPr lang="fi-FI" sz="18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Liikkumisen ja palautumisen ympärille rakennetut rutiinit lisäävät liikettä työpäiviin.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fi-FI" sz="2000" b="1" dirty="0">
                <a:latin typeface="Rajdhani" panose="02000000000000000000" pitchFamily="2" charset="77"/>
                <a:ea typeface="Calibri" panose="020F0502020204030204" pitchFamily="34" charset="0"/>
                <a:cs typeface="Rajdhani" panose="02000000000000000000" pitchFamily="2" charset="77"/>
              </a:rPr>
              <a:t>KULTTUURIA LUODAAN PÄIVITTÄIN</a:t>
            </a:r>
            <a:r>
              <a:rPr lang="fi-FI" b="1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fi-FI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Työpaikan normit ja odotukset määrittävät, ovatko liikkuminen ja työn tauottaminen hyväksyttyjä. Miten puhumme asiasta, mitä mahdollistamme, mitä sallimme?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fi-FI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Myös omat rajoittavat ajatukset on tärkeä tiedostaa. Onko esteenä sittenkin oma pään sisäinen ääni eikä muiden odotukset?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fi-FI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Esihenkilöiden esimerkki ja viestintä luovat turvallisen ja hyväksyvän liikkumisilmapiirin organisaatiossa.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fi-FI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Yhteinen liikkuminen työpaikalla lisää vuorovaikutusta ja yhteisöllisyyttä sekä parantaa ilmapiiriä ja motivaatiota.</a:t>
            </a:r>
            <a:endParaRPr lang="fi-FI" b="1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C7E5C38-2610-A70E-14FC-9C27B5C95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rgbClr val="003C78"/>
                </a:solidFill>
              </a:rPr>
              <a:t>Liike ja palautuminen osaksi työpaikkakulttuuriamme</a:t>
            </a:r>
            <a:endParaRPr lang="fi-FI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69968FA9-0E80-20B2-1349-5FAD00E0E35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412288" y="3675063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6752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ECDF56-4B4E-E18B-BD26-09BC2190D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6AB8BA6-ABB0-812F-F851-D9A97B8299B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80877" y="3703915"/>
            <a:ext cx="5115123" cy="1242647"/>
          </a:xfrm>
        </p:spPr>
        <p:txBody>
          <a:bodyPr anchor="ctr"/>
          <a:lstStyle/>
          <a:p>
            <a:r>
              <a:rPr lang="fi-FI" sz="5400" dirty="0">
                <a:latin typeface="Rajdhani"/>
              </a:rPr>
              <a:t>VERRYTELLÄÄN </a:t>
            </a:r>
            <a:br>
              <a:rPr lang="fi-FI" sz="5400" dirty="0">
                <a:latin typeface="Rajdhani"/>
              </a:rPr>
            </a:br>
            <a:r>
              <a:rPr lang="fi-FI" sz="5400" dirty="0">
                <a:latin typeface="Rajdhani"/>
              </a:rPr>
              <a:t>HETKI!</a:t>
            </a:r>
            <a:endParaRPr lang="fi-FI" sz="54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40BA6B-8938-BECF-67D6-026EDB7A548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B6CA2EB1-C902-4B19-B7C0-1C8100DA353B}" type="datetime1">
              <a:rPr lang="fi-FI" smtClean="0"/>
              <a:t>8.9.2026</a:t>
            </a:fld>
            <a:endParaRPr lang="sv-FI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87FCE5EB-D384-B75F-B728-7BE65BBDD2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33254" y="796060"/>
            <a:ext cx="2631375" cy="2631375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0020A237-7B88-D53D-C7C0-7A621E906FD2}"/>
              </a:ext>
            </a:extLst>
          </p:cNvPr>
          <p:cNvGrpSpPr/>
          <p:nvPr/>
        </p:nvGrpSpPr>
        <p:grpSpPr>
          <a:xfrm>
            <a:off x="6916381" y="752311"/>
            <a:ext cx="3448717" cy="5350248"/>
            <a:chOff x="7029116" y="753876"/>
            <a:chExt cx="3448717" cy="5350248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FB0249B8-7493-F0E4-6F5B-9EFEC5F82490}"/>
                </a:ext>
              </a:extLst>
            </p:cNvPr>
            <p:cNvCxnSpPr>
              <a:cxnSpLocks/>
            </p:cNvCxnSpPr>
            <p:nvPr/>
          </p:nvCxnSpPr>
          <p:spPr>
            <a:xfrm>
              <a:off x="8753475" y="1152395"/>
              <a:ext cx="0" cy="4471791"/>
            </a:xfrm>
            <a:prstGeom prst="line">
              <a:avLst/>
            </a:prstGeom>
            <a:ln w="28575" cap="rnd">
              <a:solidFill>
                <a:schemeClr val="accent2"/>
              </a:solidFill>
              <a:prstDash val="sysDot"/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Speech Bubble: Rectangle with Corners Rounded 3">
              <a:extLst>
                <a:ext uri="{FF2B5EF4-FFF2-40B4-BE49-F238E27FC236}">
                  <a16:creationId xmlns:a16="http://schemas.microsoft.com/office/drawing/2014/main" id="{FA2BE8BD-F9FC-5F4A-2B07-3D08C0B76E8C}"/>
                </a:ext>
              </a:extLst>
            </p:cNvPr>
            <p:cNvSpPr/>
            <p:nvPr/>
          </p:nvSpPr>
          <p:spPr>
            <a:xfrm>
              <a:off x="7667342" y="753876"/>
              <a:ext cx="2172263" cy="720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fi-FI" dirty="0">
                  <a:solidFill>
                    <a:schemeClr val="tx1"/>
                  </a:solidFill>
                </a:rPr>
                <a:t>Pyöritä hartioita eteen ja taakse  </a:t>
              </a:r>
            </a:p>
          </p:txBody>
        </p:sp>
        <p:sp>
          <p:nvSpPr>
            <p:cNvPr id="11" name="Speech Bubble: Rectangle with Corners Rounded 5">
              <a:extLst>
                <a:ext uri="{FF2B5EF4-FFF2-40B4-BE49-F238E27FC236}">
                  <a16:creationId xmlns:a16="http://schemas.microsoft.com/office/drawing/2014/main" id="{BA270A41-2118-17E0-D4EA-CF8CE473F4BD}"/>
                </a:ext>
              </a:extLst>
            </p:cNvPr>
            <p:cNvSpPr/>
            <p:nvPr/>
          </p:nvSpPr>
          <p:spPr>
            <a:xfrm>
              <a:off x="7882300" y="1911438"/>
              <a:ext cx="1742348" cy="720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fi-FI" dirty="0">
                  <a:solidFill>
                    <a:schemeClr val="tx1"/>
                  </a:solidFill>
                </a:rPr>
                <a:t>Tee muutama kyykky</a:t>
              </a:r>
            </a:p>
          </p:txBody>
        </p:sp>
        <p:sp>
          <p:nvSpPr>
            <p:cNvPr id="12" name="Speech Bubble: Rectangle with Corners Rounded 7">
              <a:extLst>
                <a:ext uri="{FF2B5EF4-FFF2-40B4-BE49-F238E27FC236}">
                  <a16:creationId xmlns:a16="http://schemas.microsoft.com/office/drawing/2014/main" id="{75AB1DA2-17B6-25B0-9376-F32172F944D0}"/>
                </a:ext>
              </a:extLst>
            </p:cNvPr>
            <p:cNvSpPr/>
            <p:nvPr/>
          </p:nvSpPr>
          <p:spPr>
            <a:xfrm>
              <a:off x="7482137" y="4226562"/>
              <a:ext cx="2542674" cy="720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fi-FI" dirty="0">
                  <a:solidFill>
                    <a:schemeClr val="tx1"/>
                  </a:solidFill>
                </a:rPr>
                <a:t>Keinuttele painoa varpaille ja kantapäille </a:t>
              </a:r>
            </a:p>
          </p:txBody>
        </p:sp>
        <p:sp>
          <p:nvSpPr>
            <p:cNvPr id="13" name="Speech Bubble: Rectangle with Corners Rounded 9">
              <a:extLst>
                <a:ext uri="{FF2B5EF4-FFF2-40B4-BE49-F238E27FC236}">
                  <a16:creationId xmlns:a16="http://schemas.microsoft.com/office/drawing/2014/main" id="{5F5A3597-AAEC-503A-C137-E8081DBCAB09}"/>
                </a:ext>
              </a:extLst>
            </p:cNvPr>
            <p:cNvSpPr/>
            <p:nvPr/>
          </p:nvSpPr>
          <p:spPr>
            <a:xfrm>
              <a:off x="7482137" y="3069000"/>
              <a:ext cx="2542674" cy="720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fi-FI" dirty="0">
                  <a:solidFill>
                    <a:schemeClr val="tx1"/>
                  </a:solidFill>
                </a:rPr>
                <a:t>Heilauta käsiä rennosti oikealle ja vasemmalle</a:t>
              </a:r>
            </a:p>
          </p:txBody>
        </p:sp>
        <p:sp>
          <p:nvSpPr>
            <p:cNvPr id="14" name="Speech Bubble: Rectangle with Corners Rounded 11">
              <a:extLst>
                <a:ext uri="{FF2B5EF4-FFF2-40B4-BE49-F238E27FC236}">
                  <a16:creationId xmlns:a16="http://schemas.microsoft.com/office/drawing/2014/main" id="{BD7B4434-32CF-A97E-B53C-6B072B220145}"/>
                </a:ext>
              </a:extLst>
            </p:cNvPr>
            <p:cNvSpPr/>
            <p:nvPr/>
          </p:nvSpPr>
          <p:spPr>
            <a:xfrm>
              <a:off x="7029116" y="5384124"/>
              <a:ext cx="3448717" cy="720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fi-FI" dirty="0">
                  <a:solidFill>
                    <a:schemeClr val="tx1"/>
                  </a:solidFill>
                </a:rPr>
                <a:t>Avaa käsivarret sivukautta taakse ja tuo sitten eteen halaukseen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18224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BE2905-73C1-51E8-6159-FFFB4F16D0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6F9DC9C-A489-5009-56F1-9BE7DCBB6EC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/>
        <p:txBody>
          <a:bodyPr/>
          <a:lstStyle/>
          <a:p>
            <a:pPr marL="0" lvl="1" indent="0">
              <a:lnSpc>
                <a:spcPct val="100000"/>
              </a:lnSpc>
              <a:buNone/>
            </a:pPr>
            <a:r>
              <a:rPr lang="fi-FI" sz="1800" b="1" dirty="0">
                <a:latin typeface="Rajdhani" panose="02000000000000000000" pitchFamily="2" charset="77"/>
                <a:cs typeface="Rajdhani" panose="02000000000000000000" pitchFamily="2" charset="77"/>
              </a:rPr>
              <a:t>1. LUOMME YHTEISTÄ </a:t>
            </a:r>
            <a:r>
              <a:rPr lang="fi-FI" sz="1600" dirty="0"/>
              <a:t>ymmärrystä liikkumisen ja palautumisen vaikutuksista terveyteen, työhyvinvointiin ja jaksamiseen. Sinulle selkeytyy, miten arjen aktiivisuus liittyy työkykyyn, jaksamiseen ja työn sujuvuuteen sekä tukee jaksamistasi myös vapaa-ajalla.</a:t>
            </a:r>
          </a:p>
          <a:p>
            <a:pPr marL="0" lvl="1" indent="0">
              <a:lnSpc>
                <a:spcPct val="100000"/>
              </a:lnSpc>
              <a:buNone/>
            </a:pPr>
            <a:r>
              <a:rPr lang="fi-FI" sz="1800" b="1" dirty="0">
                <a:latin typeface="Rajdhani" panose="02000000000000000000" pitchFamily="2" charset="77"/>
                <a:cs typeface="Rajdhani" panose="02000000000000000000" pitchFamily="2" charset="77"/>
              </a:rPr>
              <a:t>2. HAEMME KEINOJA</a:t>
            </a:r>
            <a:r>
              <a:rPr lang="fi-FI" sz="1600" dirty="0"/>
              <a:t>, joilla voimme yhdessä lisätä liikettä ja palautumista jokaiseen työpäivään. Kuulet myös, miten muut ovat ratkaisseet samoja arjen haasteita.</a:t>
            </a:r>
          </a:p>
          <a:p>
            <a:pPr marL="0" lvl="1" indent="0">
              <a:lnSpc>
                <a:spcPct val="100000"/>
              </a:lnSpc>
              <a:buNone/>
            </a:pPr>
            <a:r>
              <a:rPr lang="fi-FI" sz="1800" b="1" dirty="0">
                <a:latin typeface="Rajdhani" panose="02000000000000000000" pitchFamily="2" charset="77"/>
                <a:cs typeface="Rajdhani" panose="02000000000000000000" pitchFamily="2" charset="77"/>
              </a:rPr>
              <a:t>3. IDEOIMME YHDESSÄ </a:t>
            </a:r>
            <a:r>
              <a:rPr lang="fi-FI" sz="1600" dirty="0"/>
              <a:t>ratkaisuja, jotka ovat osa organisaatiomme arjen asennetta, toimintaa ja kulttuuria. Saat mukaasi</a:t>
            </a:r>
            <a:r>
              <a:rPr lang="fi-FI" sz="1600" b="1" dirty="0"/>
              <a:t> </a:t>
            </a:r>
            <a:r>
              <a:rPr lang="fi-FI" sz="1600" dirty="0"/>
              <a:t>helposti kokeiltavia tapoja lisätä omaa liikkumista sekä ideoita, miten tuoda liikkumista osaksi työyhteisösi työn arkea.</a:t>
            </a:r>
          </a:p>
          <a:p>
            <a:pPr marL="0" lvl="1" indent="0">
              <a:lnSpc>
                <a:spcPct val="100000"/>
              </a:lnSpc>
              <a:buNone/>
            </a:pPr>
            <a:r>
              <a:rPr lang="fi-FI" sz="1800" b="1" dirty="0">
                <a:latin typeface="Rajdhani" panose="02000000000000000000" pitchFamily="2" charset="77"/>
                <a:cs typeface="Rajdhani" panose="02000000000000000000" pitchFamily="2" charset="77"/>
              </a:rPr>
              <a:t>4. PAINOPISTE </a:t>
            </a:r>
            <a:r>
              <a:rPr lang="fi-FI" sz="1600" dirty="0"/>
              <a:t>on työpäivän aikaisessa liikkeessä ja palautumisessa, ei vapaa-ajan liikunnassa.</a:t>
            </a:r>
            <a:endParaRPr lang="fi-FI" sz="18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B0CAECA-0DEB-2D71-1EA9-B99089514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Työpajan tavoitteena on edistää työhyvinvointia</a:t>
            </a:r>
            <a:endParaRPr lang="fi-FI" b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73464D-84B0-90FB-4EA4-786FAD37F9B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255B9C59-40DC-4E8F-87D4-2B05A51CDEB2}" type="datetime1">
              <a:rPr lang="fi-FI" smtClean="0"/>
              <a:t>8.9.2026</a:t>
            </a:fld>
            <a:endParaRPr lang="sv-FI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71F1484-7695-D1A5-0E59-DA192B7A15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i-FI" sz="1800" b="1" dirty="0">
                <a:latin typeface="Rajdhani" panose="02000000000000000000" pitchFamily="2" charset="77"/>
                <a:cs typeface="Rajdhani" panose="02000000000000000000" pitchFamily="2" charset="77"/>
              </a:rPr>
              <a:t>MIKSI TÄMÄ ON TÄRKEÄÄ? </a:t>
            </a:r>
            <a:endParaRPr lang="fi-FI" sz="1800" b="1" dirty="0"/>
          </a:p>
          <a:p>
            <a:r>
              <a:rPr lang="fi-FI" sz="1600" dirty="0"/>
              <a:t>Työssä vietetään noin 1600 tuntia joka vuosi, mikä on noin puolet valveilla-oloajasta. Tämän vuoksi liikettä ja palautumista on tärkeää tuoda osaksi työpäiviä.</a:t>
            </a:r>
          </a:p>
        </p:txBody>
      </p:sp>
      <p:pic>
        <p:nvPicPr>
          <p:cNvPr id="8" name="Graphic 7" descr="Clipboard Mixed outline">
            <a:extLst>
              <a:ext uri="{FF2B5EF4-FFF2-40B4-BE49-F238E27FC236}">
                <a16:creationId xmlns:a16="http://schemas.microsoft.com/office/drawing/2014/main" id="{C08B336E-7D39-45A7-7EAA-EC41D829BC3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941371">
            <a:off x="9965755" y="4221034"/>
            <a:ext cx="1482976" cy="148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8205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E1C6E-53E8-67C0-EF3F-8DA5A2186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4125" y="3082925"/>
            <a:ext cx="5813649" cy="1263650"/>
          </a:xfrm>
        </p:spPr>
        <p:txBody>
          <a:bodyPr/>
          <a:lstStyle/>
          <a:p>
            <a:r>
              <a:rPr lang="fi-FI" sz="4000" dirty="0"/>
              <a:t>PIENRYHMÄKESKUSTELUJEN KYSYMYKSET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6CB5FE-9FCE-309D-8306-16D17C1A36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53475" y="6220999"/>
            <a:ext cx="2563813" cy="365125"/>
          </a:xfrm>
        </p:spPr>
        <p:txBody>
          <a:bodyPr/>
          <a:lstStyle/>
          <a:p>
            <a:fld id="{7FB1FC27-EB9B-4A66-A806-9EE05A6BAE9C}" type="datetime1">
              <a:rPr lang="sv-FI" smtClean="0"/>
              <a:pPr/>
              <a:t>8.9.2026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5441961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3442EA-0CC1-C397-28B2-AE999D2B85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4712" y="1736725"/>
            <a:ext cx="4937366" cy="1692275"/>
          </a:xfrm>
          <a:solidFill>
            <a:schemeClr val="bg2"/>
          </a:solidFill>
        </p:spPr>
        <p:txBody>
          <a:bodyPr lIns="251999" tIns="251999" rIns="251999" bIns="251999" anchor="ctr"/>
          <a:lstStyle/>
          <a:p>
            <a:pPr marL="0" indent="0" algn="ctr">
              <a:buNone/>
            </a:pPr>
            <a:r>
              <a:rPr lang="fi-FI" b="1" dirty="0">
                <a:latin typeface="Rajdhani" panose="02000000000000000000" pitchFamily="2" charset="77"/>
                <a:cs typeface="Rajdhani" panose="02000000000000000000" pitchFamily="2" charset="77"/>
              </a:rPr>
              <a:t>KIRJOITA TÄHÄN TYÖPAJAAN VALITTU KESKUSTELUTEEMA 1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1EA79AE-4973-C173-8235-E96BD963A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Keskustelukysymykset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AC299B19-714D-447D-ED1B-B599A59278D3}"/>
              </a:ext>
            </a:extLst>
          </p:cNvPr>
          <p:cNvSpPr txBox="1">
            <a:spLocks/>
          </p:cNvSpPr>
          <p:nvPr/>
        </p:nvSpPr>
        <p:spPr>
          <a:xfrm>
            <a:off x="6379924" y="1736725"/>
            <a:ext cx="4937366" cy="1692275"/>
          </a:xfrm>
          <a:prstGeom prst="rect">
            <a:avLst/>
          </a:prstGeom>
          <a:solidFill>
            <a:schemeClr val="bg2"/>
          </a:solidFill>
        </p:spPr>
        <p:txBody>
          <a:bodyPr vert="horz" lIns="251999" tIns="251999" rIns="251999" bIns="251999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95000"/>
              </a:lnSpc>
              <a:spcBef>
                <a:spcPts val="1000"/>
              </a:spcBef>
              <a:spcAft>
                <a:spcPts val="1200"/>
              </a:spcAft>
              <a:buClr>
                <a:schemeClr val="accent2"/>
              </a:buClr>
              <a:buSzPct val="120000"/>
              <a:buFont typeface="Segoe UI Black" panose="020B0A02040204020203" pitchFamily="34" charset="0"/>
              <a:buChar char="●"/>
              <a:defRPr lang="en-US" sz="1800" kern="1200">
                <a:solidFill>
                  <a:schemeClr val="tx1"/>
                </a:solidFill>
                <a:latin typeface="Source Sans 3 Medium" panose="020B0303030403020204" pitchFamily="34" charset="0"/>
                <a:ea typeface="+mn-ea"/>
                <a:cs typeface="Arial" panose="020B0604020202020204" pitchFamily="34" charset="0"/>
              </a:defRPr>
            </a:lvl1pPr>
            <a:lvl2pPr marL="538163" indent="-271463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1200"/>
              </a:spcAft>
              <a:buClr>
                <a:schemeClr val="accent2"/>
              </a:buClr>
              <a:buSzPct val="120000"/>
              <a:buFont typeface="Segoe UI Black" panose="020B0A02040204020203" pitchFamily="34" charset="0"/>
              <a:buChar char="●"/>
              <a:defRPr lang="en-US" sz="1600" kern="1200" dirty="0" smtClean="0">
                <a:solidFill>
                  <a:schemeClr val="tx1"/>
                </a:solidFill>
                <a:latin typeface="Source Sans 3 Medium" panose="020B0303030403020204" pitchFamily="34" charset="0"/>
                <a:ea typeface="+mn-ea"/>
                <a:cs typeface="Arial" panose="020B0604020202020204" pitchFamily="34" charset="0"/>
              </a:defRPr>
            </a:lvl2pPr>
            <a:lvl3pPr marL="714375" indent="-1714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1200"/>
              </a:spcAft>
              <a:buClr>
                <a:schemeClr val="accent2"/>
              </a:buClr>
              <a:buSzPct val="120000"/>
              <a:buFont typeface="Segoe UI Black" panose="020B0A02040204020203" pitchFamily="34" charset="0"/>
              <a:buChar char="●"/>
              <a:defRPr lang="en-US" sz="1400" kern="1200">
                <a:solidFill>
                  <a:schemeClr val="tx1"/>
                </a:solidFill>
                <a:latin typeface="Source Sans 3 Medium" panose="020B0303030403020204" pitchFamily="34" charset="0"/>
                <a:ea typeface="+mn-ea"/>
                <a:cs typeface="Arial" panose="020B0604020202020204" pitchFamily="34" charset="0"/>
              </a:defRPr>
            </a:lvl3pPr>
            <a:lvl4pPr marL="895350" indent="-180975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1200"/>
              </a:spcAft>
              <a:buClr>
                <a:schemeClr val="accent2"/>
              </a:buClr>
              <a:buSzPct val="120000"/>
              <a:buFont typeface="Segoe UI Black" panose="020B0A02040204020203" pitchFamily="34" charset="0"/>
              <a:buChar char="●"/>
              <a:defRPr lang="en-US" sz="1200" kern="1200">
                <a:solidFill>
                  <a:schemeClr val="tx1"/>
                </a:solidFill>
                <a:latin typeface="Source Sans 3 Medium" panose="020B0303030403020204" pitchFamily="34" charset="0"/>
                <a:ea typeface="+mn-ea"/>
                <a:cs typeface="Arial" panose="020B0604020202020204" pitchFamily="34" charset="0"/>
              </a:defRPr>
            </a:lvl4pPr>
            <a:lvl5pPr marL="1076325" indent="-180975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1200"/>
              </a:spcAft>
              <a:buClr>
                <a:schemeClr val="accent2"/>
              </a:buClr>
              <a:buSzPct val="120000"/>
              <a:buFont typeface="Segoe UI Black" panose="020B0A02040204020203" pitchFamily="34" charset="0"/>
              <a:buChar char="●"/>
              <a:defRPr lang="sv-FI" sz="1200" kern="1200">
                <a:solidFill>
                  <a:schemeClr val="tx1"/>
                </a:solidFill>
                <a:latin typeface="Source Sans 3 Medium" panose="020B0303030403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Segoe UI Black" panose="020B0A02040204020203" pitchFamily="34" charset="0"/>
              <a:buNone/>
            </a:pPr>
            <a:r>
              <a:rPr lang="fi-FI" b="1" dirty="0">
                <a:latin typeface="Rajdhani" panose="02000000000000000000" pitchFamily="2" charset="77"/>
                <a:cs typeface="Rajdhani" panose="02000000000000000000" pitchFamily="2" charset="77"/>
              </a:rPr>
              <a:t>KIRJOITA TÄHÄN TYÖPAJAAN VALITTU KESKUSTELUTEEMA 2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39F8A47-FCF4-51A1-ECF0-AA8B64829EE2}"/>
              </a:ext>
            </a:extLst>
          </p:cNvPr>
          <p:cNvSpPr txBox="1">
            <a:spLocks/>
          </p:cNvSpPr>
          <p:nvPr/>
        </p:nvSpPr>
        <p:spPr>
          <a:xfrm>
            <a:off x="874712" y="3916254"/>
            <a:ext cx="4937366" cy="1692275"/>
          </a:xfrm>
          <a:prstGeom prst="rect">
            <a:avLst/>
          </a:prstGeom>
          <a:solidFill>
            <a:schemeClr val="bg2"/>
          </a:solidFill>
        </p:spPr>
        <p:txBody>
          <a:bodyPr vert="horz" lIns="251999" tIns="251999" rIns="251999" bIns="251999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95000"/>
              </a:lnSpc>
              <a:spcBef>
                <a:spcPts val="1000"/>
              </a:spcBef>
              <a:spcAft>
                <a:spcPts val="1200"/>
              </a:spcAft>
              <a:buClr>
                <a:schemeClr val="accent2"/>
              </a:buClr>
              <a:buSzPct val="120000"/>
              <a:buFont typeface="Segoe UI Black" panose="020B0A02040204020203" pitchFamily="34" charset="0"/>
              <a:buChar char="●"/>
              <a:defRPr lang="en-US" sz="1800" kern="1200">
                <a:solidFill>
                  <a:schemeClr val="tx1"/>
                </a:solidFill>
                <a:latin typeface="Source Sans 3 Medium" panose="020B0303030403020204" pitchFamily="34" charset="0"/>
                <a:ea typeface="+mn-ea"/>
                <a:cs typeface="Arial" panose="020B0604020202020204" pitchFamily="34" charset="0"/>
              </a:defRPr>
            </a:lvl1pPr>
            <a:lvl2pPr marL="538163" indent="-271463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1200"/>
              </a:spcAft>
              <a:buClr>
                <a:schemeClr val="accent2"/>
              </a:buClr>
              <a:buSzPct val="120000"/>
              <a:buFont typeface="Segoe UI Black" panose="020B0A02040204020203" pitchFamily="34" charset="0"/>
              <a:buChar char="●"/>
              <a:defRPr lang="en-US" sz="1600" kern="1200" dirty="0" smtClean="0">
                <a:solidFill>
                  <a:schemeClr val="tx1"/>
                </a:solidFill>
                <a:latin typeface="Source Sans 3 Medium" panose="020B0303030403020204" pitchFamily="34" charset="0"/>
                <a:ea typeface="+mn-ea"/>
                <a:cs typeface="Arial" panose="020B0604020202020204" pitchFamily="34" charset="0"/>
              </a:defRPr>
            </a:lvl2pPr>
            <a:lvl3pPr marL="714375" indent="-1714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1200"/>
              </a:spcAft>
              <a:buClr>
                <a:schemeClr val="accent2"/>
              </a:buClr>
              <a:buSzPct val="120000"/>
              <a:buFont typeface="Segoe UI Black" panose="020B0A02040204020203" pitchFamily="34" charset="0"/>
              <a:buChar char="●"/>
              <a:defRPr lang="en-US" sz="1400" kern="1200">
                <a:solidFill>
                  <a:schemeClr val="tx1"/>
                </a:solidFill>
                <a:latin typeface="Source Sans 3 Medium" panose="020B0303030403020204" pitchFamily="34" charset="0"/>
                <a:ea typeface="+mn-ea"/>
                <a:cs typeface="Arial" panose="020B0604020202020204" pitchFamily="34" charset="0"/>
              </a:defRPr>
            </a:lvl3pPr>
            <a:lvl4pPr marL="895350" indent="-180975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1200"/>
              </a:spcAft>
              <a:buClr>
                <a:schemeClr val="accent2"/>
              </a:buClr>
              <a:buSzPct val="120000"/>
              <a:buFont typeface="Segoe UI Black" panose="020B0A02040204020203" pitchFamily="34" charset="0"/>
              <a:buChar char="●"/>
              <a:defRPr lang="en-US" sz="1200" kern="1200">
                <a:solidFill>
                  <a:schemeClr val="tx1"/>
                </a:solidFill>
                <a:latin typeface="Source Sans 3 Medium" panose="020B0303030403020204" pitchFamily="34" charset="0"/>
                <a:ea typeface="+mn-ea"/>
                <a:cs typeface="Arial" panose="020B0604020202020204" pitchFamily="34" charset="0"/>
              </a:defRPr>
            </a:lvl4pPr>
            <a:lvl5pPr marL="1076325" indent="-180975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1200"/>
              </a:spcAft>
              <a:buClr>
                <a:schemeClr val="accent2"/>
              </a:buClr>
              <a:buSzPct val="120000"/>
              <a:buFont typeface="Segoe UI Black" panose="020B0A02040204020203" pitchFamily="34" charset="0"/>
              <a:buChar char="●"/>
              <a:defRPr lang="sv-FI" sz="1200" kern="1200">
                <a:solidFill>
                  <a:schemeClr val="tx1"/>
                </a:solidFill>
                <a:latin typeface="Source Sans 3 Medium" panose="020B0303030403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Segoe UI Black" panose="020B0A02040204020203" pitchFamily="34" charset="0"/>
              <a:buNone/>
            </a:pPr>
            <a:r>
              <a:rPr lang="fi-FI" b="1" dirty="0">
                <a:latin typeface="Rajdhani" panose="02000000000000000000" pitchFamily="2" charset="77"/>
                <a:cs typeface="Rajdhani" panose="02000000000000000000" pitchFamily="2" charset="77"/>
              </a:rPr>
              <a:t>KIRJOITA TÄHÄN TYÖPAJAAN VALITTU KESKUSTELUTEEMA 3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355D0F6-0C76-17A4-2AC3-776137C1EED3}"/>
              </a:ext>
            </a:extLst>
          </p:cNvPr>
          <p:cNvSpPr txBox="1">
            <a:spLocks/>
          </p:cNvSpPr>
          <p:nvPr/>
        </p:nvSpPr>
        <p:spPr>
          <a:xfrm>
            <a:off x="6379924" y="3916254"/>
            <a:ext cx="4937366" cy="1692275"/>
          </a:xfrm>
          <a:prstGeom prst="rect">
            <a:avLst/>
          </a:prstGeom>
          <a:solidFill>
            <a:schemeClr val="bg2"/>
          </a:solidFill>
        </p:spPr>
        <p:txBody>
          <a:bodyPr vert="horz" lIns="251999" tIns="251999" rIns="251999" bIns="251999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95000"/>
              </a:lnSpc>
              <a:spcBef>
                <a:spcPts val="1000"/>
              </a:spcBef>
              <a:spcAft>
                <a:spcPts val="1200"/>
              </a:spcAft>
              <a:buClr>
                <a:schemeClr val="accent2"/>
              </a:buClr>
              <a:buSzPct val="120000"/>
              <a:buFont typeface="Segoe UI Black" panose="020B0A02040204020203" pitchFamily="34" charset="0"/>
              <a:buChar char="●"/>
              <a:defRPr lang="en-US" sz="1800" kern="1200">
                <a:solidFill>
                  <a:schemeClr val="tx1"/>
                </a:solidFill>
                <a:latin typeface="Source Sans 3 Medium" panose="020B0303030403020204" pitchFamily="34" charset="0"/>
                <a:ea typeface="+mn-ea"/>
                <a:cs typeface="Arial" panose="020B0604020202020204" pitchFamily="34" charset="0"/>
              </a:defRPr>
            </a:lvl1pPr>
            <a:lvl2pPr marL="538163" indent="-271463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1200"/>
              </a:spcAft>
              <a:buClr>
                <a:schemeClr val="accent2"/>
              </a:buClr>
              <a:buSzPct val="120000"/>
              <a:buFont typeface="Segoe UI Black" panose="020B0A02040204020203" pitchFamily="34" charset="0"/>
              <a:buChar char="●"/>
              <a:defRPr lang="en-US" sz="1600" kern="1200" dirty="0" smtClean="0">
                <a:solidFill>
                  <a:schemeClr val="tx1"/>
                </a:solidFill>
                <a:latin typeface="Source Sans 3 Medium" panose="020B0303030403020204" pitchFamily="34" charset="0"/>
                <a:ea typeface="+mn-ea"/>
                <a:cs typeface="Arial" panose="020B0604020202020204" pitchFamily="34" charset="0"/>
              </a:defRPr>
            </a:lvl2pPr>
            <a:lvl3pPr marL="714375" indent="-1714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1200"/>
              </a:spcAft>
              <a:buClr>
                <a:schemeClr val="accent2"/>
              </a:buClr>
              <a:buSzPct val="120000"/>
              <a:buFont typeface="Segoe UI Black" panose="020B0A02040204020203" pitchFamily="34" charset="0"/>
              <a:buChar char="●"/>
              <a:defRPr lang="en-US" sz="1400" kern="1200">
                <a:solidFill>
                  <a:schemeClr val="tx1"/>
                </a:solidFill>
                <a:latin typeface="Source Sans 3 Medium" panose="020B0303030403020204" pitchFamily="34" charset="0"/>
                <a:ea typeface="+mn-ea"/>
                <a:cs typeface="Arial" panose="020B0604020202020204" pitchFamily="34" charset="0"/>
              </a:defRPr>
            </a:lvl3pPr>
            <a:lvl4pPr marL="895350" indent="-180975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1200"/>
              </a:spcAft>
              <a:buClr>
                <a:schemeClr val="accent2"/>
              </a:buClr>
              <a:buSzPct val="120000"/>
              <a:buFont typeface="Segoe UI Black" panose="020B0A02040204020203" pitchFamily="34" charset="0"/>
              <a:buChar char="●"/>
              <a:defRPr lang="en-US" sz="1200" kern="1200">
                <a:solidFill>
                  <a:schemeClr val="tx1"/>
                </a:solidFill>
                <a:latin typeface="Source Sans 3 Medium" panose="020B0303030403020204" pitchFamily="34" charset="0"/>
                <a:ea typeface="+mn-ea"/>
                <a:cs typeface="Arial" panose="020B0604020202020204" pitchFamily="34" charset="0"/>
              </a:defRPr>
            </a:lvl4pPr>
            <a:lvl5pPr marL="1076325" indent="-180975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1200"/>
              </a:spcAft>
              <a:buClr>
                <a:schemeClr val="accent2"/>
              </a:buClr>
              <a:buSzPct val="120000"/>
              <a:buFont typeface="Segoe UI Black" panose="020B0A02040204020203" pitchFamily="34" charset="0"/>
              <a:buChar char="●"/>
              <a:defRPr lang="sv-FI" sz="1200" kern="1200">
                <a:solidFill>
                  <a:schemeClr val="tx1"/>
                </a:solidFill>
                <a:latin typeface="Source Sans 3 Medium" panose="020B0303030403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Segoe UI Black" panose="020B0A02040204020203" pitchFamily="34" charset="0"/>
              <a:buNone/>
            </a:pPr>
            <a:r>
              <a:rPr lang="fi-FI" b="1" dirty="0">
                <a:latin typeface="Rajdhani" panose="02000000000000000000" pitchFamily="2" charset="77"/>
                <a:cs typeface="Rajdhani" panose="02000000000000000000" pitchFamily="2" charset="77"/>
              </a:rPr>
              <a:t>KIRJOITA TÄHÄN TYÖPAJAAN VALITTU KESKUSTELUTEEMA 4</a:t>
            </a:r>
          </a:p>
        </p:txBody>
      </p:sp>
    </p:spTree>
    <p:extLst>
      <p:ext uri="{BB962C8B-B14F-4D97-AF65-F5344CB8AC3E}">
        <p14:creationId xmlns:p14="http://schemas.microsoft.com/office/powerpoint/2010/main" val="17148726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636977-0E5C-8ADD-62BB-FEEB1EDA8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1B4440-41BA-2077-1F85-DD8FDD527A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4712" y="1736725"/>
            <a:ext cx="10047984" cy="3843338"/>
          </a:xfrm>
        </p:spPr>
        <p:txBody>
          <a:bodyPr/>
          <a:lstStyle/>
          <a:p>
            <a:r>
              <a:rPr lang="fi-FI" sz="2000" dirty="0">
                <a:solidFill>
                  <a:schemeClr val="tx2"/>
                </a:solidFill>
                <a:latin typeface="+mn-lt"/>
              </a:rPr>
              <a:t>Jakaudumme pienryhmiin keskustelemaan.</a:t>
            </a:r>
          </a:p>
          <a:p>
            <a:r>
              <a:rPr lang="fi-FI" sz="2000" dirty="0">
                <a:solidFill>
                  <a:schemeClr val="tx2"/>
                </a:solidFill>
                <a:latin typeface="+mn-lt"/>
              </a:rPr>
              <a:t>Kirjatkaa ylös ryhmän ideat ja ajatukset </a:t>
            </a:r>
            <a:r>
              <a:rPr lang="fi-FI" sz="2000" dirty="0">
                <a:latin typeface="+mn-lt"/>
                <a:cs typeface="Rajdhani" panose="02000000000000000000" pitchFamily="2" charset="77"/>
              </a:rPr>
              <a:t>Post-it-lapuille/</a:t>
            </a:r>
            <a:r>
              <a:rPr lang="fi-FI" sz="2000" dirty="0" err="1">
                <a:latin typeface="+mn-lt"/>
                <a:cs typeface="Rajdhani" panose="02000000000000000000" pitchFamily="2" charset="77"/>
              </a:rPr>
              <a:t>fläpille</a:t>
            </a:r>
            <a:r>
              <a:rPr lang="fi-FI" sz="2000" dirty="0">
                <a:latin typeface="+mn-lt"/>
                <a:cs typeface="Rajdhani" panose="02000000000000000000" pitchFamily="2" charset="77"/>
              </a:rPr>
              <a:t>/</a:t>
            </a:r>
            <a:r>
              <a:rPr lang="fi-FI" sz="2000" dirty="0" err="1">
                <a:latin typeface="+mn-lt"/>
                <a:cs typeface="Rajdhani" panose="02000000000000000000" pitchFamily="2" charset="77"/>
              </a:rPr>
              <a:t>padletille</a:t>
            </a:r>
            <a:r>
              <a:rPr lang="fi-FI" sz="2000" dirty="0">
                <a:latin typeface="+mn-lt"/>
                <a:cs typeface="Rajdhani" panose="02000000000000000000" pitchFamily="2" charset="77"/>
              </a:rPr>
              <a:t>.</a:t>
            </a:r>
          </a:p>
          <a:p>
            <a:r>
              <a:rPr lang="fi-FI" sz="2000" dirty="0">
                <a:solidFill>
                  <a:schemeClr val="tx2"/>
                </a:solidFill>
                <a:latin typeface="+mn-lt"/>
              </a:rPr>
              <a:t>Sopikaa, kuka ryhmästä jakaa pääasiat ryhmänne keskustelusta muille.</a:t>
            </a:r>
            <a:endParaRPr lang="fi-FI" sz="2000" dirty="0">
              <a:solidFill>
                <a:schemeClr val="accent2"/>
              </a:solidFill>
              <a:latin typeface="+mn-lt"/>
            </a:endParaRPr>
          </a:p>
          <a:p>
            <a:r>
              <a:rPr lang="fi-FI" sz="2000" dirty="0">
                <a:solidFill>
                  <a:schemeClr val="tx2"/>
                </a:solidFill>
                <a:latin typeface="+mn-lt"/>
              </a:rPr>
              <a:t>Aikaa keskustelulle on noin 40 minuuttia.</a:t>
            </a:r>
          </a:p>
          <a:p>
            <a:r>
              <a:rPr lang="fi-FI" sz="2000" dirty="0">
                <a:solidFill>
                  <a:schemeClr val="tx2"/>
                </a:solidFill>
                <a:latin typeface="+mn-lt"/>
              </a:rPr>
              <a:t>Tauottakaa työskentelyä tarpeen mukaan!</a:t>
            </a:r>
          </a:p>
          <a:p>
            <a:endParaRPr lang="fi-FI" sz="20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D406C3B-DAF0-9143-2B14-46CFECE48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Tehtävänanto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35BEE8A3-4C1F-CBC9-C869-27E5A698EAA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795694" y="3249827"/>
            <a:ext cx="2521593" cy="2521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7867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BB6D0-906F-7AAE-B91E-4900534C6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7EFC977-9254-D929-85C1-C6CE106C720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801865" y="2315437"/>
            <a:ext cx="6208514" cy="2700267"/>
          </a:xfrm>
          <a:ln w="31750">
            <a:noFill/>
            <a:prstDash val="sysDot"/>
          </a:ln>
        </p:spPr>
        <p:txBody>
          <a:bodyPr lIns="0" tIns="0" rIns="0" bIns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fi-FI" sz="3200" b="1" dirty="0">
                <a:latin typeface="Rajdhani" panose="02000000000000000000" pitchFamily="2" charset="77"/>
                <a:cs typeface="Rajdhani" panose="02000000000000000000" pitchFamily="2" charset="77"/>
              </a:rPr>
              <a:t>Mikä on pienin mahdollinen teko, jolla sinä jatkossa lisäät liikettä ja palautumista  työpäivääsi – heti huomisesta alkaen?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i-FI" dirty="0"/>
              <a:t>Lisää vinkkejä löydät Työikäisten treenikassista: </a:t>
            </a:r>
            <a:r>
              <a:rPr lang="fi-FI" dirty="0" err="1"/>
              <a:t>www.ttl.fi</a:t>
            </a:r>
            <a:r>
              <a:rPr lang="fi-FI" dirty="0"/>
              <a:t>/treenikassi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86138A4-9678-2684-01AC-891533E3DF7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01864" y="1765259"/>
            <a:ext cx="6515424" cy="412390"/>
          </a:xfrm>
        </p:spPr>
        <p:txBody>
          <a:bodyPr anchor="ctr"/>
          <a:lstStyle/>
          <a:p>
            <a:r>
              <a:rPr lang="fi-FI" sz="2000" dirty="0">
                <a:latin typeface="Rajdhani" panose="02000000000000000000" pitchFamily="2" charset="77"/>
                <a:cs typeface="Rajdhani" panose="02000000000000000000" pitchFamily="2" charset="77"/>
              </a:rPr>
              <a:t>LOPUKSI:</a:t>
            </a:r>
            <a:endParaRPr lang="en-FI" sz="2000" dirty="0">
              <a:latin typeface="Rajdhani" panose="02000000000000000000" pitchFamily="2" charset="77"/>
              <a:cs typeface="Rajdhani" panose="02000000000000000000" pitchFamily="2" charset="77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2081B0-A8E0-8E5A-E3D4-2ED4376B394D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B6CA2EB1-C902-4B19-B7C0-1C8100DA353B}" type="datetime1">
              <a:rPr lang="fi-FI" smtClean="0"/>
              <a:t>8.9.2026</a:t>
            </a:fld>
            <a:endParaRPr lang="sv-FI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999D634-5C2C-C83A-D582-95128A4B604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24343" y="1765259"/>
            <a:ext cx="3327481" cy="332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063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2D003-1231-15B3-B083-AAFA4854D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465663C-A66C-7A9E-9C90-ABFDA631AF8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801864" y="3313057"/>
            <a:ext cx="6515423" cy="1524001"/>
          </a:xfrm>
          <a:ln w="31750">
            <a:noFill/>
            <a:prstDash val="sysDot"/>
          </a:ln>
        </p:spPr>
        <p:txBody>
          <a:bodyPr lIns="0" tIns="0" rIns="0" bIns="0" anchor="t"/>
          <a:lstStyle/>
          <a:p>
            <a:pPr marL="0" indent="0">
              <a:buNone/>
            </a:pPr>
            <a:r>
              <a:rPr lang="fi-FI" sz="2000" dirty="0"/>
              <a:t>Keskustele vierustoverisi kanssa parin minuutin ajan:</a:t>
            </a:r>
          </a:p>
          <a:p>
            <a:pPr marL="0" indent="0">
              <a:buNone/>
            </a:pPr>
            <a:r>
              <a:rPr lang="fi-FI" sz="2800" b="1" dirty="0"/>
              <a:t>Miten olet liikuttanut kehoasi tänään? </a:t>
            </a:r>
            <a:br>
              <a:rPr lang="fi-FI" sz="2800" b="1" dirty="0"/>
            </a:br>
            <a:r>
              <a:rPr lang="fi-FI" sz="2800" b="1" dirty="0"/>
              <a:t>Miltä se on tuntunut?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9430952-51BA-32CE-C5E7-C8AD81FF01F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01864" y="2070411"/>
            <a:ext cx="6515424" cy="1242647"/>
          </a:xfrm>
        </p:spPr>
        <p:txBody>
          <a:bodyPr anchor="ctr"/>
          <a:lstStyle/>
          <a:p>
            <a:r>
              <a:rPr lang="fi-FI" sz="5400" dirty="0"/>
              <a:t>VIRITTÄYTYMINEN</a:t>
            </a:r>
            <a:endParaRPr lang="en-FI" sz="54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DA6F5F-B500-346F-CC1A-8D847D50327A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B6CA2EB1-C902-4B19-B7C0-1C8100DA353B}" type="datetime1">
              <a:rPr lang="fi-FI" smtClean="0"/>
              <a:t>8.9.2026</a:t>
            </a:fld>
            <a:endParaRPr lang="sv-FI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98AE2E8-1C97-3A6C-82E9-4D40CB4867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74712" y="1815628"/>
            <a:ext cx="3226744" cy="322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156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45DEAE6-B737-A126-2EA4-84F98B2172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7814" y="1736725"/>
            <a:ext cx="8270893" cy="3843338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5400"/>
              </a:spcAft>
            </a:pPr>
            <a:r>
              <a:rPr lang="fi-FI" sz="2000" b="1" dirty="0">
                <a:latin typeface="Rajdhani" panose="02000000000000000000" pitchFamily="2" charset="77"/>
                <a:ea typeface="Calibri" panose="020F0502020204030204" pitchFamily="34" charset="0"/>
                <a:cs typeface="Rajdhani" panose="02000000000000000000" pitchFamily="2" charset="77"/>
              </a:rPr>
              <a:t>LIIKUNTA</a:t>
            </a:r>
            <a:r>
              <a:rPr lang="fi-FI" sz="20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tarkoittaa suunniteltua ja tarkoituksellista fyysistä aktiivisuutta, </a:t>
            </a:r>
            <a:br>
              <a:rPr lang="fi-FI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i-FI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joka on yleensä toistuvaa ja jolla pyritään johonkin tavoitteeseen.</a:t>
            </a:r>
          </a:p>
          <a:p>
            <a:pPr>
              <a:spcBef>
                <a:spcPts val="0"/>
              </a:spcBef>
              <a:spcAft>
                <a:spcPts val="5400"/>
              </a:spcAft>
            </a:pPr>
            <a:r>
              <a:rPr lang="fi-FI" sz="2000" b="1" dirty="0">
                <a:latin typeface="Rajdhani" panose="02000000000000000000" pitchFamily="2" charset="77"/>
                <a:ea typeface="Calibri" panose="020F0502020204030204" pitchFamily="34" charset="0"/>
                <a:cs typeface="Rajdhani" panose="02000000000000000000" pitchFamily="2" charset="77"/>
              </a:rPr>
              <a:t>LIIKKUMISTA </a:t>
            </a:r>
            <a:r>
              <a:rPr lang="fi-FI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eli fyysistä aktiivisuutta on esimerkiksi liikuskelu, käveleminen, portaiden nouseminen, kotitöiden tekeminen ja muu hyötyliikunta.</a:t>
            </a:r>
          </a:p>
          <a:p>
            <a:pPr>
              <a:spcBef>
                <a:spcPts val="0"/>
              </a:spcBef>
              <a:spcAft>
                <a:spcPts val="5400"/>
              </a:spcAft>
            </a:pPr>
            <a:r>
              <a:rPr lang="fi-FI" sz="2000" b="1" dirty="0">
                <a:latin typeface="Rajdhani" panose="02000000000000000000" pitchFamily="2" charset="77"/>
                <a:ea typeface="Calibri" panose="020F0502020204030204" pitchFamily="34" charset="0"/>
                <a:cs typeface="Rajdhani" panose="02000000000000000000" pitchFamily="2" charset="77"/>
              </a:rPr>
              <a:t>ARKILIIKUNTA</a:t>
            </a:r>
            <a:r>
              <a:rPr lang="fi-FI" sz="20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tarkoittaa arjessa tapahtuvaa liikkumista. Arkiliikunta sisältää kaiken fyysisen aktiivisuuden ja liikkumisen arjessa, työssä ja vapaa-ajalla sekä lihasvoimin suoritetut työ- ja asiointimatkat. </a:t>
            </a:r>
            <a:endParaRPr lang="fi-FI" sz="20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6375516-7B60-6C51-12B6-4F02A2203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Liikuntaa vai liikkumista? 1/2</a:t>
            </a:r>
            <a:endParaRPr lang="en-FI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3B37A6A-C959-D53F-A4EE-AAF8A2D9861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874708" y="1567461"/>
            <a:ext cx="990086" cy="3506319"/>
            <a:chOff x="874708" y="1518033"/>
            <a:chExt cx="990086" cy="3506319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19BB51D0-FB5E-CAEA-4F4D-B9ECC7E62125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1351426" y="2508118"/>
              <a:ext cx="18324" cy="2014455"/>
            </a:xfrm>
            <a:prstGeom prst="line">
              <a:avLst/>
            </a:prstGeom>
            <a:ln w="28575" cap="rnd">
              <a:solidFill>
                <a:schemeClr val="accent2"/>
              </a:solidFill>
              <a:prstDash val="sysDot"/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BD19DC0A-9CFF-BA55-DB49-1F1B653DD8A2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74708" y="4034267"/>
              <a:ext cx="990085" cy="990085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E1887CA-7BDF-CD73-706C-1F777814B18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4709" y="1518033"/>
              <a:ext cx="990085" cy="990085"/>
            </a:xfrm>
            <a:prstGeom prst="rect">
              <a:avLst/>
            </a:prstGeom>
          </p:spPr>
        </p:pic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685DA8A4-1D56-790B-F2F2-5B0650C51BFB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74709" y="2776150"/>
              <a:ext cx="990085" cy="9900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9791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72A3D-2286-9CE9-FB3B-66B349D4B6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189B78-04AF-4EB8-61A0-57F473465F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4711" y="1736725"/>
            <a:ext cx="8071581" cy="3843338"/>
          </a:xfrm>
        </p:spPr>
        <p:txBody>
          <a:bodyPr/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i-FI" sz="2000" b="1" dirty="0">
                <a:latin typeface="Rajdhani" panose="02000000000000000000" pitchFamily="2" charset="77"/>
                <a:ea typeface="Calibri"/>
                <a:cs typeface="Rajdhani" panose="02000000000000000000" pitchFamily="2" charset="77"/>
              </a:rPr>
              <a:t>ON ERILAISIA TAPOJA LIIKKUA </a:t>
            </a:r>
            <a:r>
              <a:rPr lang="fi-FI" dirty="0">
                <a:latin typeface="+mn-lt"/>
                <a:ea typeface="Calibri"/>
                <a:cs typeface="Calibri"/>
              </a:rPr>
              <a:t>ja olla aktiivinen.</a:t>
            </a:r>
          </a:p>
          <a:p>
            <a:pPr marL="360000" lvl="1" indent="18000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fi-FI" sz="1800" dirty="0">
                <a:latin typeface="+mn-lt"/>
                <a:ea typeface="Calibri"/>
                <a:cs typeface="Calibri"/>
              </a:rPr>
              <a:t>Kaikkien ei tarvitse innostua liikunnasta.</a:t>
            </a:r>
          </a:p>
          <a:p>
            <a:pPr marL="360000" lvl="1" indent="18000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fi-FI" sz="1800" dirty="0">
                <a:latin typeface="+mn-lt"/>
                <a:ea typeface="Calibri"/>
                <a:cs typeface="Calibri"/>
              </a:rPr>
              <a:t>Tunnista oma tapasi – se motivoi!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i-FI" sz="2000" b="1" dirty="0">
                <a:latin typeface="Rajdhani" panose="02000000000000000000" pitchFamily="2" charset="77"/>
                <a:ea typeface="Calibri" panose="020F0502020204030204" pitchFamily="34" charset="0"/>
                <a:cs typeface="Rajdhani" panose="02000000000000000000" pitchFamily="2" charset="77"/>
              </a:rPr>
              <a:t>SUURIN OSA AIKUISISTA</a:t>
            </a:r>
            <a:r>
              <a:rPr lang="fi-FI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ei liiku terveytensä kannalta riittävästi.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i-FI" sz="2000" b="1" dirty="0">
                <a:latin typeface="Rajdhani" panose="02000000000000000000" pitchFamily="2" charset="77"/>
                <a:ea typeface="Calibri"/>
                <a:cs typeface="Rajdhani" panose="02000000000000000000" pitchFamily="2" charset="77"/>
              </a:rPr>
              <a:t>KEHO JA MIELI </a:t>
            </a:r>
            <a:r>
              <a:rPr lang="fi-FI" dirty="0">
                <a:latin typeface="+mn-lt"/>
                <a:ea typeface="Calibri"/>
                <a:cs typeface="Calibri"/>
              </a:rPr>
              <a:t>tarvitsevat monipuolista liikettä pysyäkseen terveenä.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i-FI" sz="2000" b="1" dirty="0">
                <a:latin typeface="Rajdhani" panose="02000000000000000000" pitchFamily="2" charset="77"/>
                <a:ea typeface="Calibri"/>
                <a:cs typeface="Rajdhani" panose="02000000000000000000" pitchFamily="2" charset="77"/>
              </a:rPr>
              <a:t>HYVÄ KUNTO </a:t>
            </a:r>
            <a:r>
              <a:rPr lang="fi-FI" dirty="0">
                <a:latin typeface="+mn-lt"/>
                <a:ea typeface="Calibri"/>
                <a:cs typeface="Calibri"/>
              </a:rPr>
              <a:t>on myös työturvallisuustekijä.</a:t>
            </a:r>
            <a:br>
              <a:rPr lang="fi-FI" dirty="0">
                <a:latin typeface="+mn-lt"/>
                <a:ea typeface="Calibri"/>
                <a:cs typeface="Calibri"/>
              </a:rPr>
            </a:br>
            <a:endParaRPr lang="fi-FI" dirty="0">
              <a:latin typeface="+mn-lt"/>
              <a:ea typeface="Calibri"/>
              <a:cs typeface="Calibri"/>
            </a:endParaRPr>
          </a:p>
          <a:p>
            <a:pPr>
              <a:spcAft>
                <a:spcPts val="600"/>
              </a:spcAft>
              <a:buSzPct val="100000"/>
              <a:buFont typeface="Wingdings" panose="05000000000000000000" pitchFamily="2" charset="2"/>
              <a:buChar char="à"/>
            </a:pPr>
            <a:r>
              <a:rPr lang="fi-FI" sz="2000" b="1" dirty="0">
                <a:latin typeface="Rajdhani" panose="02000000000000000000" pitchFamily="2" charset="77"/>
                <a:ea typeface="Calibri"/>
                <a:cs typeface="Rajdhani" panose="02000000000000000000" pitchFamily="2" charset="77"/>
              </a:rPr>
              <a:t> PIENET LIIKKUMISHETKET, VASTALIIKKEET JA PALAUTTAVAT TAUOT KANNATTAA TUODA OSAKSI TYÖPÄIVÄÄ.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5755E29-40B6-5037-FFD3-F699A659D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Liikuntaa vai liikkumista? 2/2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510B59E4-A169-F0AD-B646-18073EDAB89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2289" y="3429000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424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031F85-7F61-64F2-8CB2-5EB6B8543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70D731B7-BA14-0F55-3B2E-11465C6C7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LIIKE JA PALAUTUMINEN OSAKSI TYÖN ARKEA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5467732-9212-E4A6-42B4-2FC65A6ACF7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fi-FI"/>
              <a:t>8.5.2026</a:t>
            </a:r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506629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A64655-CAD9-6355-8480-F8B5C7ACF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BC48B3A-EE13-14BB-9DD1-AE4CCC6B848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4714" y="1486057"/>
            <a:ext cx="5303858" cy="4194214"/>
          </a:xfrm>
        </p:spPr>
        <p:txBody>
          <a:bodyPr/>
          <a:lstStyle/>
          <a:p>
            <a:pPr marL="0" indent="0">
              <a:buNone/>
            </a:pPr>
            <a:r>
              <a:rPr lang="fi-FI" sz="2000" b="1" dirty="0">
                <a:latin typeface="Rajdhani" panose="02000000000000000000" pitchFamily="2" charset="77"/>
                <a:cs typeface="Rajdhani" panose="02000000000000000000" pitchFamily="2" charset="77"/>
              </a:rPr>
              <a:t>KÄYTÄNNÖT VOIVAT VAIHDELLA ERILAISISSA TYÖTEHTÄVISSÄ.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fi-FI" sz="2000" b="1" dirty="0">
                <a:latin typeface="Rajdhani" panose="02000000000000000000" pitchFamily="2" charset="77"/>
                <a:cs typeface="Rajdhani" panose="02000000000000000000" pitchFamily="2" charset="77"/>
              </a:rPr>
              <a:t>ISTUMATYÖSSÄ: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i-FI" sz="1600" dirty="0"/>
              <a:t>Tauota paikallaanoloa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i-FI" sz="1600" dirty="0"/>
              <a:t>Pidä mikrotaukoja ja aktiivisia taukoja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i-FI" sz="1600" dirty="0"/>
              <a:t>Tuo liikettä osaksi työtä.</a:t>
            </a:r>
          </a:p>
          <a:p>
            <a:pPr marL="0" indent="-4763">
              <a:spcBef>
                <a:spcPts val="600"/>
              </a:spcBef>
              <a:spcAft>
                <a:spcPts val="600"/>
              </a:spcAft>
              <a:buNone/>
            </a:pPr>
            <a:br>
              <a:rPr lang="fi-FI" sz="2000" b="1" dirty="0">
                <a:latin typeface="Rajdhani" panose="02000000000000000000" pitchFamily="2" charset="77"/>
                <a:cs typeface="Rajdhani" panose="02000000000000000000" pitchFamily="2" charset="77"/>
              </a:rPr>
            </a:br>
            <a:r>
              <a:rPr lang="fi-FI" sz="2000" b="1" dirty="0">
                <a:latin typeface="Rajdhani" panose="02000000000000000000" pitchFamily="2" charset="77"/>
                <a:cs typeface="Rajdhani" panose="02000000000000000000" pitchFamily="2" charset="77"/>
              </a:rPr>
              <a:t>FYYSISESTI RASKAASSA TYÖSSÄ: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i-FI" sz="1600" dirty="0"/>
              <a:t>Rytmitä työtäsi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i-FI" sz="1600" dirty="0"/>
              <a:t>Pidä palauttavia taukoja istuen, rentoutuen, venytellen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i-FI" sz="1600" dirty="0"/>
              <a:t>Tee elpymis- ja vastaliikkeitä.</a:t>
            </a:r>
          </a:p>
          <a:p>
            <a:endParaRPr lang="fi-FI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1E85E11-2546-89D4-BD82-1A44E0E63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713" y="558801"/>
            <a:ext cx="7171056" cy="691200"/>
          </a:xfrm>
        </p:spPr>
        <p:txBody>
          <a:bodyPr/>
          <a:lstStyle/>
          <a:p>
            <a:r>
              <a:rPr lang="fi-FI" dirty="0"/>
              <a:t>Työpäivän aikainen liike ja palautuminen eivät tapahdu itsestään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58C5F2-2014-DA84-B460-5E8D42EF9C20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8753475" y="6173735"/>
            <a:ext cx="2563813" cy="412390"/>
          </a:xfrm>
        </p:spPr>
        <p:txBody>
          <a:bodyPr/>
          <a:lstStyle/>
          <a:p>
            <a:fld id="{255B9C59-40DC-4E8F-87D4-2B05A51CDEB2}" type="datetime1">
              <a:rPr lang="fi-FI" smtClean="0"/>
              <a:pPr/>
              <a:t>8.9.2026</a:t>
            </a:fld>
            <a:endParaRPr lang="sv-FI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53136EE-18F3-80CD-1AAF-5C9DC48B96C3}"/>
              </a:ext>
            </a:extLst>
          </p:cNvPr>
          <p:cNvGrpSpPr/>
          <p:nvPr/>
        </p:nvGrpSpPr>
        <p:grpSpPr>
          <a:xfrm>
            <a:off x="6551960" y="1129864"/>
            <a:ext cx="4765326" cy="4765326"/>
            <a:chOff x="6551960" y="1129864"/>
            <a:chExt cx="4765326" cy="4765326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08B0BC4-E8C3-9B12-D8DC-F0D31A173D3B}"/>
                </a:ext>
              </a:extLst>
            </p:cNvPr>
            <p:cNvSpPr/>
            <p:nvPr/>
          </p:nvSpPr>
          <p:spPr>
            <a:xfrm>
              <a:off x="6551960" y="1129864"/>
              <a:ext cx="4765326" cy="476532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24AD141-D54A-35C8-983B-E1D72372D3E3}"/>
                </a:ext>
              </a:extLst>
            </p:cNvPr>
            <p:cNvSpPr/>
            <p:nvPr/>
          </p:nvSpPr>
          <p:spPr>
            <a:xfrm>
              <a:off x="6814505" y="3937886"/>
              <a:ext cx="1705955" cy="54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sz="1400" b="1" dirty="0">
                  <a:solidFill>
                    <a:schemeClr val="tx1"/>
                  </a:solidFill>
                  <a:latin typeface="Rajdhani" panose="02000000000000000000" pitchFamily="2" charset="77"/>
                  <a:cs typeface="Rajdhani" panose="02000000000000000000" pitchFamily="2" charset="77"/>
                </a:rPr>
                <a:t>LIIKKUMISTA </a:t>
              </a:r>
              <a:br>
                <a:rPr lang="fi-FI" sz="1400" b="1" dirty="0">
                  <a:solidFill>
                    <a:schemeClr val="tx1"/>
                  </a:solidFill>
                  <a:latin typeface="Rajdhani" panose="02000000000000000000" pitchFamily="2" charset="77"/>
                  <a:cs typeface="Rajdhani" panose="02000000000000000000" pitchFamily="2" charset="77"/>
                </a:rPr>
              </a:br>
              <a:r>
                <a:rPr lang="fi-FI" sz="1400" b="1" dirty="0">
                  <a:solidFill>
                    <a:schemeClr val="tx1"/>
                  </a:solidFill>
                  <a:latin typeface="Rajdhani" panose="02000000000000000000" pitchFamily="2" charset="77"/>
                  <a:cs typeface="Rajdhani" panose="02000000000000000000" pitchFamily="2" charset="77"/>
                </a:rPr>
                <a:t>TUKEVA YMPÄRISTÖ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F16D2A8-E08B-25A9-B1E4-0B5A6897D258}"/>
                </a:ext>
              </a:extLst>
            </p:cNvPr>
            <p:cNvSpPr/>
            <p:nvPr/>
          </p:nvSpPr>
          <p:spPr>
            <a:xfrm>
              <a:off x="6669292" y="3289488"/>
              <a:ext cx="1705955" cy="54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sz="1400" b="1" dirty="0">
                  <a:solidFill>
                    <a:schemeClr val="tx1"/>
                  </a:solidFill>
                  <a:latin typeface="Rajdhani" panose="02000000000000000000" pitchFamily="2" charset="77"/>
                  <a:cs typeface="Rajdhani" panose="02000000000000000000" pitchFamily="2" charset="77"/>
                </a:rPr>
                <a:t>TYÖMATKA-</a:t>
              </a:r>
              <a:br>
                <a:rPr lang="fi-FI" sz="1400" b="1" dirty="0">
                  <a:solidFill>
                    <a:schemeClr val="tx1"/>
                  </a:solidFill>
                  <a:latin typeface="Rajdhani" panose="02000000000000000000" pitchFamily="2" charset="77"/>
                  <a:cs typeface="Rajdhani" panose="02000000000000000000" pitchFamily="2" charset="77"/>
                </a:rPr>
              </a:br>
              <a:r>
                <a:rPr lang="fi-FI" sz="1400" b="1" dirty="0">
                  <a:solidFill>
                    <a:schemeClr val="tx1"/>
                  </a:solidFill>
                  <a:latin typeface="Rajdhani" panose="02000000000000000000" pitchFamily="2" charset="77"/>
                  <a:cs typeface="Rajdhani" panose="02000000000000000000" pitchFamily="2" charset="77"/>
                </a:rPr>
                <a:t>LIIKUNTA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7AA1E4C-CDB7-C0B6-D9A0-905B90F83169}"/>
                </a:ext>
              </a:extLst>
            </p:cNvPr>
            <p:cNvSpPr/>
            <p:nvPr/>
          </p:nvSpPr>
          <p:spPr>
            <a:xfrm>
              <a:off x="7954420" y="1385848"/>
              <a:ext cx="1960407" cy="54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sz="1400" b="1" dirty="0">
                  <a:solidFill>
                    <a:schemeClr val="tx1"/>
                  </a:solidFill>
                  <a:latin typeface="Rajdhani" panose="02000000000000000000" pitchFamily="2" charset="77"/>
                  <a:cs typeface="Rajdhani" panose="02000000000000000000" pitchFamily="2" charset="77"/>
                </a:rPr>
                <a:t>AKTIIVISET </a:t>
              </a:r>
              <a:br>
                <a:rPr lang="fi-FI" sz="1400" b="1" dirty="0">
                  <a:solidFill>
                    <a:schemeClr val="tx1"/>
                  </a:solidFill>
                  <a:latin typeface="Rajdhani" panose="02000000000000000000" pitchFamily="2" charset="77"/>
                  <a:cs typeface="Rajdhani" panose="02000000000000000000" pitchFamily="2" charset="77"/>
                </a:rPr>
              </a:br>
              <a:r>
                <a:rPr lang="fi-FI" sz="1400" b="1" dirty="0">
                  <a:solidFill>
                    <a:schemeClr val="tx1"/>
                  </a:solidFill>
                  <a:latin typeface="Rajdhani" panose="02000000000000000000" pitchFamily="2" charset="77"/>
                  <a:cs typeface="Rajdhani" panose="02000000000000000000" pitchFamily="2" charset="77"/>
                </a:rPr>
                <a:t>KOKOUKSET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C0A64DA-F736-96C5-8ACB-2CAD4BEDD7EB}"/>
                </a:ext>
              </a:extLst>
            </p:cNvPr>
            <p:cNvSpPr/>
            <p:nvPr/>
          </p:nvSpPr>
          <p:spPr>
            <a:xfrm>
              <a:off x="6737536" y="2641090"/>
              <a:ext cx="1705956" cy="54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sz="1400" b="1" dirty="0">
                  <a:solidFill>
                    <a:schemeClr val="tx1"/>
                  </a:solidFill>
                  <a:latin typeface="Rajdhani" panose="02000000000000000000" pitchFamily="2" charset="77"/>
                  <a:cs typeface="Rajdhani" panose="02000000000000000000" pitchFamily="2" charset="77"/>
                </a:rPr>
                <a:t>TYÖN </a:t>
              </a:r>
              <a:br>
                <a:rPr lang="fi-FI" sz="1400" b="1" dirty="0">
                  <a:solidFill>
                    <a:schemeClr val="tx1"/>
                  </a:solidFill>
                  <a:latin typeface="Rajdhani" panose="02000000000000000000" pitchFamily="2" charset="77"/>
                  <a:cs typeface="Rajdhani" panose="02000000000000000000" pitchFamily="2" charset="77"/>
                </a:rPr>
              </a:br>
              <a:r>
                <a:rPr lang="fi-FI" sz="1400" b="1" dirty="0">
                  <a:solidFill>
                    <a:schemeClr val="tx1"/>
                  </a:solidFill>
                  <a:latin typeface="Rajdhani" panose="02000000000000000000" pitchFamily="2" charset="77"/>
                  <a:cs typeface="Rajdhani" panose="02000000000000000000" pitchFamily="2" charset="77"/>
                </a:rPr>
                <a:t>TAUOTTAMINEN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E204E40-CC0A-6858-0080-68127D38DB77}"/>
                </a:ext>
              </a:extLst>
            </p:cNvPr>
            <p:cNvSpPr/>
            <p:nvPr/>
          </p:nvSpPr>
          <p:spPr>
            <a:xfrm>
              <a:off x="9072071" y="1977023"/>
              <a:ext cx="1825434" cy="54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sz="1400" b="1" dirty="0">
                  <a:solidFill>
                    <a:schemeClr val="tx1"/>
                  </a:solidFill>
                  <a:latin typeface="Rajdhani" panose="02000000000000000000" pitchFamily="2" charset="77"/>
                  <a:cs typeface="Rajdhani" panose="02000000000000000000" pitchFamily="2" charset="77"/>
                </a:rPr>
                <a:t>KÄVELY-</a:t>
              </a:r>
              <a:br>
                <a:rPr lang="fi-FI" sz="1400" b="1" dirty="0">
                  <a:solidFill>
                    <a:schemeClr val="tx1"/>
                  </a:solidFill>
                  <a:latin typeface="Rajdhani" panose="02000000000000000000" pitchFamily="2" charset="77"/>
                  <a:cs typeface="Rajdhani" panose="02000000000000000000" pitchFamily="2" charset="77"/>
                </a:rPr>
              </a:br>
              <a:r>
                <a:rPr lang="fi-FI" sz="1400" b="1" dirty="0">
                  <a:solidFill>
                    <a:schemeClr val="tx1"/>
                  </a:solidFill>
                  <a:latin typeface="Rajdhani" panose="02000000000000000000" pitchFamily="2" charset="77"/>
                  <a:cs typeface="Rajdhani" panose="02000000000000000000" pitchFamily="2" charset="77"/>
                </a:rPr>
                <a:t>PALAVERIT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D04CC2E-6B7E-E6FF-C48D-27B0BD7288AA}"/>
                </a:ext>
              </a:extLst>
            </p:cNvPr>
            <p:cNvSpPr/>
            <p:nvPr/>
          </p:nvSpPr>
          <p:spPr>
            <a:xfrm>
              <a:off x="9422377" y="2641090"/>
              <a:ext cx="1742070" cy="54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sz="1400" b="1" dirty="0">
                  <a:solidFill>
                    <a:schemeClr val="tx1"/>
                  </a:solidFill>
                  <a:latin typeface="Rajdhani" panose="02000000000000000000" pitchFamily="2" charset="77"/>
                  <a:cs typeface="Rajdhani" panose="02000000000000000000" pitchFamily="2" charset="77"/>
                </a:rPr>
                <a:t>LIIKKUMIS-</a:t>
              </a:r>
              <a:br>
                <a:rPr lang="fi-FI" sz="1400" b="1" dirty="0">
                  <a:solidFill>
                    <a:schemeClr val="tx1"/>
                  </a:solidFill>
                  <a:latin typeface="Rajdhani" panose="02000000000000000000" pitchFamily="2" charset="77"/>
                  <a:cs typeface="Rajdhani" panose="02000000000000000000" pitchFamily="2" charset="77"/>
                </a:rPr>
              </a:br>
              <a:r>
                <a:rPr lang="fi-FI" sz="1400" b="1" dirty="0">
                  <a:solidFill>
                    <a:schemeClr val="tx1"/>
                  </a:solidFill>
                  <a:latin typeface="Rajdhani" panose="02000000000000000000" pitchFamily="2" charset="77"/>
                  <a:cs typeface="Rajdhani" panose="02000000000000000000" pitchFamily="2" charset="77"/>
                </a:rPr>
                <a:t>HAASTEET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45A9573-760B-A62C-B42F-45CFB4931815}"/>
                </a:ext>
              </a:extLst>
            </p:cNvPr>
            <p:cNvSpPr/>
            <p:nvPr/>
          </p:nvSpPr>
          <p:spPr>
            <a:xfrm>
              <a:off x="9710420" y="3289488"/>
              <a:ext cx="1471880" cy="54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sz="1400" b="1" dirty="0">
                  <a:solidFill>
                    <a:schemeClr val="tx1"/>
                  </a:solidFill>
                  <a:latin typeface="Rajdhani" panose="02000000000000000000" pitchFamily="2" charset="77"/>
                  <a:cs typeface="Rajdhani" panose="02000000000000000000" pitchFamily="2" charset="77"/>
                </a:rPr>
                <a:t>TYÖN </a:t>
              </a:r>
              <a:br>
                <a:rPr lang="fi-FI" sz="1400" b="1" dirty="0">
                  <a:solidFill>
                    <a:schemeClr val="tx1"/>
                  </a:solidFill>
                  <a:latin typeface="Rajdhani" panose="02000000000000000000" pitchFamily="2" charset="77"/>
                  <a:cs typeface="Rajdhani" panose="02000000000000000000" pitchFamily="2" charset="77"/>
                </a:rPr>
              </a:br>
              <a:r>
                <a:rPr lang="fi-FI" sz="1400" b="1" dirty="0">
                  <a:solidFill>
                    <a:schemeClr val="tx1"/>
                  </a:solidFill>
                  <a:latin typeface="Rajdhani" panose="02000000000000000000" pitchFamily="2" charset="77"/>
                  <a:cs typeface="Rajdhani" panose="02000000000000000000" pitchFamily="2" charset="77"/>
                </a:rPr>
                <a:t>MUOTOILU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98D79DC-CEE2-C622-00E0-1AAEBF65648D}"/>
                </a:ext>
              </a:extLst>
            </p:cNvPr>
            <p:cNvSpPr/>
            <p:nvPr/>
          </p:nvSpPr>
          <p:spPr>
            <a:xfrm>
              <a:off x="9508524" y="3937886"/>
              <a:ext cx="1523731" cy="54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sz="1400" b="1" dirty="0">
                  <a:solidFill>
                    <a:schemeClr val="tx1"/>
                  </a:solidFill>
                  <a:latin typeface="Rajdhani" panose="02000000000000000000" pitchFamily="2" charset="77"/>
                  <a:cs typeface="Rajdhani" panose="02000000000000000000" pitchFamily="2" charset="77"/>
                </a:rPr>
                <a:t>YHTEISET TEMPAUKSET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E365450-31EF-B0DE-529B-66B85234E011}"/>
                </a:ext>
              </a:extLst>
            </p:cNvPr>
            <p:cNvSpPr/>
            <p:nvPr/>
          </p:nvSpPr>
          <p:spPr>
            <a:xfrm>
              <a:off x="8008562" y="5234681"/>
              <a:ext cx="1852122" cy="54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sz="1400" b="1" dirty="0">
                  <a:solidFill>
                    <a:schemeClr val="tx1"/>
                  </a:solidFill>
                  <a:latin typeface="Rajdhani" panose="02000000000000000000" pitchFamily="2" charset="77"/>
                  <a:cs typeface="Rajdhani" panose="02000000000000000000" pitchFamily="2" charset="77"/>
                </a:rPr>
                <a:t>TAUKOJUMPPA-VÄLINEET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CCED92B-99D9-8414-3198-5F3AD25C158F}"/>
                </a:ext>
              </a:extLst>
            </p:cNvPr>
            <p:cNvSpPr/>
            <p:nvPr/>
          </p:nvSpPr>
          <p:spPr>
            <a:xfrm>
              <a:off x="9406815" y="4586284"/>
              <a:ext cx="1066042" cy="54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sz="1400" b="1" dirty="0">
                  <a:solidFill>
                    <a:schemeClr val="tx1"/>
                  </a:solidFill>
                  <a:latin typeface="Rajdhani" panose="02000000000000000000" pitchFamily="2" charset="77"/>
                  <a:cs typeface="Rajdhani" panose="02000000000000000000" pitchFamily="2" charset="77"/>
                </a:rPr>
                <a:t>PORTAAT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6D884D4-EC5F-E6A1-F0CE-D16C04F4E5F9}"/>
                </a:ext>
              </a:extLst>
            </p:cNvPr>
            <p:cNvSpPr/>
            <p:nvPr/>
          </p:nvSpPr>
          <p:spPr>
            <a:xfrm>
              <a:off x="7185572" y="4586284"/>
              <a:ext cx="1754324" cy="54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sz="1400" b="1" dirty="0">
                  <a:solidFill>
                    <a:schemeClr val="tx1"/>
                  </a:solidFill>
                  <a:latin typeface="Rajdhani" panose="02000000000000000000" pitchFamily="2" charset="77"/>
                  <a:cs typeface="Rajdhani" panose="02000000000000000000" pitchFamily="2" charset="77"/>
                </a:rPr>
                <a:t>”TOIMISTOKÄVELY”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1133417-283F-5067-89CF-5CC9F97E3125}"/>
                </a:ext>
              </a:extLst>
            </p:cNvPr>
            <p:cNvSpPr/>
            <p:nvPr/>
          </p:nvSpPr>
          <p:spPr>
            <a:xfrm>
              <a:off x="7446827" y="1745309"/>
              <a:ext cx="974176" cy="50074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sz="1400" b="1" dirty="0">
                  <a:solidFill>
                    <a:schemeClr val="tx1"/>
                  </a:solidFill>
                  <a:latin typeface="Rajdhani" panose="02000000000000000000" pitchFamily="2" charset="77"/>
                  <a:cs typeface="Rajdhani" panose="02000000000000000000" pitchFamily="2" charset="77"/>
                </a:rPr>
                <a:t>?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3EF6815-695A-8139-ECA7-ECBAAF63F7BB}"/>
                </a:ext>
              </a:extLst>
            </p:cNvPr>
            <p:cNvSpPr/>
            <p:nvPr/>
          </p:nvSpPr>
          <p:spPr>
            <a:xfrm>
              <a:off x="7728371" y="2140348"/>
              <a:ext cx="974176" cy="50074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sz="1400" b="1" dirty="0">
                  <a:solidFill>
                    <a:schemeClr val="tx1"/>
                  </a:solidFill>
                  <a:latin typeface="Rajdhani" panose="02000000000000000000" pitchFamily="2" charset="77"/>
                  <a:cs typeface="Rajdhani" panose="02000000000000000000" pitchFamily="2" charset="77"/>
                </a:rPr>
                <a:t>?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CB231AC-E88D-EBE0-0A94-F2B65A1C4DD5}"/>
                </a:ext>
              </a:extLst>
            </p:cNvPr>
            <p:cNvSpPr/>
            <p:nvPr/>
          </p:nvSpPr>
          <p:spPr>
            <a:xfrm>
              <a:off x="7047086" y="2160777"/>
              <a:ext cx="974176" cy="50074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sz="1400" b="1" dirty="0">
                  <a:solidFill>
                    <a:schemeClr val="tx1"/>
                  </a:solidFill>
                  <a:latin typeface="Rajdhani" panose="02000000000000000000" pitchFamily="2" charset="77"/>
                  <a:cs typeface="Rajdhani" panose="02000000000000000000" pitchFamily="2" charset="77"/>
                </a:rPr>
                <a:t>?</a:t>
              </a: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6AA7F2B0-3068-E81B-C801-CBA43FD0006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172277" y="2750180"/>
              <a:ext cx="1524693" cy="15246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965989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4DC342-61D8-E2DC-EF0D-169284CFE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48471919-CBAB-9096-A796-DE6E8F000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4683" y="3083060"/>
            <a:ext cx="5546167" cy="1264024"/>
          </a:xfrm>
        </p:spPr>
        <p:txBody>
          <a:bodyPr/>
          <a:lstStyle/>
          <a:p>
            <a:r>
              <a:rPr lang="fi-FI" sz="4000" dirty="0"/>
              <a:t>MITEN LÖYDÄMME KAIKILLE SOPIVIA RATKAISUJA?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5252E4-5BE9-E0C2-D2BC-32650A48DD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53475" y="6220999"/>
            <a:ext cx="2563813" cy="365125"/>
          </a:xfrm>
        </p:spPr>
        <p:txBody>
          <a:bodyPr/>
          <a:lstStyle/>
          <a:p>
            <a:r>
              <a:rPr lang="fi-FI"/>
              <a:t>8.5.2026</a:t>
            </a:r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6624708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A784E9-D083-26B4-4D82-88FB6E6235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F4777E8-B6FD-A98E-7DDD-890A7195E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rgbClr val="003C78"/>
                </a:solidFill>
              </a:rPr>
              <a:t>Kohti aktiivisempaa arkea työssä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8CEFEA-7165-2197-C4AB-EB307CEB24F9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255B9C59-40DC-4E8F-87D4-2B05A51CDEB2}" type="datetime1">
              <a:rPr lang="fi-FI" smtClean="0"/>
              <a:t>8.9.2026</a:t>
            </a:fld>
            <a:endParaRPr lang="sv-F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3C4C53-8DD6-EE6B-110F-FE5D27A514A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4713" y="5903077"/>
            <a:ext cx="10442575" cy="224170"/>
          </a:xfrm>
        </p:spPr>
        <p:txBody>
          <a:bodyPr/>
          <a:lstStyle/>
          <a:p>
            <a:r>
              <a:rPr lang="fi-FI" dirty="0">
                <a:hlinkClick r:id="rId3"/>
              </a:rPr>
              <a:t>Liikunnan ja liikkumisen yhteydet terveyteen ja työkykyyn | Työterveyslaitos</a:t>
            </a:r>
            <a:r>
              <a:rPr lang="fi-FI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61FBD3-1503-619F-EA4F-A77ABE29DD1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76043" y="2704904"/>
            <a:ext cx="190169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fi-FI" sz="1400" dirty="0">
                <a:ea typeface="Calibri" panose="020F0502020204030204" pitchFamily="34" charset="0"/>
                <a:cs typeface="Calibri" panose="020F0502020204030204" pitchFamily="34" charset="0"/>
              </a:rPr>
              <a:t>Työpaikalla on hyvä pohtia sitä, miten työarkeen saataisiin enemmän palauttavaa liikettä ja aktiivisuutta – ihan huomaamatta.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176A27-C440-3FA3-B838-3685D7DBB3F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362934" y="3825264"/>
            <a:ext cx="190169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ea typeface="Calibri"/>
                <a:cs typeface="Calibri"/>
              </a:rPr>
              <a:t>Pienetkin liikettä lisäävät tuokiot työpäivän aikana virkistävät, vetristävät kehoa, parantavat keskittymiskykyä </a:t>
            </a:r>
            <a:br>
              <a:rPr lang="fi-FI" sz="1400" dirty="0">
                <a:ea typeface="Calibri"/>
                <a:cs typeface="Calibri"/>
              </a:rPr>
            </a:br>
            <a:r>
              <a:rPr lang="fi-FI" sz="1400" dirty="0">
                <a:ea typeface="Calibri"/>
                <a:cs typeface="Calibri"/>
              </a:rPr>
              <a:t>ja auttavat palautumaan.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D50C3A-ADC8-29E1-9E78-ADBE6B4C0AB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411751" y="2058574"/>
            <a:ext cx="190169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fi-FI" sz="1400" dirty="0">
                <a:ea typeface="Calibri" panose="020F0502020204030204" pitchFamily="34" charset="0"/>
                <a:cs typeface="Calibri" panose="020F0502020204030204" pitchFamily="34" charset="0"/>
              </a:rPr>
              <a:t>Työpaikan tilat, käytännöt ja asenteet mahdollistavat liikkeen. Tauotuskulttuuri ja kannustava viestintä rakentavat pysyvää liikuntakulttuuria työpaikalla.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FFFFAAE-9A33-D1F0-49EF-A223F76E7CC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519659" y="3825264"/>
            <a:ext cx="14664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fi-FI" sz="1400" dirty="0">
                <a:ea typeface="Calibri" panose="020F0502020204030204" pitchFamily="34" charset="0"/>
                <a:cs typeface="Calibri" panose="020F0502020204030204" pitchFamily="34" charset="0"/>
              </a:rPr>
              <a:t>Ei ole oikeaa tai väärää tapaa liikkua työssä.</a:t>
            </a:r>
            <a:endParaRPr lang="fi-FI" sz="1400" b="1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FB1478-F759-EE2B-09B9-30A1C3E911E9}"/>
              </a:ext>
            </a:extLst>
          </p:cNvPr>
          <p:cNvSpPr txBox="1">
            <a:spLocks/>
          </p:cNvSpPr>
          <p:nvPr/>
        </p:nvSpPr>
        <p:spPr>
          <a:xfrm>
            <a:off x="9288202" y="1106571"/>
            <a:ext cx="2314285" cy="2718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fi-FI" sz="1400" dirty="0">
                <a:ea typeface="Calibri" panose="020F0502020204030204" pitchFamily="34" charset="0"/>
                <a:cs typeface="Calibri" panose="020F0502020204030204" pitchFamily="34" charset="0"/>
              </a:rPr>
              <a:t>Millä keinoilla liikkeestä saataisiin helposti saavutettavaa</a:t>
            </a:r>
            <a:r>
              <a:rPr lang="fi-FI" sz="1400" b="1" dirty="0"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1400" b="1" dirty="0">
                <a:latin typeface="Source Sans 3" panose="020B0303030403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kaikille työntekijöille</a:t>
            </a:r>
            <a:r>
              <a:rPr lang="fi-FI" sz="1400" dirty="0"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>
              <a:spcBef>
                <a:spcPts val="1000"/>
              </a:spcBef>
              <a:buClr>
                <a:schemeClr val="accent2"/>
              </a:buClr>
            </a:pPr>
            <a:r>
              <a:rPr lang="fi-FI" sz="1400" dirty="0">
                <a:ea typeface="Calibri" panose="020F0502020204030204" pitchFamily="34" charset="0"/>
                <a:cs typeface="Calibri" panose="020F0502020204030204" pitchFamily="34" charset="0"/>
              </a:rPr>
              <a:t>Yksilöllisyys: Mikä liikuttaa juuri minua? Mahdollisuus vaikuttaa, toivoa ja valita eri vaihtoehdoista</a:t>
            </a:r>
          </a:p>
          <a:p>
            <a:pPr>
              <a:spcBef>
                <a:spcPts val="1000"/>
              </a:spcBef>
              <a:buClr>
                <a:schemeClr val="accent2"/>
              </a:buClr>
            </a:pPr>
            <a:r>
              <a:rPr lang="fi-FI" sz="1400" dirty="0">
                <a:ea typeface="Calibri" panose="020F0502020204030204" pitchFamily="34" charset="0"/>
                <a:cs typeface="Calibri" panose="020F0502020204030204" pitchFamily="34" charset="0"/>
              </a:rPr>
              <a:t>Yhteisöllisyys, yhteinen tekeminen, välittävä ja kannustava ilmapiiri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C6536AD6-7333-84A6-6AED-33762AC4A8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-271875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0314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TL 2025">
      <a:dk1>
        <a:srgbClr val="003C78"/>
      </a:dk1>
      <a:lt1>
        <a:srgbClr val="FFFFFF"/>
      </a:lt1>
      <a:dk2>
        <a:srgbClr val="003C78"/>
      </a:dk2>
      <a:lt2>
        <a:srgbClr val="CCEFF4"/>
      </a:lt2>
      <a:accent1>
        <a:srgbClr val="CCEFF4"/>
      </a:accent1>
      <a:accent2>
        <a:srgbClr val="FF5C5C"/>
      </a:accent2>
      <a:accent3>
        <a:srgbClr val="7FD7E4"/>
      </a:accent3>
      <a:accent4>
        <a:srgbClr val="00A3BD"/>
      </a:accent4>
      <a:accent5>
        <a:srgbClr val="FFFFFF"/>
      </a:accent5>
      <a:accent6>
        <a:srgbClr val="FF5C5C"/>
      </a:accent6>
      <a:hlink>
        <a:srgbClr val="003C78"/>
      </a:hlink>
      <a:folHlink>
        <a:srgbClr val="00A3BD"/>
      </a:folHlink>
    </a:clrScheme>
    <a:fontScheme name="Työterveyslaitos-brändi 2025">
      <a:majorFont>
        <a:latin typeface="Rajdhani"/>
        <a:ea typeface=""/>
        <a:cs typeface=""/>
      </a:majorFont>
      <a:minorFont>
        <a:latin typeface="Source Sans 3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TL esityspohja FI 2025  -  Read-Only" id="{ADB98197-8398-4FF2-B0E2-A5C6A8C74E03}" vid="{DFC229E7-87AF-42CB-9703-21E22C2189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70DBA8D184C849B64E093F7E2349DD" ma:contentTypeVersion="11" ma:contentTypeDescription="Create a new document." ma:contentTypeScope="" ma:versionID="143fafadb9dfac3adc3167c0c4e12749">
  <xsd:schema xmlns:xsd="http://www.w3.org/2001/XMLSchema" xmlns:xs="http://www.w3.org/2001/XMLSchema" xmlns:p="http://schemas.microsoft.com/office/2006/metadata/properties" xmlns:ns2="5479b0ec-be4b-46e5-881e-00d08bb7f156" xmlns:ns3="d199de52-49ef-4da0-92d3-53b1f3210645" targetNamespace="http://schemas.microsoft.com/office/2006/metadata/properties" ma:root="true" ma:fieldsID="85c44f50ea19ae84b97f1b320fbb46f0" ns2:_="" ns3:_="">
    <xsd:import namespace="5479b0ec-be4b-46e5-881e-00d08bb7f156"/>
    <xsd:import namespace="d199de52-49ef-4da0-92d3-53b1f321064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79b0ec-be4b-46e5-881e-00d08bb7f15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7fb48e5c-1154-4664-a60a-4ec574807f5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99de52-49ef-4da0-92d3-53b1f3210645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07d69e8-b7d5-4802-861d-0ff229e95d7c}" ma:internalName="TaxCatchAll" ma:showField="CatchAllData" ma:web="d199de52-49ef-4da0-92d3-53b1f321064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199de52-49ef-4da0-92d3-53b1f3210645" xsi:nil="true"/>
    <lcf76f155ced4ddcb4097134ff3c332f xmlns="5479b0ec-be4b-46e5-881e-00d08bb7f15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81C3FA0-BCCB-4F01-8972-26B1DC5E548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48C338A-8275-4BD8-8F66-C71A351C11F6}"/>
</file>

<file path=customXml/itemProps3.xml><?xml version="1.0" encoding="utf-8"?>
<ds:datastoreItem xmlns:ds="http://schemas.openxmlformats.org/officeDocument/2006/customXml" ds:itemID="{263FDD30-D63A-4B85-B754-C74C02353AF9}">
  <ds:schemaRefs>
    <ds:schemaRef ds:uri="http://purl.org/dc/terms/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728b10ef-06e6-453b-8476-7cdc9ed646b2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576dad73-dc31-42f7-ba94-a18bece9cfb6"/>
    <ds:schemaRef ds:uri="52ca396d-3c4a-44d6-99f2-85ccf30b6ee5"/>
    <ds:schemaRef ds:uri="bf0938c9-fce5-4ee1-a9ce-241863a5bc4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TTL esityspohja FI 2025</Template>
  <TotalTime>4415</TotalTime>
  <Words>1762</Words>
  <Application>Microsoft Macintosh PowerPoint</Application>
  <PresentationFormat>Widescreen</PresentationFormat>
  <Paragraphs>207</Paragraphs>
  <Slides>23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Source Sans 3</vt:lpstr>
      <vt:lpstr>Arial</vt:lpstr>
      <vt:lpstr>Rajdhani SemiBold</vt:lpstr>
      <vt:lpstr>Rajdhani</vt:lpstr>
      <vt:lpstr>Segoe UI Black</vt:lpstr>
      <vt:lpstr>Calibri</vt:lpstr>
      <vt:lpstr>Wingdings</vt:lpstr>
      <vt:lpstr>Rajdhani Medium</vt:lpstr>
      <vt:lpstr>Source Sans 3 Medium</vt:lpstr>
      <vt:lpstr>Office Theme</vt:lpstr>
      <vt:lpstr>Liikettä ja palautumista työpäiviin! </vt:lpstr>
      <vt:lpstr>Työpajan tavoitteena on edistää työhyvinvointia</vt:lpstr>
      <vt:lpstr>VIRITTÄYTYMINEN</vt:lpstr>
      <vt:lpstr>Liikuntaa vai liikkumista? 1/2</vt:lpstr>
      <vt:lpstr>Liikuntaa vai liikkumista? 2/2</vt:lpstr>
      <vt:lpstr>LIIKE JA PALAUTUMINEN OSAKSI TYÖN ARKEA</vt:lpstr>
      <vt:lpstr>Työpäivän aikainen liike ja palautuminen eivät tapahdu itsestään</vt:lpstr>
      <vt:lpstr>MITEN LÖYDÄMME KAIKILLE SOPIVIA RATKAISUJA?</vt:lpstr>
      <vt:lpstr>Kohti aktiivisempaa arkea työssä</vt:lpstr>
      <vt:lpstr>Miten sen voisi tehdä? 1/2  Esimerkkejä liikkeen ja palautumisen lisäämiseen muilta työpaikoilta</vt:lpstr>
      <vt:lpstr>Miten sen voisi tehdä? 2/2  Esimerkkejä liikkeen ja palautumisen lisäämiseen muilta työpaikoilta</vt:lpstr>
      <vt:lpstr>LIIKE JA PALAUTUMINEN TUKEVAT TYÖKYKYÄ JA HYVINVOINTIA</vt:lpstr>
      <vt:lpstr>Liikkeestä energiaa ja palautumista istumatyöhön</vt:lpstr>
      <vt:lpstr>PowerPoint Presentation</vt:lpstr>
      <vt:lpstr>LIIKE JA PALAUTUMINEN TUKEVAT AIVOTYÖTÄ</vt:lpstr>
      <vt:lpstr>Liikkeestä vireyttä ja keskittymistä</vt:lpstr>
      <vt:lpstr>TYÖYHTEISÖN KULTTUURI</vt:lpstr>
      <vt:lpstr>Liike ja palautuminen osaksi työpaikkakulttuuriamme</vt:lpstr>
      <vt:lpstr>VERRYTELLÄÄN  HETKI!</vt:lpstr>
      <vt:lpstr>PIENRYHMÄKESKUSTELUJEN KYSYMYKSET</vt:lpstr>
      <vt:lpstr>Keskustelukysymykset</vt:lpstr>
      <vt:lpstr>Tehtävänanto</vt:lpstr>
      <vt:lpstr>LOPUKSI:</vt:lpstr>
    </vt:vector>
  </TitlesOfParts>
  <Company>TTL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Arjaranta Kirsi</dc:creator>
  <cp:lastModifiedBy>Ella Härkönen</cp:lastModifiedBy>
  <cp:revision>33</cp:revision>
  <dcterms:created xsi:type="dcterms:W3CDTF">2025-12-04T14:00:30Z</dcterms:created>
  <dcterms:modified xsi:type="dcterms:W3CDTF">2026-09-08T06:50:57Z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0x0101007570DBA8D184C849B64E093F7E2349DD</vt:lpwstr>
  </property>
  <property fmtid="{D5CDD505-2E9C-101B-9397-08002B2CF9AE}" pid="3" name="MediaServiceImageTags">
    <vt:lpwstr/>
  </property>
  <property fmtid="{D5CDD505-2E9C-101B-9397-08002B2CF9AE}" pid="4" name="Order">
    <vt:r8>5300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</Properties>
</file>