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sldIdLst>
    <p:sldId id="10544" r:id="rId5"/>
    <p:sldId id="10545" r:id="rId6"/>
    <p:sldId id="10503" r:id="rId7"/>
    <p:sldId id="10504" r:id="rId8"/>
    <p:sldId id="10506" r:id="rId9"/>
    <p:sldId id="10553" r:id="rId10"/>
    <p:sldId id="261" r:id="rId11"/>
    <p:sldId id="10467" r:id="rId12"/>
    <p:sldId id="10383" r:id="rId13"/>
    <p:sldId id="270" r:id="rId14"/>
    <p:sldId id="454" r:id="rId15"/>
    <p:sldId id="10496" r:id="rId16"/>
    <p:sldId id="272" r:id="rId17"/>
    <p:sldId id="10486" r:id="rId18"/>
    <p:sldId id="10481" r:id="rId19"/>
    <p:sldId id="10570" r:id="rId20"/>
    <p:sldId id="10485" r:id="rId21"/>
    <p:sldId id="10476" r:id="rId22"/>
    <p:sldId id="10478" r:id="rId23"/>
    <p:sldId id="10469" r:id="rId24"/>
    <p:sldId id="10493" r:id="rId25"/>
    <p:sldId id="10492" r:id="rId26"/>
    <p:sldId id="10497" r:id="rId27"/>
    <p:sldId id="10494" r:id="rId28"/>
    <p:sldId id="10495" r:id="rId29"/>
    <p:sldId id="10546" r:id="rId30"/>
    <p:sldId id="10498" r:id="rId31"/>
    <p:sldId id="468" r:id="rId32"/>
    <p:sldId id="10499" r:id="rId33"/>
    <p:sldId id="470" r:id="rId34"/>
    <p:sldId id="10556" r:id="rId35"/>
    <p:sldId id="10564" r:id="rId36"/>
    <p:sldId id="10565" r:id="rId37"/>
    <p:sldId id="10563" r:id="rId38"/>
    <p:sldId id="10560" r:id="rId39"/>
    <p:sldId id="10566" r:id="rId40"/>
    <p:sldId id="10567" r:id="rId41"/>
    <p:sldId id="10568" r:id="rId42"/>
    <p:sldId id="10569" r:id="rId43"/>
    <p:sldId id="10473" r:id="rId44"/>
    <p:sldId id="469" r:id="rId45"/>
    <p:sldId id="10458" r:id="rId46"/>
    <p:sldId id="10472" r:id="rId47"/>
    <p:sldId id="782" r:id="rId48"/>
    <p:sldId id="262" r:id="rId49"/>
    <p:sldId id="10547" r:id="rId5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2F1"/>
    <a:srgbClr val="1C3345"/>
    <a:srgbClr val="DCE0D0"/>
    <a:srgbClr val="D4E7F9"/>
    <a:srgbClr val="617585"/>
    <a:srgbClr val="F6F6F6"/>
    <a:srgbClr val="E1F1FF"/>
    <a:srgbClr val="FBB3F1"/>
    <a:srgbClr val="FFFFFF"/>
    <a:srgbClr val="F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>
      <p:cViewPr varScale="1">
        <p:scale>
          <a:sx n="156" d="100"/>
          <a:sy n="156" d="100"/>
        </p:scale>
        <p:origin x="4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11.5.2023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44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37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03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788" y="2550477"/>
            <a:ext cx="8817864" cy="1508125"/>
          </a:xfrm>
        </p:spPr>
        <p:txBody>
          <a:bodyPr anchor="t" anchorCtr="0"/>
          <a:lstStyle>
            <a:lvl1pPr algn="l">
              <a:defRPr sz="4200" b="1" i="0">
                <a:latin typeface="Source Sans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788" y="4164394"/>
            <a:ext cx="8817864" cy="75507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9F6A-3A60-B344-8AB4-CA98C6ED6673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E4F0-ECA1-294E-B2EA-C7ED4139276E}" type="datetime1">
              <a:rPr lang="fi-FI" smtClean="0"/>
              <a:t>11.5.2023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788" y="2550477"/>
            <a:ext cx="8817864" cy="1508125"/>
          </a:xfrm>
        </p:spPr>
        <p:txBody>
          <a:bodyPr anchor="t" anchorCtr="0"/>
          <a:lstStyle>
            <a:lvl1pPr algn="l">
              <a:defRPr sz="4200" b="1" i="0">
                <a:latin typeface="Source Sans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788" y="4164394"/>
            <a:ext cx="8817864" cy="75507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1C3A-8242-6040-8672-BB846ECD8E02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1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969071" y="1617785"/>
            <a:ext cx="10184892" cy="47875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969071" y="710050"/>
            <a:ext cx="10184892" cy="907735"/>
          </a:xfrm>
        </p:spPr>
        <p:txBody>
          <a:bodyPr/>
          <a:lstStyle>
            <a:lvl1pPr>
              <a:defRPr b="1" i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62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97" y="710050"/>
            <a:ext cx="9953844" cy="108715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6" y="1946031"/>
            <a:ext cx="9953845" cy="37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4C76-33E9-5F49-8476-778E4D6865E4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9953844" cy="1087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1" y="1940313"/>
            <a:ext cx="4860000" cy="3801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8038-E556-1F44-B8A7-8AA41B51B612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AEEB75D-1525-4DCE-A604-42FFBDB02F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7743" y="1940313"/>
            <a:ext cx="4860000" cy="3801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69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1" y="2506829"/>
            <a:ext cx="4860000" cy="3235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7744-D447-3247-B58C-B09574DE1BAA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AEEB75D-1525-4DCE-A604-42FFBDB02F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7167" y="2506829"/>
            <a:ext cx="4860000" cy="3235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4085ADB4-60A2-4889-92C7-B4F8641425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69071" y="1940313"/>
            <a:ext cx="4860000" cy="4234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1" i="0">
                <a:latin typeface="Source Sans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B265DBE7-11FB-48F0-B1CF-8C4E27C74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429" y="1940313"/>
            <a:ext cx="4860000" cy="4234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1" i="0">
                <a:latin typeface="Source Sans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6444E44D-7A83-3700-00AE-DA000A55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9953844" cy="1087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4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2" y="710050"/>
            <a:ext cx="4607270" cy="1087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2" y="1940400"/>
            <a:ext cx="4607270" cy="3617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A066-6089-B640-AD2D-75C59CFAC3EA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014FFAF6-45B7-46CC-9DD2-F01D2A2C51D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5999" y="710050"/>
            <a:ext cx="6096001" cy="5443862"/>
          </a:xfrm>
        </p:spPr>
        <p:txBody>
          <a:bodyPr anchor="ctr" anchorCtr="0"/>
          <a:lstStyle>
            <a:lvl1pPr marL="0" indent="0" algn="ctr">
              <a:buNone/>
              <a:defRPr i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Lisää kaavio tai kuvitus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558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40D8DF74-2CB6-4165-A9DB-A98C6D438E6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0"/>
            <a:ext cx="61049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4652240" cy="1087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1" y="1940400"/>
            <a:ext cx="4652240" cy="3617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62F5-97E3-4C49-9477-BBDB64677D67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37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94" y="2366723"/>
            <a:ext cx="10515600" cy="1769364"/>
          </a:xfrm>
        </p:spPr>
        <p:txBody>
          <a:bodyPr anchor="ctr" anchorCtr="0"/>
          <a:lstStyle>
            <a:lvl1pPr algn="ctr">
              <a:defRPr sz="4200" b="1" i="0">
                <a:solidFill>
                  <a:schemeClr val="tx1"/>
                </a:solidFill>
                <a:latin typeface="Source Sans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03AB-A3E8-D742-BB9B-216D44B6A026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bg>
      <p:bgPr>
        <a:solidFill>
          <a:srgbClr val="1C3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94" y="2336742"/>
            <a:ext cx="10515600" cy="1769364"/>
          </a:xfrm>
        </p:spPr>
        <p:txBody>
          <a:bodyPr anchor="ctr" anchorCtr="0"/>
          <a:lstStyle>
            <a:lvl1pPr algn="ctr">
              <a:defRPr sz="42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6802F8-5199-B945-AC2D-DE01CD2D3434}" type="datetime1">
              <a:rPr lang="fi-FI" smtClean="0"/>
              <a:t>11.5.2023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1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9953844" cy="1087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0673-CF2E-A94D-AB38-AFB10BF1CFC2}" type="datetime1">
              <a:rPr lang="fi-FI" smtClean="0"/>
              <a:t>11.5.2023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75" y="710050"/>
            <a:ext cx="9703884" cy="1087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474" y="1797207"/>
            <a:ext cx="9703885" cy="361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97135" y="6279777"/>
            <a:ext cx="815678" cy="24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AEAF2B-7493-D949-AFFF-F712A25AF08C}" type="datetime1">
              <a:rPr lang="fi-FI" smtClean="0"/>
              <a:t>11.5.2023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0639" y="6279777"/>
            <a:ext cx="4114800" cy="24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5" r:id="rId5"/>
    <p:sldLayoutId id="2147483664" r:id="rId6"/>
    <p:sldLayoutId id="2147483651" r:id="rId7"/>
    <p:sldLayoutId id="2147483662" r:id="rId8"/>
    <p:sldLayoutId id="2147483654" r:id="rId9"/>
    <p:sldLayoutId id="2147483655" r:id="rId10"/>
    <p:sldLayoutId id="2147483663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openxmlformats.org/officeDocument/2006/relationships/image" Target="../media/image5.emf"/><Relationship Id="rId4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emf"/><Relationship Id="rId4" Type="http://schemas.openxmlformats.org/officeDocument/2006/relationships/image" Target="../media/image3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emf"/><Relationship Id="rId4" Type="http://schemas.openxmlformats.org/officeDocument/2006/relationships/image" Target="../media/image3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9" Type="http://schemas.openxmlformats.org/officeDocument/2006/relationships/image" Target="../media/image69.png"/><Relationship Id="rId21" Type="http://schemas.openxmlformats.org/officeDocument/2006/relationships/image" Target="../media/image24.png"/><Relationship Id="rId34" Type="http://schemas.openxmlformats.org/officeDocument/2006/relationships/image" Target="../media/image64.png"/><Relationship Id="rId42" Type="http://schemas.openxmlformats.org/officeDocument/2006/relationships/image" Target="../media/image6.png"/><Relationship Id="rId47" Type="http://schemas.openxmlformats.org/officeDocument/2006/relationships/image" Target="../media/image72.png"/><Relationship Id="rId50" Type="http://schemas.openxmlformats.org/officeDocument/2006/relationships/image" Target="../media/image16.png"/><Relationship Id="rId55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6" Type="http://schemas.openxmlformats.org/officeDocument/2006/relationships/image" Target="../media/image52.png"/><Relationship Id="rId29" Type="http://schemas.openxmlformats.org/officeDocument/2006/relationships/image" Target="../media/image60.png"/><Relationship Id="rId11" Type="http://schemas.openxmlformats.org/officeDocument/2006/relationships/image" Target="../media/image40.png"/><Relationship Id="rId24" Type="http://schemas.openxmlformats.org/officeDocument/2006/relationships/image" Target="../media/image57.png"/><Relationship Id="rId32" Type="http://schemas.openxmlformats.org/officeDocument/2006/relationships/image" Target="../media/image29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.png"/><Relationship Id="rId53" Type="http://schemas.openxmlformats.org/officeDocument/2006/relationships/image" Target="../media/image8.png"/><Relationship Id="rId58" Type="http://schemas.openxmlformats.org/officeDocument/2006/relationships/image" Target="../media/image25.png"/><Relationship Id="rId5" Type="http://schemas.openxmlformats.org/officeDocument/2006/relationships/image" Target="../media/image45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8.png"/><Relationship Id="rId14" Type="http://schemas.openxmlformats.org/officeDocument/2006/relationships/image" Target="../media/image50.png"/><Relationship Id="rId22" Type="http://schemas.openxmlformats.org/officeDocument/2006/relationships/image" Target="../media/image55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Relationship Id="rId35" Type="http://schemas.openxmlformats.org/officeDocument/2006/relationships/image" Target="../media/image65.png"/><Relationship Id="rId43" Type="http://schemas.openxmlformats.org/officeDocument/2006/relationships/image" Target="../media/image4.png"/><Relationship Id="rId48" Type="http://schemas.openxmlformats.org/officeDocument/2006/relationships/image" Target="../media/image73.png"/><Relationship Id="rId56" Type="http://schemas.openxmlformats.org/officeDocument/2006/relationships/image" Target="../media/image26.png"/><Relationship Id="rId8" Type="http://schemas.openxmlformats.org/officeDocument/2006/relationships/image" Target="../media/image47.png"/><Relationship Id="rId51" Type="http://schemas.openxmlformats.org/officeDocument/2006/relationships/image" Target="../media/image75.png"/><Relationship Id="rId3" Type="http://schemas.openxmlformats.org/officeDocument/2006/relationships/image" Target="../media/image21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5" Type="http://schemas.openxmlformats.org/officeDocument/2006/relationships/image" Target="../media/image23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11.png"/><Relationship Id="rId59" Type="http://schemas.openxmlformats.org/officeDocument/2006/relationships/image" Target="../media/image2.png"/><Relationship Id="rId20" Type="http://schemas.openxmlformats.org/officeDocument/2006/relationships/image" Target="../media/image22.png"/><Relationship Id="rId41" Type="http://schemas.openxmlformats.org/officeDocument/2006/relationships/image" Target="../media/image71.png"/><Relationship Id="rId5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openxmlformats.org/officeDocument/2006/relationships/image" Target="../media/image39.png"/><Relationship Id="rId36" Type="http://schemas.openxmlformats.org/officeDocument/2006/relationships/image" Target="../media/image66.png"/><Relationship Id="rId49" Type="http://schemas.openxmlformats.org/officeDocument/2006/relationships/image" Target="../media/image74.png"/><Relationship Id="rId57" Type="http://schemas.openxmlformats.org/officeDocument/2006/relationships/image" Target="../media/image76.png"/><Relationship Id="rId10" Type="http://schemas.openxmlformats.org/officeDocument/2006/relationships/image" Target="../media/image3.png"/><Relationship Id="rId31" Type="http://schemas.openxmlformats.org/officeDocument/2006/relationships/image" Target="../media/image62.png"/><Relationship Id="rId44" Type="http://schemas.openxmlformats.org/officeDocument/2006/relationships/image" Target="../media/image14.png"/><Relationship Id="rId52" Type="http://schemas.openxmlformats.org/officeDocument/2006/relationships/image" Target="../media/image15.png"/><Relationship Id="rId60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43CE2-7E03-0CCF-5BA8-35FF0715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 b="1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F77AF-5B6C-C689-9EE6-3B301C48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88" y="1159047"/>
            <a:ext cx="8091488" cy="2269953"/>
          </a:xfrm>
        </p:spPr>
        <p:txBody>
          <a:bodyPr anchor="t"/>
          <a:lstStyle/>
          <a:p>
            <a:pPr algn="l"/>
            <a:r>
              <a:rPr lang="fi-FI" sz="4400" dirty="0"/>
              <a:t>Esitysmateriaalipohjat</a:t>
            </a:r>
            <a:r>
              <a:rPr lang="en-FI" dirty="0">
                <a:latin typeface="Source Sans Pro Semibold" panose="020B0503030403020204" pitchFamily="34" charset="0"/>
              </a:rPr>
              <a:t> tulevaisuusvuoropuhelun fasilitaattorille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FAE09F26-3B9E-75DD-40CD-DC319B6BC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751">
            <a:off x="10062734" y="1266681"/>
            <a:ext cx="762781" cy="7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01F6A-7125-DE1B-6C96-69CA249A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9953844" cy="1087157"/>
          </a:xfrm>
        </p:spPr>
        <p:txBody>
          <a:bodyPr anchor="t">
            <a:normAutofit/>
          </a:bodyPr>
          <a:lstStyle/>
          <a:p>
            <a:r>
              <a:rPr lang="fi-FI" b="0"/>
              <a:t>Tulevaisuusvuoropuhelun tavoitteet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A885EB1-7AA7-566B-9915-6499C7AD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28" y="1797207"/>
            <a:ext cx="3820685" cy="380158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44CD-AE0F-5442-B698-CD0AAA37C6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7743" y="1737832"/>
            <a:ext cx="4860000" cy="3801582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fi-FI" dirty="0"/>
              <a:t>Tähän tiivistetään mikä vuoropuhelun konkreettinen tavoite on?</a:t>
            </a:r>
          </a:p>
          <a:p>
            <a:pPr>
              <a:spcAft>
                <a:spcPts val="1200"/>
              </a:spcAft>
            </a:pPr>
            <a:r>
              <a:rPr lang="fi-FI" dirty="0"/>
              <a:t>Mihin kysymyksiin etsitään vastauksia? Mitä konkreettista vuoropuhelulla halutaan saada aikaan?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44917-C447-4A30-6D65-1FED7ED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19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E4A51-737D-09DF-DA61-CC59B8D9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Vuoropuhelutilaisuuden käytännöt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0FB4-304D-034B-B74B-DF738314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6" y="1720402"/>
            <a:ext cx="4999475" cy="32682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/>
              <a:t>Tällä sivulla kerrotaan miten tilaisuus viedään läpi. Ketkä toimivat tilaisuuden fasilitaattoreina ja miten osallistujia toivotaan kommentoimaan esim. pyytämällä puheenvuoroa. </a:t>
            </a:r>
          </a:p>
          <a:p>
            <a:pPr>
              <a:spcAft>
                <a:spcPts val="1200"/>
              </a:spcAft>
            </a:pPr>
            <a:r>
              <a:rPr lang="fi-FI" dirty="0"/>
              <a:t>Mikäli vuoropuhelussa hyödynnetään </a:t>
            </a:r>
            <a:r>
              <a:rPr lang="fi-FI" dirty="0" err="1"/>
              <a:t>Mentimeteriä</a:t>
            </a:r>
            <a:r>
              <a:rPr lang="fi-FI" dirty="0"/>
              <a:t> tai muuta työkalua, ohjeistetaan tässä osallistujat työkalun käyttöön. </a:t>
            </a:r>
            <a:r>
              <a:rPr lang="fi-FI" dirty="0" err="1"/>
              <a:t>Menti</a:t>
            </a:r>
            <a:r>
              <a:rPr lang="fi-FI" dirty="0"/>
              <a:t> mahdollistaa palautteen keräämisen ja ison joukon osallistaminen sekä etänä, livenä, että hybridinä.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BC979B8-A92F-2360-2679-0B7D8C415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19" y="3978341"/>
            <a:ext cx="480573" cy="17475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12B25E5-2BFA-A3F1-9039-5C3C181CE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84" y="5363083"/>
            <a:ext cx="1172308" cy="16019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40FC10-24B1-B30B-DD96-61EF89AA1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50" y="4466228"/>
            <a:ext cx="830080" cy="17111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91E95B-5BD1-0F2A-2B1D-A704E8175DC3}"/>
              </a:ext>
            </a:extLst>
          </p:cNvPr>
          <p:cNvSpPr txBox="1">
            <a:spLocks/>
          </p:cNvSpPr>
          <p:nvPr/>
        </p:nvSpPr>
        <p:spPr>
          <a:xfrm>
            <a:off x="6369167" y="1720402"/>
            <a:ext cx="4999475" cy="3268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i="1" dirty="0">
                <a:solidFill>
                  <a:srgbClr val="1C3345"/>
                </a:solidFill>
              </a:rPr>
              <a:t>Jokin hauska teemaan liittyvä lämmittelykysymys: esim. valitse vaihtoehdoista (lämmittelykysymyksellä harjoitellaan työkalun/menetelmän käyttöä)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13D9FA-963F-02F5-1F02-BFCE6701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65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1F1FF">
            <a:alpha val="595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F1E506-5B3B-BAC5-65DE-67422EB0FF42}"/>
              </a:ext>
            </a:extLst>
          </p:cNvPr>
          <p:cNvSpPr/>
          <p:nvPr/>
        </p:nvSpPr>
        <p:spPr>
          <a:xfrm>
            <a:off x="697423" y="592810"/>
            <a:ext cx="10771323" cy="5672380"/>
          </a:xfrm>
          <a:prstGeom prst="roundRect">
            <a:avLst>
              <a:gd name="adj" fmla="val 547"/>
            </a:avLst>
          </a:prstGeom>
          <a:solidFill>
            <a:srgbClr val="FFFFFF"/>
          </a:solidFill>
          <a:ln w="1587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771323"/>
                      <a:gd name="connsiteY0" fmla="*/ 31028 h 5672380"/>
                      <a:gd name="connsiteX1" fmla="*/ 31028 w 10771323"/>
                      <a:gd name="connsiteY1" fmla="*/ 0 h 5672380"/>
                      <a:gd name="connsiteX2" fmla="*/ 840173 w 10771323"/>
                      <a:gd name="connsiteY2" fmla="*/ 0 h 5672380"/>
                      <a:gd name="connsiteX3" fmla="*/ 1328039 w 10771323"/>
                      <a:gd name="connsiteY3" fmla="*/ 0 h 5672380"/>
                      <a:gd name="connsiteX4" fmla="*/ 1708813 w 10771323"/>
                      <a:gd name="connsiteY4" fmla="*/ 0 h 5672380"/>
                      <a:gd name="connsiteX5" fmla="*/ 2410865 w 10771323"/>
                      <a:gd name="connsiteY5" fmla="*/ 0 h 5672380"/>
                      <a:gd name="connsiteX6" fmla="*/ 2898732 w 10771323"/>
                      <a:gd name="connsiteY6" fmla="*/ 0 h 5672380"/>
                      <a:gd name="connsiteX7" fmla="*/ 3707876 w 10771323"/>
                      <a:gd name="connsiteY7" fmla="*/ 0 h 5672380"/>
                      <a:gd name="connsiteX8" fmla="*/ 4088650 w 10771323"/>
                      <a:gd name="connsiteY8" fmla="*/ 0 h 5672380"/>
                      <a:gd name="connsiteX9" fmla="*/ 4897795 w 10771323"/>
                      <a:gd name="connsiteY9" fmla="*/ 0 h 5672380"/>
                      <a:gd name="connsiteX10" fmla="*/ 5171476 w 10771323"/>
                      <a:gd name="connsiteY10" fmla="*/ 0 h 5672380"/>
                      <a:gd name="connsiteX11" fmla="*/ 5766435 w 10771323"/>
                      <a:gd name="connsiteY11" fmla="*/ 0 h 5672380"/>
                      <a:gd name="connsiteX12" fmla="*/ 6361395 w 10771323"/>
                      <a:gd name="connsiteY12" fmla="*/ 0 h 5672380"/>
                      <a:gd name="connsiteX13" fmla="*/ 6849261 w 10771323"/>
                      <a:gd name="connsiteY13" fmla="*/ 0 h 5672380"/>
                      <a:gd name="connsiteX14" fmla="*/ 7658406 w 10771323"/>
                      <a:gd name="connsiteY14" fmla="*/ 0 h 5672380"/>
                      <a:gd name="connsiteX15" fmla="*/ 8467551 w 10771323"/>
                      <a:gd name="connsiteY15" fmla="*/ 0 h 5672380"/>
                      <a:gd name="connsiteX16" fmla="*/ 8848324 w 10771323"/>
                      <a:gd name="connsiteY16" fmla="*/ 0 h 5672380"/>
                      <a:gd name="connsiteX17" fmla="*/ 9443284 w 10771323"/>
                      <a:gd name="connsiteY17" fmla="*/ 0 h 5672380"/>
                      <a:gd name="connsiteX18" fmla="*/ 10740295 w 10771323"/>
                      <a:gd name="connsiteY18" fmla="*/ 0 h 5672380"/>
                      <a:gd name="connsiteX19" fmla="*/ 10771323 w 10771323"/>
                      <a:gd name="connsiteY19" fmla="*/ 31028 h 5672380"/>
                      <a:gd name="connsiteX20" fmla="*/ 10771323 w 10771323"/>
                      <a:gd name="connsiteY20" fmla="*/ 423751 h 5672380"/>
                      <a:gd name="connsiteX21" fmla="*/ 10771323 w 10771323"/>
                      <a:gd name="connsiteY21" fmla="*/ 1096990 h 5672380"/>
                      <a:gd name="connsiteX22" fmla="*/ 10771323 w 10771323"/>
                      <a:gd name="connsiteY22" fmla="*/ 1658022 h 5672380"/>
                      <a:gd name="connsiteX23" fmla="*/ 10771323 w 10771323"/>
                      <a:gd name="connsiteY23" fmla="*/ 2106848 h 5672380"/>
                      <a:gd name="connsiteX24" fmla="*/ 10771323 w 10771323"/>
                      <a:gd name="connsiteY24" fmla="*/ 2667880 h 5672380"/>
                      <a:gd name="connsiteX25" fmla="*/ 10771323 w 10771323"/>
                      <a:gd name="connsiteY25" fmla="*/ 3060603 h 5672380"/>
                      <a:gd name="connsiteX26" fmla="*/ 10771323 w 10771323"/>
                      <a:gd name="connsiteY26" fmla="*/ 3453326 h 5672380"/>
                      <a:gd name="connsiteX27" fmla="*/ 10771323 w 10771323"/>
                      <a:gd name="connsiteY27" fmla="*/ 4014358 h 5672380"/>
                      <a:gd name="connsiteX28" fmla="*/ 10771323 w 10771323"/>
                      <a:gd name="connsiteY28" fmla="*/ 4463184 h 5672380"/>
                      <a:gd name="connsiteX29" fmla="*/ 10771323 w 10771323"/>
                      <a:gd name="connsiteY29" fmla="*/ 5080320 h 5672380"/>
                      <a:gd name="connsiteX30" fmla="*/ 10771323 w 10771323"/>
                      <a:gd name="connsiteY30" fmla="*/ 5641352 h 5672380"/>
                      <a:gd name="connsiteX31" fmla="*/ 10740295 w 10771323"/>
                      <a:gd name="connsiteY31" fmla="*/ 5672380 h 5672380"/>
                      <a:gd name="connsiteX32" fmla="*/ 10145336 w 10771323"/>
                      <a:gd name="connsiteY32" fmla="*/ 5672380 h 5672380"/>
                      <a:gd name="connsiteX33" fmla="*/ 9764562 w 10771323"/>
                      <a:gd name="connsiteY33" fmla="*/ 5672380 h 5672380"/>
                      <a:gd name="connsiteX34" fmla="*/ 9490881 w 10771323"/>
                      <a:gd name="connsiteY34" fmla="*/ 5672380 h 5672380"/>
                      <a:gd name="connsiteX35" fmla="*/ 9110107 w 10771323"/>
                      <a:gd name="connsiteY35" fmla="*/ 5672380 h 5672380"/>
                      <a:gd name="connsiteX36" fmla="*/ 8408055 w 10771323"/>
                      <a:gd name="connsiteY36" fmla="*/ 5672380 h 5672380"/>
                      <a:gd name="connsiteX37" fmla="*/ 8027281 w 10771323"/>
                      <a:gd name="connsiteY37" fmla="*/ 5672380 h 5672380"/>
                      <a:gd name="connsiteX38" fmla="*/ 7753599 w 10771323"/>
                      <a:gd name="connsiteY38" fmla="*/ 5672380 h 5672380"/>
                      <a:gd name="connsiteX39" fmla="*/ 7372825 w 10771323"/>
                      <a:gd name="connsiteY39" fmla="*/ 5672380 h 5672380"/>
                      <a:gd name="connsiteX40" fmla="*/ 6884959 w 10771323"/>
                      <a:gd name="connsiteY40" fmla="*/ 5672380 h 5672380"/>
                      <a:gd name="connsiteX41" fmla="*/ 6290000 w 10771323"/>
                      <a:gd name="connsiteY41" fmla="*/ 5672380 h 5672380"/>
                      <a:gd name="connsiteX42" fmla="*/ 5909226 w 10771323"/>
                      <a:gd name="connsiteY42" fmla="*/ 5672380 h 5672380"/>
                      <a:gd name="connsiteX43" fmla="*/ 5100081 w 10771323"/>
                      <a:gd name="connsiteY43" fmla="*/ 5672380 h 5672380"/>
                      <a:gd name="connsiteX44" fmla="*/ 4505122 w 10771323"/>
                      <a:gd name="connsiteY44" fmla="*/ 5672380 h 5672380"/>
                      <a:gd name="connsiteX45" fmla="*/ 3695977 w 10771323"/>
                      <a:gd name="connsiteY45" fmla="*/ 5672380 h 5672380"/>
                      <a:gd name="connsiteX46" fmla="*/ 2993925 w 10771323"/>
                      <a:gd name="connsiteY46" fmla="*/ 5672380 h 5672380"/>
                      <a:gd name="connsiteX47" fmla="*/ 2506059 w 10771323"/>
                      <a:gd name="connsiteY47" fmla="*/ 5672380 h 5672380"/>
                      <a:gd name="connsiteX48" fmla="*/ 1804007 w 10771323"/>
                      <a:gd name="connsiteY48" fmla="*/ 5672380 h 5672380"/>
                      <a:gd name="connsiteX49" fmla="*/ 1423233 w 10771323"/>
                      <a:gd name="connsiteY49" fmla="*/ 5672380 h 5672380"/>
                      <a:gd name="connsiteX50" fmla="*/ 828273 w 10771323"/>
                      <a:gd name="connsiteY50" fmla="*/ 5672380 h 5672380"/>
                      <a:gd name="connsiteX51" fmla="*/ 554592 w 10771323"/>
                      <a:gd name="connsiteY51" fmla="*/ 5672380 h 5672380"/>
                      <a:gd name="connsiteX52" fmla="*/ 31028 w 10771323"/>
                      <a:gd name="connsiteY52" fmla="*/ 5672380 h 5672380"/>
                      <a:gd name="connsiteX53" fmla="*/ 0 w 10771323"/>
                      <a:gd name="connsiteY53" fmla="*/ 5641352 h 5672380"/>
                      <a:gd name="connsiteX54" fmla="*/ 0 w 10771323"/>
                      <a:gd name="connsiteY54" fmla="*/ 4968113 h 5672380"/>
                      <a:gd name="connsiteX55" fmla="*/ 0 w 10771323"/>
                      <a:gd name="connsiteY55" fmla="*/ 4519287 h 5672380"/>
                      <a:gd name="connsiteX56" fmla="*/ 0 w 10771323"/>
                      <a:gd name="connsiteY56" fmla="*/ 3958255 h 5672380"/>
                      <a:gd name="connsiteX57" fmla="*/ 0 w 10771323"/>
                      <a:gd name="connsiteY57" fmla="*/ 3341119 h 5672380"/>
                      <a:gd name="connsiteX58" fmla="*/ 0 w 10771323"/>
                      <a:gd name="connsiteY58" fmla="*/ 2667880 h 5672380"/>
                      <a:gd name="connsiteX59" fmla="*/ 0 w 10771323"/>
                      <a:gd name="connsiteY59" fmla="*/ 2050745 h 5672380"/>
                      <a:gd name="connsiteX60" fmla="*/ 0 w 10771323"/>
                      <a:gd name="connsiteY60" fmla="*/ 1377506 h 5672380"/>
                      <a:gd name="connsiteX61" fmla="*/ 0 w 10771323"/>
                      <a:gd name="connsiteY61" fmla="*/ 760370 h 5672380"/>
                      <a:gd name="connsiteX62" fmla="*/ 0 w 10771323"/>
                      <a:gd name="connsiteY62" fmla="*/ 31028 h 5672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771323" h="5672380" extrusionOk="0">
                        <a:moveTo>
                          <a:pt x="0" y="31028"/>
                        </a:moveTo>
                        <a:cubicBezTo>
                          <a:pt x="-3411" y="11788"/>
                          <a:pt x="10817" y="1154"/>
                          <a:pt x="31028" y="0"/>
                        </a:cubicBezTo>
                        <a:cubicBezTo>
                          <a:pt x="382493" y="-49345"/>
                          <a:pt x="606240" y="6526"/>
                          <a:pt x="840173" y="0"/>
                        </a:cubicBezTo>
                        <a:cubicBezTo>
                          <a:pt x="1074106" y="-6526"/>
                          <a:pt x="1205771" y="55718"/>
                          <a:pt x="1328039" y="0"/>
                        </a:cubicBezTo>
                        <a:cubicBezTo>
                          <a:pt x="1450307" y="-55718"/>
                          <a:pt x="1584551" y="31448"/>
                          <a:pt x="1708813" y="0"/>
                        </a:cubicBezTo>
                        <a:cubicBezTo>
                          <a:pt x="1833075" y="-31448"/>
                          <a:pt x="2088154" y="71407"/>
                          <a:pt x="2410865" y="0"/>
                        </a:cubicBezTo>
                        <a:cubicBezTo>
                          <a:pt x="2733576" y="-71407"/>
                          <a:pt x="2695267" y="12747"/>
                          <a:pt x="2898732" y="0"/>
                        </a:cubicBezTo>
                        <a:cubicBezTo>
                          <a:pt x="3102197" y="-12747"/>
                          <a:pt x="3379551" y="26324"/>
                          <a:pt x="3707876" y="0"/>
                        </a:cubicBezTo>
                        <a:cubicBezTo>
                          <a:pt x="4036201" y="-26324"/>
                          <a:pt x="3936471" y="19596"/>
                          <a:pt x="4088650" y="0"/>
                        </a:cubicBezTo>
                        <a:cubicBezTo>
                          <a:pt x="4240829" y="-19596"/>
                          <a:pt x="4664836" y="80865"/>
                          <a:pt x="4897795" y="0"/>
                        </a:cubicBezTo>
                        <a:cubicBezTo>
                          <a:pt x="5130754" y="-80865"/>
                          <a:pt x="5054874" y="28171"/>
                          <a:pt x="5171476" y="0"/>
                        </a:cubicBezTo>
                        <a:cubicBezTo>
                          <a:pt x="5288078" y="-28171"/>
                          <a:pt x="5494121" y="5957"/>
                          <a:pt x="5766435" y="0"/>
                        </a:cubicBezTo>
                        <a:cubicBezTo>
                          <a:pt x="6038749" y="-5957"/>
                          <a:pt x="6076607" y="41378"/>
                          <a:pt x="6361395" y="0"/>
                        </a:cubicBezTo>
                        <a:cubicBezTo>
                          <a:pt x="6646183" y="-41378"/>
                          <a:pt x="6738416" y="19049"/>
                          <a:pt x="6849261" y="0"/>
                        </a:cubicBezTo>
                        <a:cubicBezTo>
                          <a:pt x="6960106" y="-19049"/>
                          <a:pt x="7257818" y="69589"/>
                          <a:pt x="7658406" y="0"/>
                        </a:cubicBezTo>
                        <a:cubicBezTo>
                          <a:pt x="8058995" y="-69589"/>
                          <a:pt x="8267356" y="15546"/>
                          <a:pt x="8467551" y="0"/>
                        </a:cubicBezTo>
                        <a:cubicBezTo>
                          <a:pt x="8667746" y="-15546"/>
                          <a:pt x="8684103" y="11921"/>
                          <a:pt x="8848324" y="0"/>
                        </a:cubicBezTo>
                        <a:cubicBezTo>
                          <a:pt x="9012545" y="-11921"/>
                          <a:pt x="9249791" y="18272"/>
                          <a:pt x="9443284" y="0"/>
                        </a:cubicBezTo>
                        <a:cubicBezTo>
                          <a:pt x="9636777" y="-18272"/>
                          <a:pt x="10429158" y="3033"/>
                          <a:pt x="10740295" y="0"/>
                        </a:cubicBezTo>
                        <a:cubicBezTo>
                          <a:pt x="10756994" y="-1315"/>
                          <a:pt x="10775764" y="12990"/>
                          <a:pt x="10771323" y="31028"/>
                        </a:cubicBezTo>
                        <a:cubicBezTo>
                          <a:pt x="10807493" y="141086"/>
                          <a:pt x="10769876" y="316118"/>
                          <a:pt x="10771323" y="423751"/>
                        </a:cubicBezTo>
                        <a:cubicBezTo>
                          <a:pt x="10772770" y="531384"/>
                          <a:pt x="10725517" y="911101"/>
                          <a:pt x="10771323" y="1096990"/>
                        </a:cubicBezTo>
                        <a:cubicBezTo>
                          <a:pt x="10817129" y="1282879"/>
                          <a:pt x="10705939" y="1489849"/>
                          <a:pt x="10771323" y="1658022"/>
                        </a:cubicBezTo>
                        <a:cubicBezTo>
                          <a:pt x="10836707" y="1826195"/>
                          <a:pt x="10766216" y="1912570"/>
                          <a:pt x="10771323" y="2106848"/>
                        </a:cubicBezTo>
                        <a:cubicBezTo>
                          <a:pt x="10776430" y="2301126"/>
                          <a:pt x="10752139" y="2542890"/>
                          <a:pt x="10771323" y="2667880"/>
                        </a:cubicBezTo>
                        <a:cubicBezTo>
                          <a:pt x="10790507" y="2792870"/>
                          <a:pt x="10753891" y="2944741"/>
                          <a:pt x="10771323" y="3060603"/>
                        </a:cubicBezTo>
                        <a:cubicBezTo>
                          <a:pt x="10788755" y="3176465"/>
                          <a:pt x="10766281" y="3328673"/>
                          <a:pt x="10771323" y="3453326"/>
                        </a:cubicBezTo>
                        <a:cubicBezTo>
                          <a:pt x="10776365" y="3577979"/>
                          <a:pt x="10759722" y="3798312"/>
                          <a:pt x="10771323" y="4014358"/>
                        </a:cubicBezTo>
                        <a:cubicBezTo>
                          <a:pt x="10782924" y="4230404"/>
                          <a:pt x="10743644" y="4307980"/>
                          <a:pt x="10771323" y="4463184"/>
                        </a:cubicBezTo>
                        <a:cubicBezTo>
                          <a:pt x="10799002" y="4618388"/>
                          <a:pt x="10718854" y="4917190"/>
                          <a:pt x="10771323" y="5080320"/>
                        </a:cubicBezTo>
                        <a:cubicBezTo>
                          <a:pt x="10823792" y="5243450"/>
                          <a:pt x="10725832" y="5508617"/>
                          <a:pt x="10771323" y="5641352"/>
                        </a:cubicBezTo>
                        <a:cubicBezTo>
                          <a:pt x="10770551" y="5660896"/>
                          <a:pt x="10757114" y="5671381"/>
                          <a:pt x="10740295" y="5672380"/>
                        </a:cubicBezTo>
                        <a:cubicBezTo>
                          <a:pt x="10585556" y="5723733"/>
                          <a:pt x="10385134" y="5639484"/>
                          <a:pt x="10145336" y="5672380"/>
                        </a:cubicBezTo>
                        <a:cubicBezTo>
                          <a:pt x="9905538" y="5705276"/>
                          <a:pt x="9952261" y="5649450"/>
                          <a:pt x="9764562" y="5672380"/>
                        </a:cubicBezTo>
                        <a:cubicBezTo>
                          <a:pt x="9576863" y="5695310"/>
                          <a:pt x="9573616" y="5647235"/>
                          <a:pt x="9490881" y="5672380"/>
                        </a:cubicBezTo>
                        <a:cubicBezTo>
                          <a:pt x="9408146" y="5697525"/>
                          <a:pt x="9205842" y="5635897"/>
                          <a:pt x="9110107" y="5672380"/>
                        </a:cubicBezTo>
                        <a:cubicBezTo>
                          <a:pt x="9014372" y="5708863"/>
                          <a:pt x="8640667" y="5604771"/>
                          <a:pt x="8408055" y="5672380"/>
                        </a:cubicBezTo>
                        <a:cubicBezTo>
                          <a:pt x="8175443" y="5739989"/>
                          <a:pt x="8198072" y="5672241"/>
                          <a:pt x="8027281" y="5672380"/>
                        </a:cubicBezTo>
                        <a:cubicBezTo>
                          <a:pt x="7856490" y="5672519"/>
                          <a:pt x="7821054" y="5647769"/>
                          <a:pt x="7753599" y="5672380"/>
                        </a:cubicBezTo>
                        <a:cubicBezTo>
                          <a:pt x="7686144" y="5696991"/>
                          <a:pt x="7540907" y="5628940"/>
                          <a:pt x="7372825" y="5672380"/>
                        </a:cubicBezTo>
                        <a:cubicBezTo>
                          <a:pt x="7204743" y="5715820"/>
                          <a:pt x="7109186" y="5644953"/>
                          <a:pt x="6884959" y="5672380"/>
                        </a:cubicBezTo>
                        <a:cubicBezTo>
                          <a:pt x="6660732" y="5699807"/>
                          <a:pt x="6458121" y="5652268"/>
                          <a:pt x="6290000" y="5672380"/>
                        </a:cubicBezTo>
                        <a:cubicBezTo>
                          <a:pt x="6121879" y="5692492"/>
                          <a:pt x="6021079" y="5648704"/>
                          <a:pt x="5909226" y="5672380"/>
                        </a:cubicBezTo>
                        <a:cubicBezTo>
                          <a:pt x="5797373" y="5696056"/>
                          <a:pt x="5495723" y="5624958"/>
                          <a:pt x="5100081" y="5672380"/>
                        </a:cubicBezTo>
                        <a:cubicBezTo>
                          <a:pt x="4704439" y="5719802"/>
                          <a:pt x="4715339" y="5649422"/>
                          <a:pt x="4505122" y="5672380"/>
                        </a:cubicBezTo>
                        <a:cubicBezTo>
                          <a:pt x="4294905" y="5695338"/>
                          <a:pt x="3993850" y="5583508"/>
                          <a:pt x="3695977" y="5672380"/>
                        </a:cubicBezTo>
                        <a:cubicBezTo>
                          <a:pt x="3398105" y="5761252"/>
                          <a:pt x="3281602" y="5625079"/>
                          <a:pt x="2993925" y="5672380"/>
                        </a:cubicBezTo>
                        <a:cubicBezTo>
                          <a:pt x="2706248" y="5719681"/>
                          <a:pt x="2677809" y="5641811"/>
                          <a:pt x="2506059" y="5672380"/>
                        </a:cubicBezTo>
                        <a:cubicBezTo>
                          <a:pt x="2334309" y="5702949"/>
                          <a:pt x="2040791" y="5629210"/>
                          <a:pt x="1804007" y="5672380"/>
                        </a:cubicBezTo>
                        <a:cubicBezTo>
                          <a:pt x="1567223" y="5715550"/>
                          <a:pt x="1585167" y="5653135"/>
                          <a:pt x="1423233" y="5672380"/>
                        </a:cubicBezTo>
                        <a:cubicBezTo>
                          <a:pt x="1261299" y="5691625"/>
                          <a:pt x="1002991" y="5633135"/>
                          <a:pt x="828273" y="5672380"/>
                        </a:cubicBezTo>
                        <a:cubicBezTo>
                          <a:pt x="653555" y="5711625"/>
                          <a:pt x="653431" y="5655584"/>
                          <a:pt x="554592" y="5672380"/>
                        </a:cubicBezTo>
                        <a:cubicBezTo>
                          <a:pt x="455753" y="5689176"/>
                          <a:pt x="185964" y="5660181"/>
                          <a:pt x="31028" y="5672380"/>
                        </a:cubicBezTo>
                        <a:cubicBezTo>
                          <a:pt x="14271" y="5671048"/>
                          <a:pt x="-2023" y="5654892"/>
                          <a:pt x="0" y="5641352"/>
                        </a:cubicBezTo>
                        <a:cubicBezTo>
                          <a:pt x="-71244" y="5497204"/>
                          <a:pt x="68485" y="5268813"/>
                          <a:pt x="0" y="4968113"/>
                        </a:cubicBezTo>
                        <a:cubicBezTo>
                          <a:pt x="-68485" y="4667413"/>
                          <a:pt x="46929" y="4712622"/>
                          <a:pt x="0" y="4519287"/>
                        </a:cubicBezTo>
                        <a:cubicBezTo>
                          <a:pt x="-46929" y="4325952"/>
                          <a:pt x="24262" y="4092166"/>
                          <a:pt x="0" y="3958255"/>
                        </a:cubicBezTo>
                        <a:cubicBezTo>
                          <a:pt x="-24262" y="3824344"/>
                          <a:pt x="18401" y="3480585"/>
                          <a:pt x="0" y="3341119"/>
                        </a:cubicBezTo>
                        <a:cubicBezTo>
                          <a:pt x="-18401" y="3201653"/>
                          <a:pt x="22017" y="3004218"/>
                          <a:pt x="0" y="2667880"/>
                        </a:cubicBezTo>
                        <a:cubicBezTo>
                          <a:pt x="-22017" y="2331542"/>
                          <a:pt x="69365" y="2237922"/>
                          <a:pt x="0" y="2050745"/>
                        </a:cubicBezTo>
                        <a:cubicBezTo>
                          <a:pt x="-69365" y="1863568"/>
                          <a:pt x="36226" y="1703209"/>
                          <a:pt x="0" y="1377506"/>
                        </a:cubicBezTo>
                        <a:cubicBezTo>
                          <a:pt x="-36226" y="1051803"/>
                          <a:pt x="8673" y="925775"/>
                          <a:pt x="0" y="760370"/>
                        </a:cubicBezTo>
                        <a:cubicBezTo>
                          <a:pt x="-8673" y="594965"/>
                          <a:pt x="83429" y="210042"/>
                          <a:pt x="0" y="310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B18-A3D0-A2BA-AEBD-FA7EF053E88C}"/>
              </a:ext>
            </a:extLst>
          </p:cNvPr>
          <p:cNvSpPr txBox="1">
            <a:spLocks/>
          </p:cNvSpPr>
          <p:nvPr/>
        </p:nvSpPr>
        <p:spPr>
          <a:xfrm>
            <a:off x="1210395" y="1825945"/>
            <a:ext cx="4657005" cy="3894543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b="1" dirty="0">
                <a:solidFill>
                  <a:schemeClr val="bg1">
                    <a:lumMod val="75000"/>
                  </a:schemeClr>
                </a:solidFill>
                <a:latin typeface="Source Sans Pro Semibold" panose="020B0503030403020204" pitchFamily="34" charset="0"/>
                <a:cs typeface="Calibri"/>
              </a:rPr>
              <a:t>Ohje fasilitaattorille!</a:t>
            </a:r>
            <a:endParaRPr lang="fi-FI" dirty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0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Source Sans Pro" panose="020B0503030403020204" pitchFamily="34" charset="0"/>
                <a:cs typeface="Calibri"/>
              </a:rPr>
              <a:t>Seuraavista vaihtoehdoista valitaan 1-2 vuoropuheluun parhaiten sopivaa alustusta: Yhteinen tilannekuva, Kyselyn yhteenveto, Aiempien vuoropuheluiden tuotokset. On suositeltavaa, että mikäli vuoropuheluita järjestetään enemmän kuin yksi, kaikissa vuoropuheluissa kerrotaan edellisten vuoropuheluiden yhteenveto, sekä vaihteleva toinen alustus.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CB194-4FCE-0E49-9679-B6A5F72B0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795" y="1137512"/>
            <a:ext cx="8817864" cy="520015"/>
          </a:xfrm>
        </p:spPr>
        <p:txBody>
          <a:bodyPr/>
          <a:lstStyle/>
          <a:p>
            <a:pPr algn="l"/>
            <a:r>
              <a:rPr lang="fi-FI" sz="3000" b="0" dirty="0"/>
              <a:t>      Aiheen alustus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BAB66-0D5D-8D76-2AE1-1CAA36CD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93" y="1118660"/>
            <a:ext cx="470604" cy="466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9A2B79-D50D-782A-3C44-9AEC5E8A347B}"/>
              </a:ext>
            </a:extLst>
          </p:cNvPr>
          <p:cNvSpPr txBox="1">
            <a:spLocks/>
          </p:cNvSpPr>
          <p:nvPr/>
        </p:nvSpPr>
        <p:spPr>
          <a:xfrm>
            <a:off x="6413853" y="2273459"/>
            <a:ext cx="4355748" cy="3894543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latin typeface="Source Sans Pro" panose="020B0503030403020204" pitchFamily="34" charset="0"/>
                <a:cs typeface="Calibri"/>
              </a:rPr>
              <a:t>Kun vuoropuheluun on valittu sopiva alustus, poistetaan ylimääräiset sivut vuoropuhelun esitysmateriaaleista (mukaan lukien tämä sivu, sekä muut piilotetut sivut ja ylimääräiset vuoropuhelun alustusvaihtoehdot).</a:t>
            </a:r>
          </a:p>
          <a:p>
            <a:pPr marL="0" indent="0">
              <a:buNone/>
            </a:pPr>
            <a:endParaRPr lang="fi-FI" dirty="0">
              <a:latin typeface="Source Sans Pro" panose="020B0503030403020204" pitchFamily="34" charset="0"/>
              <a:cs typeface="Calibri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CE5404A-BC79-A9EC-E50E-39342D94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004" y="6279777"/>
            <a:ext cx="559278" cy="247150"/>
          </a:xfrm>
        </p:spPr>
        <p:txBody>
          <a:bodyPr/>
          <a:lstStyle/>
          <a:p>
            <a:fld id="{CCD26548-A701-4132-A0A2-A9B09A70FF4B}" type="slidenum">
              <a:rPr lang="fi-FI" smtClean="0"/>
              <a:t>12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F5839-5A73-DF4E-BE8B-2EE79D702B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5438" y="1118660"/>
            <a:ext cx="524699" cy="5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67D2A-82D2-49BC-A159-29A5EB42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>
                <a:latin typeface="Source Sans Pro Semibold" panose="020B0503030403020204" pitchFamily="34" charset="0"/>
              </a:rPr>
              <a:t>Yhteinen tilannekuva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03CC050-B489-4660-EE00-77898727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B03084-C68D-7CB0-E8A6-DAA26ECAF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509268-55F5-0D0D-EC60-B3D2966E0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D9FCAE8-7114-C482-FB35-5C9CCDAFC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7F1065B-D749-B87A-9C21-594431356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2B3CF1-5004-9DED-1DEC-2F8E06E71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6203" y="622630"/>
            <a:ext cx="8146305" cy="5525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B7E-D79B-BA35-C9D7-0F791395EE1E}"/>
              </a:ext>
            </a:extLst>
          </p:cNvPr>
          <p:cNvSpPr txBox="1">
            <a:spLocks/>
          </p:cNvSpPr>
          <p:nvPr/>
        </p:nvSpPr>
        <p:spPr>
          <a:xfrm>
            <a:off x="854072" y="1645410"/>
            <a:ext cx="3587299" cy="2831250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dirty="0">
                <a:latin typeface="Source Sans Pro" panose="020B0503030403020204" pitchFamily="34" charset="0"/>
              </a:rPr>
              <a:t>Mihin taustatietoon ja tutkimukseen tilannekuva perustuu?</a:t>
            </a:r>
          </a:p>
          <a:p>
            <a:pPr>
              <a:spcAft>
                <a:spcPts val="1200"/>
              </a:spcAft>
            </a:pPr>
            <a:r>
              <a:rPr lang="fi-FI" dirty="0">
                <a:latin typeface="Source Sans Pro" panose="020B0503030403020204" pitchFamily="34" charset="0"/>
              </a:rPr>
              <a:t>Miten tietoa on kerätty ja analysoitu?</a:t>
            </a:r>
          </a:p>
          <a:p>
            <a:pPr>
              <a:spcAft>
                <a:spcPts val="1200"/>
              </a:spcAft>
            </a:pPr>
            <a:r>
              <a:rPr lang="fi-FI" dirty="0">
                <a:latin typeface="Source Sans Pro" panose="020B0503030403020204" pitchFamily="34" charset="0"/>
              </a:rPr>
              <a:t>( Voit käydä taustatiedot läpi myös ilman tämän </a:t>
            </a:r>
            <a:r>
              <a:rPr lang="fi-FI" dirty="0" err="1">
                <a:latin typeface="Source Sans Pro" panose="020B0503030403020204" pitchFamily="34" charset="0"/>
              </a:rPr>
              <a:t>sliden</a:t>
            </a:r>
            <a:r>
              <a:rPr lang="fi-FI" dirty="0">
                <a:latin typeface="Source Sans Pro" panose="020B0503030403020204" pitchFamily="34" charset="0"/>
              </a:rPr>
              <a:t> kuvaa)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95633A0-BC9C-4511-0FBE-B1E37E7C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Alan tilannekuva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7D65FE54-06B6-9054-F185-70F72D5E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AAA454D-4AB6-E737-C9AC-78A2B1417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01A32F4-0607-94EA-1531-7595C3015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45" y="7958838"/>
            <a:ext cx="1230329" cy="16812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3B2CA54-9CC3-C7DC-D39F-C719A9AD3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67" y="1345384"/>
            <a:ext cx="539826" cy="1963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A51F2-175B-F3C7-AC7C-3B4A520A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14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4449B1-6FE6-F6AE-93A2-622A0C6ACB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0999" y="3614668"/>
            <a:ext cx="274813" cy="2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5528622-F1C9-84BC-87D5-6E5C4233DCF9}"/>
              </a:ext>
            </a:extLst>
          </p:cNvPr>
          <p:cNvSpPr/>
          <p:nvPr/>
        </p:nvSpPr>
        <p:spPr>
          <a:xfrm>
            <a:off x="6233288" y="1477547"/>
            <a:ext cx="5110573" cy="2264087"/>
          </a:xfrm>
          <a:prstGeom prst="roundRect">
            <a:avLst>
              <a:gd name="adj" fmla="val 2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864000" rtlCol="0" anchor="t"/>
          <a:lstStyle/>
          <a:p>
            <a:endParaRPr lang="fi-FI" sz="1400" dirty="0">
              <a:solidFill>
                <a:srgbClr val="1C3345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5621BF-4AC0-2B34-E1FB-491300C978C4}"/>
              </a:ext>
            </a:extLst>
          </p:cNvPr>
          <p:cNvSpPr/>
          <p:nvPr/>
        </p:nvSpPr>
        <p:spPr>
          <a:xfrm>
            <a:off x="6233288" y="3883863"/>
            <a:ext cx="5110573" cy="2264087"/>
          </a:xfrm>
          <a:prstGeom prst="roundRect">
            <a:avLst>
              <a:gd name="adj" fmla="val 2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864000" rtlCol="0" anchor="t"/>
          <a:lstStyle/>
          <a:p>
            <a:endParaRPr lang="fi-FI" sz="1400" dirty="0">
              <a:solidFill>
                <a:srgbClr val="1C3345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CA92B7A-3840-FCAF-8D26-726812AA514B}"/>
              </a:ext>
            </a:extLst>
          </p:cNvPr>
          <p:cNvSpPr/>
          <p:nvPr/>
        </p:nvSpPr>
        <p:spPr>
          <a:xfrm>
            <a:off x="977929" y="3883863"/>
            <a:ext cx="5110573" cy="2264087"/>
          </a:xfrm>
          <a:prstGeom prst="roundRect">
            <a:avLst>
              <a:gd name="adj" fmla="val 2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864000" rtlCol="0" anchor="t"/>
          <a:lstStyle/>
          <a:p>
            <a:r>
              <a:rPr lang="fi-FI" sz="1400" dirty="0">
                <a:latin typeface="Source Sans Pro" panose="020B0503030403020204" pitchFamily="34" charset="0"/>
                <a:cs typeface="Arial" panose="020B0604020202020204" pitchFamily="34" charset="0"/>
              </a:rPr>
              <a:t>,</a:t>
            </a:r>
            <a:endParaRPr lang="fi-FI" sz="1400" dirty="0">
              <a:solidFill>
                <a:srgbClr val="1C3345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D33095-B422-0905-BA3A-F22B6BBB664A}"/>
              </a:ext>
            </a:extLst>
          </p:cNvPr>
          <p:cNvSpPr/>
          <p:nvPr/>
        </p:nvSpPr>
        <p:spPr>
          <a:xfrm>
            <a:off x="965897" y="1477547"/>
            <a:ext cx="5110573" cy="2264087"/>
          </a:xfrm>
          <a:prstGeom prst="roundRect">
            <a:avLst>
              <a:gd name="adj" fmla="val 2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864000" rtlCol="0" anchor="t"/>
          <a:lstStyle/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8FF42A-A33C-B06C-A916-8E912A8D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Alan tilannekuva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7892B-A68B-0DFE-9D8E-15CBC7C6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15</a:t>
            </a:fld>
            <a:endParaRPr lang="fi-FI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DE5B74F-8F21-5A8F-DBFE-EAE01D59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23" y="4009212"/>
            <a:ext cx="703246" cy="70324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0B0C6CC-60FF-0519-6CDA-E0F7720B1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23" y="1576602"/>
            <a:ext cx="703246" cy="70324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CE8CC10-646C-0D86-2AFB-7E8811087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48" y="1567841"/>
            <a:ext cx="759507" cy="75950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B8DB869-7EE4-0D43-E4F8-257F9CC38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96" y="3981730"/>
            <a:ext cx="758210" cy="758210"/>
          </a:xfrm>
          <a:prstGeom prst="rect">
            <a:avLst/>
          </a:prstGeom>
        </p:spPr>
      </p:pic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3F09C46-B3A9-6DD6-F526-5D13B97A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758" y="1710041"/>
            <a:ext cx="3403514" cy="2738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Alan vahvuudet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EEA0D35B-38DB-A566-1EC4-25EE1BE46D54}"/>
              </a:ext>
            </a:extLst>
          </p:cNvPr>
          <p:cNvSpPr txBox="1">
            <a:spLocks/>
          </p:cNvSpPr>
          <p:nvPr/>
        </p:nvSpPr>
        <p:spPr>
          <a:xfrm>
            <a:off x="7278978" y="1710041"/>
            <a:ext cx="3403514" cy="273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Alan haasteet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45CF93D2-1185-4486-62E9-4676335349B3}"/>
              </a:ext>
            </a:extLst>
          </p:cNvPr>
          <p:cNvSpPr txBox="1">
            <a:spLocks/>
          </p:cNvSpPr>
          <p:nvPr/>
        </p:nvSpPr>
        <p:spPr>
          <a:xfrm>
            <a:off x="1980758" y="4144697"/>
            <a:ext cx="3403514" cy="273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Muutosvoimat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AC6F1298-3E75-DBD6-AC66-2A1FEFCF0791}"/>
              </a:ext>
            </a:extLst>
          </p:cNvPr>
          <p:cNvSpPr txBox="1">
            <a:spLocks/>
          </p:cNvSpPr>
          <p:nvPr/>
        </p:nvSpPr>
        <p:spPr>
          <a:xfrm>
            <a:off x="7278978" y="4144697"/>
            <a:ext cx="3403514" cy="273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Muutosvoimat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97182F64-2A81-E1E9-6E0B-5B9F8307D7CB}"/>
              </a:ext>
            </a:extLst>
          </p:cNvPr>
          <p:cNvSpPr txBox="1">
            <a:spLocks/>
          </p:cNvSpPr>
          <p:nvPr/>
        </p:nvSpPr>
        <p:spPr>
          <a:xfrm>
            <a:off x="1980758" y="4408857"/>
            <a:ext cx="3403514" cy="273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i-FI" sz="1200" dirty="0"/>
              <a:t>mahdollisuudet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5AE0E147-3893-02CB-28C2-3A09F08F3305}"/>
              </a:ext>
            </a:extLst>
          </p:cNvPr>
          <p:cNvSpPr txBox="1">
            <a:spLocks/>
          </p:cNvSpPr>
          <p:nvPr/>
        </p:nvSpPr>
        <p:spPr>
          <a:xfrm>
            <a:off x="7278978" y="4408857"/>
            <a:ext cx="3403514" cy="273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i-FI" sz="1200" dirty="0"/>
              <a:t>uhat</a:t>
            </a:r>
          </a:p>
        </p:txBody>
      </p:sp>
    </p:spTree>
    <p:extLst>
      <p:ext uri="{BB962C8B-B14F-4D97-AF65-F5344CB8AC3E}">
        <p14:creationId xmlns:p14="http://schemas.microsoft.com/office/powerpoint/2010/main" val="373137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28BC0D5-616A-9AED-9D10-504796A35537}"/>
              </a:ext>
            </a:extLst>
          </p:cNvPr>
          <p:cNvSpPr txBox="1">
            <a:spLocks/>
          </p:cNvSpPr>
          <p:nvPr/>
        </p:nvSpPr>
        <p:spPr>
          <a:xfrm>
            <a:off x="936256" y="823588"/>
            <a:ext cx="10319487" cy="1299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Kysymys </a:t>
            </a: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1</a:t>
            </a: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Mitä osallistujilta halutaan kysyä alustukseen liittyen?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478C4F5-783D-28BD-A1F1-0EA4C09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42" y="2001673"/>
            <a:ext cx="3403514" cy="41677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sz="1600" dirty="0"/>
              <a:t>Alustuksessa nostettuja haasteita tai löydöksiä validoidaan osallistujilla. 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Kysymys muotoillaan mieluiten monivalintamuotoon tai ”arvioi asteikolla”.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Mikäli avoin kysymys, kysymyksen tulee olla mahdollisimman selkeä ja yksinkertainen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E5E9486-FDAC-CAF8-2BC2-D948540C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03" y="5772714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6E5C2FC-107B-136F-78D6-0C699CF1D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7" y="5895306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74D357-8D47-F1D4-BB25-A46C63D02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32" y="3232699"/>
            <a:ext cx="539826" cy="196301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D391326-7CD4-F237-1B2E-13FD61E439E9}"/>
              </a:ext>
            </a:extLst>
          </p:cNvPr>
          <p:cNvSpPr txBox="1">
            <a:spLocks/>
          </p:cNvSpPr>
          <p:nvPr/>
        </p:nvSpPr>
        <p:spPr>
          <a:xfrm>
            <a:off x="5255516" y="2001673"/>
            <a:ext cx="3403514" cy="3853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Esimerkki: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1600" dirty="0">
                <a:latin typeface="Source Sans Pro" panose="020B0503030403020204" pitchFamily="34" charset="0"/>
              </a:rPr>
              <a:t>Mikä tunnistetuista haasteista on mielestäsi alojen näkökulmasta kriittisin? (valitse yksi vaihtoehto)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Toimijoiden heterogeenisyys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Sesonkiluonteisuus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Suhdanneherkkyys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Digitaidot vaihtelevia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Jatko- ja täydennyskouluttautuminen alalla on haasteellista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Kielihaasteet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Alueelliset erot suuria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Opiskelijamäärät vähentyneet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A5EFF77-B480-AFA1-1ED6-A100538FE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9" y="3246395"/>
            <a:ext cx="2667899" cy="2667899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A7C95E6-FAC9-BE88-D75B-8B7F32D9944D}"/>
              </a:ext>
            </a:extLst>
          </p:cNvPr>
          <p:cNvSpPr txBox="1">
            <a:spLocks/>
          </p:cNvSpPr>
          <p:nvPr/>
        </p:nvSpPr>
        <p:spPr>
          <a:xfrm>
            <a:off x="11265732" y="6277736"/>
            <a:ext cx="559278" cy="24715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16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0954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28BC0D5-616A-9AED-9D10-504796A35537}"/>
              </a:ext>
            </a:extLst>
          </p:cNvPr>
          <p:cNvSpPr txBox="1">
            <a:spLocks/>
          </p:cNvSpPr>
          <p:nvPr/>
        </p:nvSpPr>
        <p:spPr>
          <a:xfrm>
            <a:off x="936256" y="823588"/>
            <a:ext cx="10319487" cy="1299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Kysymys 2.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Mitä osallistujilta halutaan kysyä alustukseen liittyen?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5B0F335-87D6-2F7B-F3E3-0C0FDED3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03" y="5772714"/>
            <a:ext cx="932842" cy="19229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0DC7697-F45C-4ED1-5871-EC460A27D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7" y="5895306"/>
            <a:ext cx="1135821" cy="23321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799BCB6-5288-D9F0-C668-653A38FC7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32" y="3232699"/>
            <a:ext cx="539826" cy="1963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E09400B-8B82-F497-35F0-EC269FDE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9" y="3246395"/>
            <a:ext cx="2667899" cy="2667899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749A4A9-7436-287C-BD91-C728BDC9F03E}"/>
              </a:ext>
            </a:extLst>
          </p:cNvPr>
          <p:cNvSpPr txBox="1">
            <a:spLocks/>
          </p:cNvSpPr>
          <p:nvPr/>
        </p:nvSpPr>
        <p:spPr>
          <a:xfrm>
            <a:off x="11265732" y="6277736"/>
            <a:ext cx="559278" cy="24715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17</a:t>
            </a:fld>
            <a:endParaRPr lang="fi-FI" sz="1000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F80E0C37-65A4-D136-D024-0D3BA1A90C4E}"/>
              </a:ext>
            </a:extLst>
          </p:cNvPr>
          <p:cNvSpPr txBox="1">
            <a:spLocks/>
          </p:cNvSpPr>
          <p:nvPr/>
        </p:nvSpPr>
        <p:spPr>
          <a:xfrm>
            <a:off x="953842" y="2001673"/>
            <a:ext cx="3403514" cy="41677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sz="1600"/>
              <a:t>Alustuksessa nostettuja haasteita tai löydöksiä validoidaan osallistujilla. </a:t>
            </a:r>
          </a:p>
          <a:p>
            <a:pPr>
              <a:spcAft>
                <a:spcPts val="1200"/>
              </a:spcAft>
            </a:pPr>
            <a:r>
              <a:rPr lang="fi-FI" sz="1600"/>
              <a:t>Kysymys muotoillaan mieluiten monivalintamuotoon tai ”arvioi asteikolla”.</a:t>
            </a:r>
          </a:p>
          <a:p>
            <a:pPr>
              <a:spcAft>
                <a:spcPts val="1200"/>
              </a:spcAft>
            </a:pPr>
            <a:r>
              <a:rPr lang="fi-FI" sz="1600"/>
              <a:t>Mikäli avoin kysymys, kysymyksen tulee olla mahdollisimman selkeä ja yksinkertainen</a:t>
            </a:r>
            <a:endParaRPr lang="fi-FI" sz="1600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E011B55-0ADD-8E4D-F719-F77B2738354B}"/>
              </a:ext>
            </a:extLst>
          </p:cNvPr>
          <p:cNvSpPr txBox="1">
            <a:spLocks/>
          </p:cNvSpPr>
          <p:nvPr/>
        </p:nvSpPr>
        <p:spPr>
          <a:xfrm>
            <a:off x="5255516" y="2001673"/>
            <a:ext cx="3403514" cy="3853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Esimerkki: </a:t>
            </a:r>
            <a:br>
              <a:rPr lang="fi-FI" sz="1600" b="1" dirty="0">
                <a:latin typeface="Source Sans Pro Semibold" panose="020B0503030403020204" pitchFamily="34" charset="0"/>
              </a:rPr>
            </a:br>
            <a:r>
              <a:rPr lang="fi-FI" sz="1600" dirty="0">
                <a:latin typeface="Source Sans Pro" panose="020B0503030403020204" pitchFamily="34" charset="0"/>
              </a:rPr>
              <a:t>Mikä tunnistetuista haasteista on mielestäsi alojen näkökulmasta kriittisin? valitse yksi vaihtoehto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Toimijoiden heterogeenisyys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Sesonkiluonteisuus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Suhdanneherkkyys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Digitaidot vaihtelevia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Jatko- ja täydennyskouluttautuminen alalla on haasteellista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Kielihaasteet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Alueelliset erot suuria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Opiskelijamäärät vähentyneet</a:t>
            </a:r>
          </a:p>
        </p:txBody>
      </p:sp>
    </p:spTree>
    <p:extLst>
      <p:ext uri="{BB962C8B-B14F-4D97-AF65-F5344CB8AC3E}">
        <p14:creationId xmlns:p14="http://schemas.microsoft.com/office/powerpoint/2010/main" val="426658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67D2A-82D2-49BC-A159-29A5EB42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53" y="2043302"/>
            <a:ext cx="10515600" cy="1769364"/>
          </a:xfrm>
        </p:spPr>
        <p:txBody>
          <a:bodyPr anchor="ctr">
            <a:normAutofit/>
          </a:bodyPr>
          <a:lstStyle/>
          <a:p>
            <a:r>
              <a:rPr lang="fi-FI" sz="2500" dirty="0">
                <a:latin typeface="Source Sans Pro Semibold" panose="020B0503030403020204" pitchFamily="34" charset="0"/>
              </a:rPr>
              <a:t>(       Mikäli toteutettu </a:t>
            </a:r>
            <a:r>
              <a:rPr lang="fi-FI" sz="2500" dirty="0"/>
              <a:t>ennakkokysely)</a:t>
            </a:r>
            <a:br>
              <a:rPr lang="fi-FI" dirty="0"/>
            </a:br>
            <a:r>
              <a:rPr lang="fi-FI" dirty="0">
                <a:latin typeface="Source Sans Pro Semibold" panose="020B0503030403020204" pitchFamily="34" charset="0"/>
              </a:rPr>
              <a:t>Kyselyn yhteenveto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46194E9-68E4-493A-B94F-7756B281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BAB2D2-DB7F-176B-55AB-237C62298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3B05DAB-0CFC-171B-7AAC-53FFF6C47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4ED4A7D-DB69-DFD6-0DE9-03D3E8C61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F65430-A8F3-31DF-2154-714D91CB5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0B1AA-009A-FC4F-074B-188CAB91AD6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76648" y="2473778"/>
            <a:ext cx="248886" cy="2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0D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>
            <a:extLst>
              <a:ext uri="{FF2B5EF4-FFF2-40B4-BE49-F238E27FC236}">
                <a16:creationId xmlns:a16="http://schemas.microsoft.com/office/drawing/2014/main" id="{C9DBB9F7-55C1-E31C-A200-C9EAE3555A7F}"/>
              </a:ext>
            </a:extLst>
          </p:cNvPr>
          <p:cNvSpPr/>
          <p:nvPr/>
        </p:nvSpPr>
        <p:spPr>
          <a:xfrm rot="10321637">
            <a:off x="8283016" y="3172709"/>
            <a:ext cx="2761240" cy="2572794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rgbClr val="DC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9912-23F1-9F50-6707-78314964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6" y="2124635"/>
            <a:ext cx="4940917" cy="36172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>
                <a:latin typeface="Source Sans Pro" panose="020B0503030403020204" pitchFamily="34" charset="0"/>
                <a:cs typeface="Arial" panose="020B0604020202020204" pitchFamily="34" charset="0"/>
              </a:rPr>
              <a:t>Kutsun yhteydessä voidaan toteuttaa taustoittava teemakysely, joka samalla sekä orientoi osallistujia aiheeseen, myös  antaa tärkeää taustatietoa vuoropuhelutilaisuuden suunnittelua ajatellen.</a:t>
            </a:r>
            <a:endParaRPr lang="fi-FI" dirty="0"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dirty="0">
                <a:latin typeface="Source Sans Pro" panose="020B0503030403020204" pitchFamily="34" charset="0"/>
                <a:cs typeface="Arial" panose="020B0604020202020204" pitchFamily="34" charset="0"/>
              </a:rPr>
              <a:t>Teemakyselyn on hyvä olla tiivis ja informatiivinen ja yhteenvedon tulisi mahtua 1-3 sivulle.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4FDCE5-10FA-B94C-E73D-2857C33A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97" y="710050"/>
            <a:ext cx="7915344" cy="1087157"/>
          </a:xfrm>
        </p:spPr>
        <p:txBody>
          <a:bodyPr/>
          <a:lstStyle/>
          <a:p>
            <a:r>
              <a:rPr lang="fi-FI" b="0" dirty="0"/>
              <a:t>Mikäli on teetetty kysely, tähän tehdään yhteenveto, joka tuodaan esiin alustuksessa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BE150BA-A23C-2C36-D577-3A25DA60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96" y="3322550"/>
            <a:ext cx="2014068" cy="227730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967804-4ABD-EFBC-820F-823B1A30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88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3440-5283-F5AC-3866-E30A4AF7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38" y="735089"/>
            <a:ext cx="9953844" cy="599572"/>
          </a:xfrm>
        </p:spPr>
        <p:txBody>
          <a:bodyPr/>
          <a:lstStyle/>
          <a:p>
            <a:r>
              <a:rPr lang="en-FI" sz="3200" b="0" dirty="0"/>
              <a:t>Mihin </a:t>
            </a:r>
            <a:r>
              <a:rPr lang="fi-FI" sz="3200" b="0" dirty="0"/>
              <a:t>e</a:t>
            </a:r>
            <a:r>
              <a:rPr lang="fi-FI" sz="3200" dirty="0"/>
              <a:t>sitysmateriaalipohjia</a:t>
            </a:r>
            <a:r>
              <a:rPr lang="en-FI" sz="3200" b="0" dirty="0"/>
              <a:t> tarvitaan?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DCF7-704A-4C8A-A8A8-BC299173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38" y="1620370"/>
            <a:ext cx="6011741" cy="36172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/>
              <a:t>Tämä kokonaisuus sisältää </a:t>
            </a:r>
            <a:r>
              <a:rPr lang="en-FI" dirty="0"/>
              <a:t>valmiit </a:t>
            </a:r>
            <a:r>
              <a:rPr lang="fi-FI" dirty="0" err="1"/>
              <a:t>ppt-</a:t>
            </a:r>
            <a:r>
              <a:rPr lang="en-FI" dirty="0"/>
              <a:t>pohj</a:t>
            </a:r>
            <a:r>
              <a:rPr lang="fi-FI" dirty="0"/>
              <a:t>at</a:t>
            </a:r>
            <a:r>
              <a:rPr lang="en-FI" dirty="0"/>
              <a:t> vuoropuhelutilaisuuden suunnitteluun ja toteutukseen sekä ohjeita työkalujen käyttöön.</a:t>
            </a:r>
          </a:p>
          <a:p>
            <a:pPr marL="0" indent="0">
              <a:buNone/>
            </a:pPr>
            <a:r>
              <a:rPr lang="en-FI" dirty="0"/>
              <a:t>Tämän materiaalin suositukset perustuvat pilottikokemuksiin. Pilotit on toteutettu kokonaisuudessaan syksyn 2022 ja kevään 2023 aikana. Pilottitoimijoita on ollut 6 ja toteutettuja vuoropuhelutilaisuuksia yhteensä 13 kpl.</a:t>
            </a:r>
          </a:p>
          <a:p>
            <a:pPr marL="0" indent="0">
              <a:buNone/>
            </a:pPr>
            <a:endParaRPr lang="en-FI" sz="1600" dirty="0"/>
          </a:p>
          <a:p>
            <a:pPr marL="0" indent="0">
              <a:buNone/>
            </a:pPr>
            <a:endParaRPr lang="en-FI" sz="16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02DCE93-E86C-D092-F0AD-EF1824BEC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01" y="3921568"/>
            <a:ext cx="2127076" cy="2297242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F5B4C5DF-98FA-011F-59A3-B630B02B1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42" y="2734728"/>
            <a:ext cx="2431873" cy="2026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E9C6E0-5BBC-D56F-F470-61082F081F32}"/>
              </a:ext>
            </a:extLst>
          </p:cNvPr>
          <p:cNvSpPr txBox="1"/>
          <p:nvPr/>
        </p:nvSpPr>
        <p:spPr>
          <a:xfrm>
            <a:off x="7967500" y="3442510"/>
            <a:ext cx="2293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  <a:latin typeface="Source Sans Pro" panose="020B0503030403020204" pitchFamily="34" charset="0"/>
              </a:rPr>
              <a:t>Antoisaa</a:t>
            </a:r>
          </a:p>
          <a:p>
            <a:pPr algn="ctr"/>
            <a:r>
              <a:rPr lang="fi-FI" sz="1600">
                <a:solidFill>
                  <a:schemeClr val="bg1"/>
                </a:solidFill>
                <a:latin typeface="Source Sans Pro" panose="020B0503030403020204" pitchFamily="34" charset="0"/>
              </a:rPr>
              <a:t>vuoropuhelu!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99967-34D8-E0D5-97F4-650A4759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23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478C4F5-783D-28BD-A1F1-0EA4C09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256" y="2001674"/>
            <a:ext cx="3505298" cy="384573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sz="1600" dirty="0"/>
              <a:t>Jos osallistujilta halutaan kommenttia kyselyyn/ kyselyn tuloksiin, voidaan kysyä tässä kohtaa 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Kysymys muotoillaan mieluiten monivalintamuotoon tai ”arvioi asteikolla”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Mikäli avoin kysymys, kysymyksen tulee olla mahdollisimman selkeä ja yksinkertainen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23FAF1-9AEE-33C9-7071-85C239595E85}"/>
              </a:ext>
            </a:extLst>
          </p:cNvPr>
          <p:cNvSpPr txBox="1">
            <a:spLocks/>
          </p:cNvSpPr>
          <p:nvPr/>
        </p:nvSpPr>
        <p:spPr>
          <a:xfrm>
            <a:off x="936256" y="832512"/>
            <a:ext cx="10319487" cy="1299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Kysymys 2.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Halutaanko osallistujilta kysyä vielä kommenttia kyselyyn liittyen?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F22C793-953A-6636-A718-30429CB3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9" y="3246395"/>
            <a:ext cx="2667899" cy="26678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B3B60A5-A9A6-CE6F-5018-54751139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03" y="5772714"/>
            <a:ext cx="932842" cy="19229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666420-9909-161A-DCEC-D581348F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7" y="5895306"/>
            <a:ext cx="1135821" cy="2332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B9E30C8-F09D-B043-CE5F-423A7F81B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32" y="3196841"/>
            <a:ext cx="539826" cy="196301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F40A4B29-5431-815E-B4B9-3FBC26F8EBA0}"/>
              </a:ext>
            </a:extLst>
          </p:cNvPr>
          <p:cNvSpPr txBox="1">
            <a:spLocks/>
          </p:cNvSpPr>
          <p:nvPr/>
        </p:nvSpPr>
        <p:spPr>
          <a:xfrm>
            <a:off x="5255516" y="2001674"/>
            <a:ext cx="3403514" cy="3853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600" b="1" dirty="0">
                <a:latin typeface="Source Sans Pro Semibold" panose="020B0503030403020204" pitchFamily="34" charset="0"/>
              </a:rPr>
              <a:t>Esimerkki: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1600" dirty="0">
                <a:latin typeface="Source Sans Pro" panose="020B0503030403020204" pitchFamily="34" charset="0"/>
              </a:rPr>
              <a:t>Mikä tunnistetuista haasteista on mielestäsi alojen näkökulmasta kriittisin? (valitse yksi vaihtoehto)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Toimijoiden heterogeenisyys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Sesonkiluonteisuus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Suhdanneherkkyys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Digitaidot vaihtelevia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Jatko- ja täydennyskouluttautuminen alalla on haasteellista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Kielihaasteet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Alueelliset erot suuria</a:t>
            </a:r>
          </a:p>
          <a:p>
            <a:pPr marL="553838" lvl="2"/>
            <a:r>
              <a:rPr lang="fi-FI" sz="1200" b="1" dirty="0">
                <a:latin typeface="Source Sans Pro Semibold" panose="020B0503030403020204" pitchFamily="34" charset="0"/>
              </a:rPr>
              <a:t>Opiskelijamäärät vähentyneet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57119D4-6160-6233-3DC1-BBD10BB6BF8E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20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75712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1DEC-B622-0B9C-F666-A2E2201A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742"/>
            <a:ext cx="10515600" cy="1769364"/>
          </a:xfrm>
        </p:spPr>
        <p:txBody>
          <a:bodyPr/>
          <a:lstStyle/>
          <a:p>
            <a:r>
              <a:rPr lang="fi-FI">
                <a:latin typeface="Source Sans Pro Semibold" panose="020B0503030403020204" pitchFamily="34" charset="0"/>
              </a:rPr>
              <a:t>Inspiraatiopuheenvuoro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40C58D5-23A0-2F55-9E29-6C7041A4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552CC1-6DDF-6144-3031-B467E57E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E3336A9-E7DB-5BD7-761F-F82EE7F3A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5D8372E-57AD-24C9-A874-C4E0C70D0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896913D-6CC1-C412-4316-52038FE49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0D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D6E53-C24F-5FB5-2B0B-0316CEB3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1" y="1617785"/>
            <a:ext cx="5662957" cy="478754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/>
              <a:t>Mikäli vuoropuhelua on käyty jo aiemmin, voidaan alustuksena käyttää esimerkiksi inspiraatiopuhujaa tai puheenvuoroa.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dirty="0"/>
              <a:t>Inspiraatiopuhuja voi olla toiselta alalta hyvä esimerkki onnistuneesta kehitystyöstä, samankaltaisten haasteiden ratkomisesta tai esimerkiksi alan edelläkävijä tai konkari.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dirty="0"/>
              <a:t>Inspiraatiopuheenvuoron on hyvä olla tiivis, kestoltaan noin 10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8A6895-96F4-2B01-672C-54C5E9E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>
                <a:solidFill>
                  <a:schemeClr val="tx1"/>
                </a:solidFill>
              </a:rPr>
              <a:t>Inspiraatiopuheenvuoro</a:t>
            </a:r>
            <a:endParaRPr lang="fi-FI" b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FBD741-A1A5-0C7D-C71C-3CB885BD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91" y="3001485"/>
            <a:ext cx="2778130" cy="277813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ADD55283-B13F-D10B-B233-4D24DF2A3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75" y="2445280"/>
            <a:ext cx="1965631" cy="1638024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2D12538-3F64-5BC5-02C5-A93AC43840E0}"/>
              </a:ext>
            </a:extLst>
          </p:cNvPr>
          <p:cNvSpPr txBox="1">
            <a:spLocks/>
          </p:cNvSpPr>
          <p:nvPr/>
        </p:nvSpPr>
        <p:spPr>
          <a:xfrm>
            <a:off x="11218914" y="6279777"/>
            <a:ext cx="559278" cy="247150"/>
          </a:xfrm>
          <a:prstGeom prst="rect">
            <a:avLst/>
          </a:prstGeom>
        </p:spPr>
        <p:txBody>
          <a:bodyPr rIns="3600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22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29862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4625963-D5B3-6B0B-74E4-2B72FAD46FBC}"/>
              </a:ext>
            </a:extLst>
          </p:cNvPr>
          <p:cNvSpPr txBox="1">
            <a:spLocks/>
          </p:cNvSpPr>
          <p:nvPr/>
        </p:nvSpPr>
        <p:spPr>
          <a:xfrm>
            <a:off x="936256" y="837311"/>
            <a:ext cx="10319487" cy="1299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Kysymys 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Halutaanko osallistujilta kysyä vielä kommenttia inspiraatiopuheenvuoroon liittyen?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478C4F5-783D-28BD-A1F1-0EA4C09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256" y="1977500"/>
            <a:ext cx="5590668" cy="286197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dirty="0"/>
              <a:t>Jos osallistujilta halutaan kommenttia, voidaan kysyä tässä kohtaa</a:t>
            </a:r>
          </a:p>
          <a:p>
            <a:pPr>
              <a:spcAft>
                <a:spcPts val="1200"/>
              </a:spcAft>
            </a:pPr>
            <a:r>
              <a:rPr lang="fi-FI" dirty="0"/>
              <a:t>Kysymys muotoillaan mieluiten monivalintamuotoon tai ”arvioi asteikolla”</a:t>
            </a:r>
          </a:p>
          <a:p>
            <a:pPr>
              <a:spcAft>
                <a:spcPts val="1200"/>
              </a:spcAft>
            </a:pPr>
            <a:r>
              <a:rPr lang="fi-FI" dirty="0"/>
              <a:t>Mikäli avoin kysymys, kysymyksen tulee olla mahdollisimman selkeä ja yksinkertainen</a:t>
            </a:r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679A763-C9C8-874C-49B9-A60F07478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6" y="2796236"/>
            <a:ext cx="3401568" cy="340156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438594-F57A-4B29-1EEF-34A2337CA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7" y="4044990"/>
            <a:ext cx="932842" cy="19229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BA6000A-E0C0-39C5-F6E6-8A989348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8" y="5809555"/>
            <a:ext cx="1135821" cy="23321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5A44F07-A6A9-B038-E6B6-0AA11C744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471" y="2796236"/>
            <a:ext cx="539826" cy="196301"/>
          </a:xfrm>
          <a:prstGeom prst="rect">
            <a:avLst/>
          </a:prstGeom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73A9A3D4-33DC-B868-F844-5B24FA5982E5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23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68871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FDE6-1493-6736-6C49-EC9846BB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274"/>
            <a:ext cx="10515600" cy="1769364"/>
          </a:xfrm>
        </p:spPr>
        <p:txBody>
          <a:bodyPr/>
          <a:lstStyle/>
          <a:p>
            <a:r>
              <a:rPr lang="fi-FI">
                <a:latin typeface="Source Sans Pro Semibold" panose="020B0503030403020204" pitchFamily="34" charset="0"/>
              </a:rPr>
              <a:t>Aiempien </a:t>
            </a:r>
            <a:br>
              <a:rPr lang="fi-FI">
                <a:latin typeface="Source Sans Pro Semibold" panose="020B0503030403020204" pitchFamily="34" charset="0"/>
              </a:rPr>
            </a:br>
            <a:r>
              <a:rPr lang="fi-FI">
                <a:latin typeface="Source Sans Pro Semibold" panose="020B0503030403020204" pitchFamily="34" charset="0"/>
              </a:rPr>
              <a:t>vuoropuheluiden </a:t>
            </a:r>
            <a:br>
              <a:rPr lang="fi-FI">
                <a:latin typeface="Source Sans Pro Semibold" panose="020B0503030403020204" pitchFamily="34" charset="0"/>
              </a:rPr>
            </a:br>
            <a:r>
              <a:rPr lang="fi-FI">
                <a:latin typeface="Source Sans Pro Semibold" panose="020B0503030403020204" pitchFamily="34" charset="0"/>
              </a:rPr>
              <a:t>tuotokset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910564E-D6FD-85BB-A9F9-D3F494B3A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3A2481-2F1F-E156-7E14-192056190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C18C024-5CBA-3C50-ACD8-D27358EFE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3226CA9-0EBD-1616-9CD7-EB53FDFDC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A1F8D5B-9386-2548-CA26-3E983C2B5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6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702E-3357-DE95-DD0D-7D24F83B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7" y="1631705"/>
            <a:ext cx="5604011" cy="37958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/>
              <a:t>Mikäli vuoropuhelua on käyty jo aiemmin ja vuoropuhelut pohjautuvat edellisiin vuoropuheluihin, on hyvä tuoda alustuksessa esiin aiempien vuoropuheluiden yhteenveto tiivistetysti.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6906A-DB3E-8EBB-F99F-C9F3835F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/>
              <a:t>Aiempien vuoropuheluiden tuotokset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BAE26B2-55CB-C0E0-0340-D1CF5F97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2352087"/>
            <a:ext cx="3856039" cy="38560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E86A9-5243-43C6-79E6-18AE8E7F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564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7C42-1E0A-26C8-2814-28A00916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7" y="1631082"/>
            <a:ext cx="4496752" cy="37958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FI" dirty="0"/>
              <a:t>Muista tuoda </a:t>
            </a:r>
            <a:r>
              <a:rPr lang="en-FI"/>
              <a:t>aiempien vuoropuheluiden </a:t>
            </a:r>
            <a:r>
              <a:rPr lang="en-FI" dirty="0"/>
              <a:t>pienryhmien keskustelujen tuotokset</a:t>
            </a:r>
            <a:r>
              <a:rPr lang="en-FI"/>
              <a:t> hyvin tiiviisti</a:t>
            </a:r>
            <a:r>
              <a:rPr lang="en-FI" dirty="0"/>
              <a:t> osaksi vuoropuheluesitystä.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F0446D-EDD7-80EF-0A62-BB50AC42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0"/>
              <a:t>Pienryhmien keskustelujen tuotokset</a:t>
            </a:r>
            <a:endParaRPr lang="fi-FI" b="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6D7C3C48-E18E-BA3E-2F1A-03B7379BFC48}"/>
              </a:ext>
            </a:extLst>
          </p:cNvPr>
          <p:cNvSpPr/>
          <p:nvPr/>
        </p:nvSpPr>
        <p:spPr>
          <a:xfrm rot="10321637">
            <a:off x="7885507" y="2672819"/>
            <a:ext cx="3134455" cy="3190879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307D9DA-8814-E219-FD4C-1921D2662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40" y="2481060"/>
            <a:ext cx="1077363" cy="897802"/>
          </a:xfrm>
          <a:prstGeom prst="rect">
            <a:avLst/>
          </a:prstGeom>
        </p:spPr>
      </p:pic>
      <p:pic>
        <p:nvPicPr>
          <p:cNvPr id="6" name="Picture 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8EC06C7-5278-25D4-B6A2-C9F204C4B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463" y="2979389"/>
            <a:ext cx="1921952" cy="242773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0144472-B06A-A744-51EA-943922149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46" y="3274705"/>
            <a:ext cx="1967876" cy="248574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D736935-BF0D-2397-AA7A-A7D9F7612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257" y="3154716"/>
            <a:ext cx="2113506" cy="266969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10F18A7-629B-6ABE-0D29-A07D4EC5D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9670" y="2291048"/>
            <a:ext cx="1252156" cy="114449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4ED630-4958-0B3D-8500-9E006A12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53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>
            <a:alpha val="600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578BF4C-CE03-1BB7-A992-FD2E8F360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6" y="2796236"/>
            <a:ext cx="3401568" cy="340156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28BC0D5-616A-9AED-9D10-504796A35537}"/>
              </a:ext>
            </a:extLst>
          </p:cNvPr>
          <p:cNvSpPr txBox="1">
            <a:spLocks/>
          </p:cNvSpPr>
          <p:nvPr/>
        </p:nvSpPr>
        <p:spPr>
          <a:xfrm>
            <a:off x="937703" y="839666"/>
            <a:ext cx="10812631" cy="7228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503030403020204" pitchFamily="34" charset="0"/>
              </a:rPr>
              <a:t>Kysymys 2.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Halutaanko osallistujilta kysyä vielä kommenttia </a:t>
            </a:r>
            <a:r>
              <a:rPr lang="fi-FI" sz="2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aiemmista vuoropuheluista?</a:t>
            </a:r>
            <a:endParaRPr lang="fi-FI" sz="2300" b="0" kern="1200" dirty="0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478C4F5-783D-28BD-A1F1-0EA4C09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03" y="1974161"/>
            <a:ext cx="5602957" cy="23035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dirty="0"/>
              <a:t>Jos osallistujilta halutaan kommenttia, voidaan kysyä tässä kohtaa </a:t>
            </a:r>
          </a:p>
          <a:p>
            <a:pPr>
              <a:spcAft>
                <a:spcPts val="1200"/>
              </a:spcAft>
            </a:pPr>
            <a:r>
              <a:rPr lang="fi-FI" dirty="0"/>
              <a:t>Kysymys muotoillaan mieluiten monivalintamuotoon tai ”arvioi asteikolla”</a:t>
            </a:r>
          </a:p>
          <a:p>
            <a:pPr>
              <a:spcAft>
                <a:spcPts val="1200"/>
              </a:spcAft>
            </a:pPr>
            <a:r>
              <a:rPr lang="fi-FI" dirty="0"/>
              <a:t>Mikäli avoin kysymys, kysymyksen tulee olla mahdollisimman selkeä ja yksinkertainen</a:t>
            </a:r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7556C8C-2837-14B2-5335-E27F710D6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7" y="4044990"/>
            <a:ext cx="932842" cy="19229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918F43C-C115-81F5-D402-C877B8E45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8" y="5809555"/>
            <a:ext cx="1135821" cy="23321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5F93E71-3EA8-6D25-2B9D-0264957F0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471" y="2796236"/>
            <a:ext cx="539826" cy="196301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49D5697-A8F7-00D5-66CE-53FE93A5945B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27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720207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5A619-71E7-7C98-6544-2BE44385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742"/>
            <a:ext cx="10515600" cy="1769364"/>
          </a:xfrm>
        </p:spPr>
        <p:txBody>
          <a:bodyPr/>
          <a:lstStyle/>
          <a:p>
            <a:r>
              <a:rPr lang="fi-FI" sz="4400">
                <a:latin typeface="Source Sans Pro Semibold" panose="020B0503030403020204" pitchFamily="34" charset="0"/>
              </a:rPr>
              <a:t>Vuoropuhelu </a:t>
            </a:r>
            <a:br>
              <a:rPr lang="fi-FI" sz="4400">
                <a:latin typeface="Source Sans Pro Semibold" panose="020B0503030403020204" pitchFamily="34" charset="0"/>
              </a:rPr>
            </a:br>
            <a:r>
              <a:rPr lang="fi-FI" sz="4400">
                <a:latin typeface="Source Sans Pro Semibold" panose="020B0503030403020204" pitchFamily="34" charset="0"/>
              </a:rPr>
              <a:t>pienryhmissä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96BFCDA-F1B2-1B60-D4E7-BCB0B7A2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37EC521-5659-E517-29A9-7287222C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FDF6A14-323E-9EA1-F708-5B0D4259E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F73E0EC-F80C-2AF5-3B80-380EA0251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77807F-DA1A-59F5-F8C7-BEF6F5064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611A4B-40BA-0521-BA01-C2E4E708FBC4}"/>
              </a:ext>
            </a:extLst>
          </p:cNvPr>
          <p:cNvSpPr/>
          <p:nvPr/>
        </p:nvSpPr>
        <p:spPr>
          <a:xfrm>
            <a:off x="697423" y="592810"/>
            <a:ext cx="10771323" cy="5672380"/>
          </a:xfrm>
          <a:prstGeom prst="roundRect">
            <a:avLst>
              <a:gd name="adj" fmla="val 547"/>
            </a:avLst>
          </a:prstGeom>
          <a:solidFill>
            <a:srgbClr val="FFFFFF"/>
          </a:solidFill>
          <a:ln w="1587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771323"/>
                      <a:gd name="connsiteY0" fmla="*/ 31028 h 5672380"/>
                      <a:gd name="connsiteX1" fmla="*/ 31028 w 10771323"/>
                      <a:gd name="connsiteY1" fmla="*/ 0 h 5672380"/>
                      <a:gd name="connsiteX2" fmla="*/ 840173 w 10771323"/>
                      <a:gd name="connsiteY2" fmla="*/ 0 h 5672380"/>
                      <a:gd name="connsiteX3" fmla="*/ 1328039 w 10771323"/>
                      <a:gd name="connsiteY3" fmla="*/ 0 h 5672380"/>
                      <a:gd name="connsiteX4" fmla="*/ 1708813 w 10771323"/>
                      <a:gd name="connsiteY4" fmla="*/ 0 h 5672380"/>
                      <a:gd name="connsiteX5" fmla="*/ 2410865 w 10771323"/>
                      <a:gd name="connsiteY5" fmla="*/ 0 h 5672380"/>
                      <a:gd name="connsiteX6" fmla="*/ 2898732 w 10771323"/>
                      <a:gd name="connsiteY6" fmla="*/ 0 h 5672380"/>
                      <a:gd name="connsiteX7" fmla="*/ 3707876 w 10771323"/>
                      <a:gd name="connsiteY7" fmla="*/ 0 h 5672380"/>
                      <a:gd name="connsiteX8" fmla="*/ 4088650 w 10771323"/>
                      <a:gd name="connsiteY8" fmla="*/ 0 h 5672380"/>
                      <a:gd name="connsiteX9" fmla="*/ 4897795 w 10771323"/>
                      <a:gd name="connsiteY9" fmla="*/ 0 h 5672380"/>
                      <a:gd name="connsiteX10" fmla="*/ 5171476 w 10771323"/>
                      <a:gd name="connsiteY10" fmla="*/ 0 h 5672380"/>
                      <a:gd name="connsiteX11" fmla="*/ 5766435 w 10771323"/>
                      <a:gd name="connsiteY11" fmla="*/ 0 h 5672380"/>
                      <a:gd name="connsiteX12" fmla="*/ 6361395 w 10771323"/>
                      <a:gd name="connsiteY12" fmla="*/ 0 h 5672380"/>
                      <a:gd name="connsiteX13" fmla="*/ 6849261 w 10771323"/>
                      <a:gd name="connsiteY13" fmla="*/ 0 h 5672380"/>
                      <a:gd name="connsiteX14" fmla="*/ 7658406 w 10771323"/>
                      <a:gd name="connsiteY14" fmla="*/ 0 h 5672380"/>
                      <a:gd name="connsiteX15" fmla="*/ 8467551 w 10771323"/>
                      <a:gd name="connsiteY15" fmla="*/ 0 h 5672380"/>
                      <a:gd name="connsiteX16" fmla="*/ 8848324 w 10771323"/>
                      <a:gd name="connsiteY16" fmla="*/ 0 h 5672380"/>
                      <a:gd name="connsiteX17" fmla="*/ 9443284 w 10771323"/>
                      <a:gd name="connsiteY17" fmla="*/ 0 h 5672380"/>
                      <a:gd name="connsiteX18" fmla="*/ 10740295 w 10771323"/>
                      <a:gd name="connsiteY18" fmla="*/ 0 h 5672380"/>
                      <a:gd name="connsiteX19" fmla="*/ 10771323 w 10771323"/>
                      <a:gd name="connsiteY19" fmla="*/ 31028 h 5672380"/>
                      <a:gd name="connsiteX20" fmla="*/ 10771323 w 10771323"/>
                      <a:gd name="connsiteY20" fmla="*/ 423751 h 5672380"/>
                      <a:gd name="connsiteX21" fmla="*/ 10771323 w 10771323"/>
                      <a:gd name="connsiteY21" fmla="*/ 1096990 h 5672380"/>
                      <a:gd name="connsiteX22" fmla="*/ 10771323 w 10771323"/>
                      <a:gd name="connsiteY22" fmla="*/ 1658022 h 5672380"/>
                      <a:gd name="connsiteX23" fmla="*/ 10771323 w 10771323"/>
                      <a:gd name="connsiteY23" fmla="*/ 2106848 h 5672380"/>
                      <a:gd name="connsiteX24" fmla="*/ 10771323 w 10771323"/>
                      <a:gd name="connsiteY24" fmla="*/ 2667880 h 5672380"/>
                      <a:gd name="connsiteX25" fmla="*/ 10771323 w 10771323"/>
                      <a:gd name="connsiteY25" fmla="*/ 3060603 h 5672380"/>
                      <a:gd name="connsiteX26" fmla="*/ 10771323 w 10771323"/>
                      <a:gd name="connsiteY26" fmla="*/ 3453326 h 5672380"/>
                      <a:gd name="connsiteX27" fmla="*/ 10771323 w 10771323"/>
                      <a:gd name="connsiteY27" fmla="*/ 4014358 h 5672380"/>
                      <a:gd name="connsiteX28" fmla="*/ 10771323 w 10771323"/>
                      <a:gd name="connsiteY28" fmla="*/ 4463184 h 5672380"/>
                      <a:gd name="connsiteX29" fmla="*/ 10771323 w 10771323"/>
                      <a:gd name="connsiteY29" fmla="*/ 5080320 h 5672380"/>
                      <a:gd name="connsiteX30" fmla="*/ 10771323 w 10771323"/>
                      <a:gd name="connsiteY30" fmla="*/ 5641352 h 5672380"/>
                      <a:gd name="connsiteX31" fmla="*/ 10740295 w 10771323"/>
                      <a:gd name="connsiteY31" fmla="*/ 5672380 h 5672380"/>
                      <a:gd name="connsiteX32" fmla="*/ 10145336 w 10771323"/>
                      <a:gd name="connsiteY32" fmla="*/ 5672380 h 5672380"/>
                      <a:gd name="connsiteX33" fmla="*/ 9764562 w 10771323"/>
                      <a:gd name="connsiteY33" fmla="*/ 5672380 h 5672380"/>
                      <a:gd name="connsiteX34" fmla="*/ 9490881 w 10771323"/>
                      <a:gd name="connsiteY34" fmla="*/ 5672380 h 5672380"/>
                      <a:gd name="connsiteX35" fmla="*/ 9110107 w 10771323"/>
                      <a:gd name="connsiteY35" fmla="*/ 5672380 h 5672380"/>
                      <a:gd name="connsiteX36" fmla="*/ 8408055 w 10771323"/>
                      <a:gd name="connsiteY36" fmla="*/ 5672380 h 5672380"/>
                      <a:gd name="connsiteX37" fmla="*/ 8027281 w 10771323"/>
                      <a:gd name="connsiteY37" fmla="*/ 5672380 h 5672380"/>
                      <a:gd name="connsiteX38" fmla="*/ 7753599 w 10771323"/>
                      <a:gd name="connsiteY38" fmla="*/ 5672380 h 5672380"/>
                      <a:gd name="connsiteX39" fmla="*/ 7372825 w 10771323"/>
                      <a:gd name="connsiteY39" fmla="*/ 5672380 h 5672380"/>
                      <a:gd name="connsiteX40" fmla="*/ 6884959 w 10771323"/>
                      <a:gd name="connsiteY40" fmla="*/ 5672380 h 5672380"/>
                      <a:gd name="connsiteX41" fmla="*/ 6290000 w 10771323"/>
                      <a:gd name="connsiteY41" fmla="*/ 5672380 h 5672380"/>
                      <a:gd name="connsiteX42" fmla="*/ 5909226 w 10771323"/>
                      <a:gd name="connsiteY42" fmla="*/ 5672380 h 5672380"/>
                      <a:gd name="connsiteX43" fmla="*/ 5100081 w 10771323"/>
                      <a:gd name="connsiteY43" fmla="*/ 5672380 h 5672380"/>
                      <a:gd name="connsiteX44" fmla="*/ 4505122 w 10771323"/>
                      <a:gd name="connsiteY44" fmla="*/ 5672380 h 5672380"/>
                      <a:gd name="connsiteX45" fmla="*/ 3695977 w 10771323"/>
                      <a:gd name="connsiteY45" fmla="*/ 5672380 h 5672380"/>
                      <a:gd name="connsiteX46" fmla="*/ 2993925 w 10771323"/>
                      <a:gd name="connsiteY46" fmla="*/ 5672380 h 5672380"/>
                      <a:gd name="connsiteX47" fmla="*/ 2506059 w 10771323"/>
                      <a:gd name="connsiteY47" fmla="*/ 5672380 h 5672380"/>
                      <a:gd name="connsiteX48" fmla="*/ 1804007 w 10771323"/>
                      <a:gd name="connsiteY48" fmla="*/ 5672380 h 5672380"/>
                      <a:gd name="connsiteX49" fmla="*/ 1423233 w 10771323"/>
                      <a:gd name="connsiteY49" fmla="*/ 5672380 h 5672380"/>
                      <a:gd name="connsiteX50" fmla="*/ 828273 w 10771323"/>
                      <a:gd name="connsiteY50" fmla="*/ 5672380 h 5672380"/>
                      <a:gd name="connsiteX51" fmla="*/ 554592 w 10771323"/>
                      <a:gd name="connsiteY51" fmla="*/ 5672380 h 5672380"/>
                      <a:gd name="connsiteX52" fmla="*/ 31028 w 10771323"/>
                      <a:gd name="connsiteY52" fmla="*/ 5672380 h 5672380"/>
                      <a:gd name="connsiteX53" fmla="*/ 0 w 10771323"/>
                      <a:gd name="connsiteY53" fmla="*/ 5641352 h 5672380"/>
                      <a:gd name="connsiteX54" fmla="*/ 0 w 10771323"/>
                      <a:gd name="connsiteY54" fmla="*/ 4968113 h 5672380"/>
                      <a:gd name="connsiteX55" fmla="*/ 0 w 10771323"/>
                      <a:gd name="connsiteY55" fmla="*/ 4519287 h 5672380"/>
                      <a:gd name="connsiteX56" fmla="*/ 0 w 10771323"/>
                      <a:gd name="connsiteY56" fmla="*/ 3958255 h 5672380"/>
                      <a:gd name="connsiteX57" fmla="*/ 0 w 10771323"/>
                      <a:gd name="connsiteY57" fmla="*/ 3341119 h 5672380"/>
                      <a:gd name="connsiteX58" fmla="*/ 0 w 10771323"/>
                      <a:gd name="connsiteY58" fmla="*/ 2667880 h 5672380"/>
                      <a:gd name="connsiteX59" fmla="*/ 0 w 10771323"/>
                      <a:gd name="connsiteY59" fmla="*/ 2050745 h 5672380"/>
                      <a:gd name="connsiteX60" fmla="*/ 0 w 10771323"/>
                      <a:gd name="connsiteY60" fmla="*/ 1377506 h 5672380"/>
                      <a:gd name="connsiteX61" fmla="*/ 0 w 10771323"/>
                      <a:gd name="connsiteY61" fmla="*/ 760370 h 5672380"/>
                      <a:gd name="connsiteX62" fmla="*/ 0 w 10771323"/>
                      <a:gd name="connsiteY62" fmla="*/ 31028 h 5672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771323" h="5672380" extrusionOk="0">
                        <a:moveTo>
                          <a:pt x="0" y="31028"/>
                        </a:moveTo>
                        <a:cubicBezTo>
                          <a:pt x="-3411" y="11788"/>
                          <a:pt x="10817" y="1154"/>
                          <a:pt x="31028" y="0"/>
                        </a:cubicBezTo>
                        <a:cubicBezTo>
                          <a:pt x="382493" y="-49345"/>
                          <a:pt x="606240" y="6526"/>
                          <a:pt x="840173" y="0"/>
                        </a:cubicBezTo>
                        <a:cubicBezTo>
                          <a:pt x="1074106" y="-6526"/>
                          <a:pt x="1205771" y="55718"/>
                          <a:pt x="1328039" y="0"/>
                        </a:cubicBezTo>
                        <a:cubicBezTo>
                          <a:pt x="1450307" y="-55718"/>
                          <a:pt x="1584551" y="31448"/>
                          <a:pt x="1708813" y="0"/>
                        </a:cubicBezTo>
                        <a:cubicBezTo>
                          <a:pt x="1833075" y="-31448"/>
                          <a:pt x="2088154" y="71407"/>
                          <a:pt x="2410865" y="0"/>
                        </a:cubicBezTo>
                        <a:cubicBezTo>
                          <a:pt x="2733576" y="-71407"/>
                          <a:pt x="2695267" y="12747"/>
                          <a:pt x="2898732" y="0"/>
                        </a:cubicBezTo>
                        <a:cubicBezTo>
                          <a:pt x="3102197" y="-12747"/>
                          <a:pt x="3379551" y="26324"/>
                          <a:pt x="3707876" y="0"/>
                        </a:cubicBezTo>
                        <a:cubicBezTo>
                          <a:pt x="4036201" y="-26324"/>
                          <a:pt x="3936471" y="19596"/>
                          <a:pt x="4088650" y="0"/>
                        </a:cubicBezTo>
                        <a:cubicBezTo>
                          <a:pt x="4240829" y="-19596"/>
                          <a:pt x="4664836" y="80865"/>
                          <a:pt x="4897795" y="0"/>
                        </a:cubicBezTo>
                        <a:cubicBezTo>
                          <a:pt x="5130754" y="-80865"/>
                          <a:pt x="5054874" y="28171"/>
                          <a:pt x="5171476" y="0"/>
                        </a:cubicBezTo>
                        <a:cubicBezTo>
                          <a:pt x="5288078" y="-28171"/>
                          <a:pt x="5494121" y="5957"/>
                          <a:pt x="5766435" y="0"/>
                        </a:cubicBezTo>
                        <a:cubicBezTo>
                          <a:pt x="6038749" y="-5957"/>
                          <a:pt x="6076607" y="41378"/>
                          <a:pt x="6361395" y="0"/>
                        </a:cubicBezTo>
                        <a:cubicBezTo>
                          <a:pt x="6646183" y="-41378"/>
                          <a:pt x="6738416" y="19049"/>
                          <a:pt x="6849261" y="0"/>
                        </a:cubicBezTo>
                        <a:cubicBezTo>
                          <a:pt x="6960106" y="-19049"/>
                          <a:pt x="7257818" y="69589"/>
                          <a:pt x="7658406" y="0"/>
                        </a:cubicBezTo>
                        <a:cubicBezTo>
                          <a:pt x="8058995" y="-69589"/>
                          <a:pt x="8267356" y="15546"/>
                          <a:pt x="8467551" y="0"/>
                        </a:cubicBezTo>
                        <a:cubicBezTo>
                          <a:pt x="8667746" y="-15546"/>
                          <a:pt x="8684103" y="11921"/>
                          <a:pt x="8848324" y="0"/>
                        </a:cubicBezTo>
                        <a:cubicBezTo>
                          <a:pt x="9012545" y="-11921"/>
                          <a:pt x="9249791" y="18272"/>
                          <a:pt x="9443284" y="0"/>
                        </a:cubicBezTo>
                        <a:cubicBezTo>
                          <a:pt x="9636777" y="-18272"/>
                          <a:pt x="10429158" y="3033"/>
                          <a:pt x="10740295" y="0"/>
                        </a:cubicBezTo>
                        <a:cubicBezTo>
                          <a:pt x="10756994" y="-1315"/>
                          <a:pt x="10775764" y="12990"/>
                          <a:pt x="10771323" y="31028"/>
                        </a:cubicBezTo>
                        <a:cubicBezTo>
                          <a:pt x="10807493" y="141086"/>
                          <a:pt x="10769876" y="316118"/>
                          <a:pt x="10771323" y="423751"/>
                        </a:cubicBezTo>
                        <a:cubicBezTo>
                          <a:pt x="10772770" y="531384"/>
                          <a:pt x="10725517" y="911101"/>
                          <a:pt x="10771323" y="1096990"/>
                        </a:cubicBezTo>
                        <a:cubicBezTo>
                          <a:pt x="10817129" y="1282879"/>
                          <a:pt x="10705939" y="1489849"/>
                          <a:pt x="10771323" y="1658022"/>
                        </a:cubicBezTo>
                        <a:cubicBezTo>
                          <a:pt x="10836707" y="1826195"/>
                          <a:pt x="10766216" y="1912570"/>
                          <a:pt x="10771323" y="2106848"/>
                        </a:cubicBezTo>
                        <a:cubicBezTo>
                          <a:pt x="10776430" y="2301126"/>
                          <a:pt x="10752139" y="2542890"/>
                          <a:pt x="10771323" y="2667880"/>
                        </a:cubicBezTo>
                        <a:cubicBezTo>
                          <a:pt x="10790507" y="2792870"/>
                          <a:pt x="10753891" y="2944741"/>
                          <a:pt x="10771323" y="3060603"/>
                        </a:cubicBezTo>
                        <a:cubicBezTo>
                          <a:pt x="10788755" y="3176465"/>
                          <a:pt x="10766281" y="3328673"/>
                          <a:pt x="10771323" y="3453326"/>
                        </a:cubicBezTo>
                        <a:cubicBezTo>
                          <a:pt x="10776365" y="3577979"/>
                          <a:pt x="10759722" y="3798312"/>
                          <a:pt x="10771323" y="4014358"/>
                        </a:cubicBezTo>
                        <a:cubicBezTo>
                          <a:pt x="10782924" y="4230404"/>
                          <a:pt x="10743644" y="4307980"/>
                          <a:pt x="10771323" y="4463184"/>
                        </a:cubicBezTo>
                        <a:cubicBezTo>
                          <a:pt x="10799002" y="4618388"/>
                          <a:pt x="10718854" y="4917190"/>
                          <a:pt x="10771323" y="5080320"/>
                        </a:cubicBezTo>
                        <a:cubicBezTo>
                          <a:pt x="10823792" y="5243450"/>
                          <a:pt x="10725832" y="5508617"/>
                          <a:pt x="10771323" y="5641352"/>
                        </a:cubicBezTo>
                        <a:cubicBezTo>
                          <a:pt x="10770551" y="5660896"/>
                          <a:pt x="10757114" y="5671381"/>
                          <a:pt x="10740295" y="5672380"/>
                        </a:cubicBezTo>
                        <a:cubicBezTo>
                          <a:pt x="10585556" y="5723733"/>
                          <a:pt x="10385134" y="5639484"/>
                          <a:pt x="10145336" y="5672380"/>
                        </a:cubicBezTo>
                        <a:cubicBezTo>
                          <a:pt x="9905538" y="5705276"/>
                          <a:pt x="9952261" y="5649450"/>
                          <a:pt x="9764562" y="5672380"/>
                        </a:cubicBezTo>
                        <a:cubicBezTo>
                          <a:pt x="9576863" y="5695310"/>
                          <a:pt x="9573616" y="5647235"/>
                          <a:pt x="9490881" y="5672380"/>
                        </a:cubicBezTo>
                        <a:cubicBezTo>
                          <a:pt x="9408146" y="5697525"/>
                          <a:pt x="9205842" y="5635897"/>
                          <a:pt x="9110107" y="5672380"/>
                        </a:cubicBezTo>
                        <a:cubicBezTo>
                          <a:pt x="9014372" y="5708863"/>
                          <a:pt x="8640667" y="5604771"/>
                          <a:pt x="8408055" y="5672380"/>
                        </a:cubicBezTo>
                        <a:cubicBezTo>
                          <a:pt x="8175443" y="5739989"/>
                          <a:pt x="8198072" y="5672241"/>
                          <a:pt x="8027281" y="5672380"/>
                        </a:cubicBezTo>
                        <a:cubicBezTo>
                          <a:pt x="7856490" y="5672519"/>
                          <a:pt x="7821054" y="5647769"/>
                          <a:pt x="7753599" y="5672380"/>
                        </a:cubicBezTo>
                        <a:cubicBezTo>
                          <a:pt x="7686144" y="5696991"/>
                          <a:pt x="7540907" y="5628940"/>
                          <a:pt x="7372825" y="5672380"/>
                        </a:cubicBezTo>
                        <a:cubicBezTo>
                          <a:pt x="7204743" y="5715820"/>
                          <a:pt x="7109186" y="5644953"/>
                          <a:pt x="6884959" y="5672380"/>
                        </a:cubicBezTo>
                        <a:cubicBezTo>
                          <a:pt x="6660732" y="5699807"/>
                          <a:pt x="6458121" y="5652268"/>
                          <a:pt x="6290000" y="5672380"/>
                        </a:cubicBezTo>
                        <a:cubicBezTo>
                          <a:pt x="6121879" y="5692492"/>
                          <a:pt x="6021079" y="5648704"/>
                          <a:pt x="5909226" y="5672380"/>
                        </a:cubicBezTo>
                        <a:cubicBezTo>
                          <a:pt x="5797373" y="5696056"/>
                          <a:pt x="5495723" y="5624958"/>
                          <a:pt x="5100081" y="5672380"/>
                        </a:cubicBezTo>
                        <a:cubicBezTo>
                          <a:pt x="4704439" y="5719802"/>
                          <a:pt x="4715339" y="5649422"/>
                          <a:pt x="4505122" y="5672380"/>
                        </a:cubicBezTo>
                        <a:cubicBezTo>
                          <a:pt x="4294905" y="5695338"/>
                          <a:pt x="3993850" y="5583508"/>
                          <a:pt x="3695977" y="5672380"/>
                        </a:cubicBezTo>
                        <a:cubicBezTo>
                          <a:pt x="3398105" y="5761252"/>
                          <a:pt x="3281602" y="5625079"/>
                          <a:pt x="2993925" y="5672380"/>
                        </a:cubicBezTo>
                        <a:cubicBezTo>
                          <a:pt x="2706248" y="5719681"/>
                          <a:pt x="2677809" y="5641811"/>
                          <a:pt x="2506059" y="5672380"/>
                        </a:cubicBezTo>
                        <a:cubicBezTo>
                          <a:pt x="2334309" y="5702949"/>
                          <a:pt x="2040791" y="5629210"/>
                          <a:pt x="1804007" y="5672380"/>
                        </a:cubicBezTo>
                        <a:cubicBezTo>
                          <a:pt x="1567223" y="5715550"/>
                          <a:pt x="1585167" y="5653135"/>
                          <a:pt x="1423233" y="5672380"/>
                        </a:cubicBezTo>
                        <a:cubicBezTo>
                          <a:pt x="1261299" y="5691625"/>
                          <a:pt x="1002991" y="5633135"/>
                          <a:pt x="828273" y="5672380"/>
                        </a:cubicBezTo>
                        <a:cubicBezTo>
                          <a:pt x="653555" y="5711625"/>
                          <a:pt x="653431" y="5655584"/>
                          <a:pt x="554592" y="5672380"/>
                        </a:cubicBezTo>
                        <a:cubicBezTo>
                          <a:pt x="455753" y="5689176"/>
                          <a:pt x="185964" y="5660181"/>
                          <a:pt x="31028" y="5672380"/>
                        </a:cubicBezTo>
                        <a:cubicBezTo>
                          <a:pt x="14271" y="5671048"/>
                          <a:pt x="-2023" y="5654892"/>
                          <a:pt x="0" y="5641352"/>
                        </a:cubicBezTo>
                        <a:cubicBezTo>
                          <a:pt x="-71244" y="5497204"/>
                          <a:pt x="68485" y="5268813"/>
                          <a:pt x="0" y="4968113"/>
                        </a:cubicBezTo>
                        <a:cubicBezTo>
                          <a:pt x="-68485" y="4667413"/>
                          <a:pt x="46929" y="4712622"/>
                          <a:pt x="0" y="4519287"/>
                        </a:cubicBezTo>
                        <a:cubicBezTo>
                          <a:pt x="-46929" y="4325952"/>
                          <a:pt x="24262" y="4092166"/>
                          <a:pt x="0" y="3958255"/>
                        </a:cubicBezTo>
                        <a:cubicBezTo>
                          <a:pt x="-24262" y="3824344"/>
                          <a:pt x="18401" y="3480585"/>
                          <a:pt x="0" y="3341119"/>
                        </a:cubicBezTo>
                        <a:cubicBezTo>
                          <a:pt x="-18401" y="3201653"/>
                          <a:pt x="22017" y="3004218"/>
                          <a:pt x="0" y="2667880"/>
                        </a:cubicBezTo>
                        <a:cubicBezTo>
                          <a:pt x="-22017" y="2331542"/>
                          <a:pt x="69365" y="2237922"/>
                          <a:pt x="0" y="2050745"/>
                        </a:cubicBezTo>
                        <a:cubicBezTo>
                          <a:pt x="-69365" y="1863568"/>
                          <a:pt x="36226" y="1703209"/>
                          <a:pt x="0" y="1377506"/>
                        </a:cubicBezTo>
                        <a:cubicBezTo>
                          <a:pt x="-36226" y="1051803"/>
                          <a:pt x="8673" y="925775"/>
                          <a:pt x="0" y="760370"/>
                        </a:cubicBezTo>
                        <a:cubicBezTo>
                          <a:pt x="-8673" y="594965"/>
                          <a:pt x="83429" y="210042"/>
                          <a:pt x="0" y="310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46033B06-040C-9393-6FA3-47E92E587486}"/>
              </a:ext>
            </a:extLst>
          </p:cNvPr>
          <p:cNvSpPr/>
          <p:nvPr/>
        </p:nvSpPr>
        <p:spPr>
          <a:xfrm rot="10321637">
            <a:off x="7738668" y="3634224"/>
            <a:ext cx="2009422" cy="2045594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5F9C1-F443-3692-AED4-488F8C8B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26" y="1094267"/>
            <a:ext cx="9953844" cy="653964"/>
          </a:xfrm>
        </p:spPr>
        <p:txBody>
          <a:bodyPr/>
          <a:lstStyle/>
          <a:p>
            <a:r>
              <a:rPr lang="fi-FI" b="0"/>
              <a:t>Pienryhmäkeskustelun ohjeistus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11F8-F4B8-7E79-F3A1-FA32BD89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536" y="1886062"/>
            <a:ext cx="4627246" cy="3923226"/>
          </a:xfrm>
        </p:spPr>
        <p:txBody>
          <a:bodyPr/>
          <a:lstStyle/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Jakaudutte automaattisesti pienryhmiin. </a:t>
            </a:r>
          </a:p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Jos teknisiä ongelmia ilmenee, fasilitaattori auttaa, palatkaa silloin isoon ryhmään takaisin. </a:t>
            </a:r>
          </a:p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Ryhmille jaetaan yhteinen työstöpohja, jossa on keskustelun kysymykset ja jokaiselle ryhmälle merkitty omat sivut keskustelun yhteenvedon kirjaamiselle.</a:t>
            </a:r>
          </a:p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Kun pääsette pienryhmiin, ottakaa ensin lyhyt esittäytymiskierros. </a:t>
            </a:r>
          </a:p>
          <a:p>
            <a:pPr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Valitkaa ryhmälle kirjuri.</a:t>
            </a:r>
          </a:p>
          <a:p>
            <a:pPr marL="626745" lvl="1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Kirjuri kirjaa ryhmän keskustelusta yhteenvedon annetulle pohjalle.</a:t>
            </a:r>
            <a:endParaRPr lang="fi-FI" sz="1500" dirty="0">
              <a:cs typeface="Arial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E14B4-1073-CA2F-38D9-D3457CDE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4708" y="3674716"/>
            <a:ext cx="674229" cy="561857"/>
          </a:xfrm>
          <a:prstGeom prst="rect">
            <a:avLst/>
          </a:prstGeom>
        </p:spPr>
      </p:pic>
      <p:pic>
        <p:nvPicPr>
          <p:cNvPr id="9" name="Picture 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C7BF7F6-23A4-D464-2EEE-A104C809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2757" y="3991512"/>
            <a:ext cx="1232116" cy="15563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73A9C10-EA6C-E244-BF24-6243A938D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97" y="4063248"/>
            <a:ext cx="1261557" cy="159354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43142B-50DD-4DA7-2C30-9D2BA2F4F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6828" y="4004285"/>
            <a:ext cx="1354917" cy="171147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92B342-14C1-499D-D4BF-BD223F1D7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3" y="3446631"/>
            <a:ext cx="880446" cy="73370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7D31C1-010D-1655-6509-DBBBD79A9B32}"/>
              </a:ext>
            </a:extLst>
          </p:cNvPr>
          <p:cNvSpPr txBox="1">
            <a:spLocks/>
          </p:cNvSpPr>
          <p:nvPr/>
        </p:nvSpPr>
        <p:spPr>
          <a:xfrm>
            <a:off x="6334336" y="1886062"/>
            <a:ext cx="4527128" cy="3923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Ryhmätyöskentelyyn on varattu aikaa 45min, kun aika loppuu, palaatte automaattisesti isoon ryhmään. </a:t>
            </a:r>
            <a:endParaRPr lang="fi-FI" sz="1500" dirty="0">
              <a:cs typeface="Arial"/>
            </a:endParaRPr>
          </a:p>
          <a:p>
            <a:pPr marL="267970" indent="-267970">
              <a:lnSpc>
                <a:spcPts val="1900"/>
              </a:lnSpc>
              <a:spcAft>
                <a:spcPts val="800"/>
              </a:spcAft>
            </a:pPr>
            <a:r>
              <a:rPr lang="fi-FI" sz="1500" dirty="0"/>
              <a:t>Fasilitaattori käy tarkistamassa kaikissa ryhmissä, että olette päässeet vauhtiin ja antaa tarvittaessa lisäohjeita.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7EDB7-60A4-07FA-569D-570B909E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99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0294BE-10C0-92CA-0F4A-D8E55BAB22A8}"/>
              </a:ext>
            </a:extLst>
          </p:cNvPr>
          <p:cNvSpPr/>
          <p:nvPr/>
        </p:nvSpPr>
        <p:spPr>
          <a:xfrm>
            <a:off x="697423" y="592810"/>
            <a:ext cx="10771323" cy="5672380"/>
          </a:xfrm>
          <a:prstGeom prst="roundRect">
            <a:avLst>
              <a:gd name="adj" fmla="val 547"/>
            </a:avLst>
          </a:prstGeom>
          <a:solidFill>
            <a:srgbClr val="FFFFFF"/>
          </a:solidFill>
          <a:ln w="1587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771323"/>
                      <a:gd name="connsiteY0" fmla="*/ 31028 h 5672380"/>
                      <a:gd name="connsiteX1" fmla="*/ 31028 w 10771323"/>
                      <a:gd name="connsiteY1" fmla="*/ 0 h 5672380"/>
                      <a:gd name="connsiteX2" fmla="*/ 840173 w 10771323"/>
                      <a:gd name="connsiteY2" fmla="*/ 0 h 5672380"/>
                      <a:gd name="connsiteX3" fmla="*/ 1328039 w 10771323"/>
                      <a:gd name="connsiteY3" fmla="*/ 0 h 5672380"/>
                      <a:gd name="connsiteX4" fmla="*/ 1708813 w 10771323"/>
                      <a:gd name="connsiteY4" fmla="*/ 0 h 5672380"/>
                      <a:gd name="connsiteX5" fmla="*/ 2410865 w 10771323"/>
                      <a:gd name="connsiteY5" fmla="*/ 0 h 5672380"/>
                      <a:gd name="connsiteX6" fmla="*/ 2898732 w 10771323"/>
                      <a:gd name="connsiteY6" fmla="*/ 0 h 5672380"/>
                      <a:gd name="connsiteX7" fmla="*/ 3707876 w 10771323"/>
                      <a:gd name="connsiteY7" fmla="*/ 0 h 5672380"/>
                      <a:gd name="connsiteX8" fmla="*/ 4088650 w 10771323"/>
                      <a:gd name="connsiteY8" fmla="*/ 0 h 5672380"/>
                      <a:gd name="connsiteX9" fmla="*/ 4897795 w 10771323"/>
                      <a:gd name="connsiteY9" fmla="*/ 0 h 5672380"/>
                      <a:gd name="connsiteX10" fmla="*/ 5171476 w 10771323"/>
                      <a:gd name="connsiteY10" fmla="*/ 0 h 5672380"/>
                      <a:gd name="connsiteX11" fmla="*/ 5766435 w 10771323"/>
                      <a:gd name="connsiteY11" fmla="*/ 0 h 5672380"/>
                      <a:gd name="connsiteX12" fmla="*/ 6361395 w 10771323"/>
                      <a:gd name="connsiteY12" fmla="*/ 0 h 5672380"/>
                      <a:gd name="connsiteX13" fmla="*/ 6849261 w 10771323"/>
                      <a:gd name="connsiteY13" fmla="*/ 0 h 5672380"/>
                      <a:gd name="connsiteX14" fmla="*/ 7658406 w 10771323"/>
                      <a:gd name="connsiteY14" fmla="*/ 0 h 5672380"/>
                      <a:gd name="connsiteX15" fmla="*/ 8467551 w 10771323"/>
                      <a:gd name="connsiteY15" fmla="*/ 0 h 5672380"/>
                      <a:gd name="connsiteX16" fmla="*/ 8848324 w 10771323"/>
                      <a:gd name="connsiteY16" fmla="*/ 0 h 5672380"/>
                      <a:gd name="connsiteX17" fmla="*/ 9443284 w 10771323"/>
                      <a:gd name="connsiteY17" fmla="*/ 0 h 5672380"/>
                      <a:gd name="connsiteX18" fmla="*/ 10740295 w 10771323"/>
                      <a:gd name="connsiteY18" fmla="*/ 0 h 5672380"/>
                      <a:gd name="connsiteX19" fmla="*/ 10771323 w 10771323"/>
                      <a:gd name="connsiteY19" fmla="*/ 31028 h 5672380"/>
                      <a:gd name="connsiteX20" fmla="*/ 10771323 w 10771323"/>
                      <a:gd name="connsiteY20" fmla="*/ 423751 h 5672380"/>
                      <a:gd name="connsiteX21" fmla="*/ 10771323 w 10771323"/>
                      <a:gd name="connsiteY21" fmla="*/ 1096990 h 5672380"/>
                      <a:gd name="connsiteX22" fmla="*/ 10771323 w 10771323"/>
                      <a:gd name="connsiteY22" fmla="*/ 1658022 h 5672380"/>
                      <a:gd name="connsiteX23" fmla="*/ 10771323 w 10771323"/>
                      <a:gd name="connsiteY23" fmla="*/ 2106848 h 5672380"/>
                      <a:gd name="connsiteX24" fmla="*/ 10771323 w 10771323"/>
                      <a:gd name="connsiteY24" fmla="*/ 2667880 h 5672380"/>
                      <a:gd name="connsiteX25" fmla="*/ 10771323 w 10771323"/>
                      <a:gd name="connsiteY25" fmla="*/ 3060603 h 5672380"/>
                      <a:gd name="connsiteX26" fmla="*/ 10771323 w 10771323"/>
                      <a:gd name="connsiteY26" fmla="*/ 3453326 h 5672380"/>
                      <a:gd name="connsiteX27" fmla="*/ 10771323 w 10771323"/>
                      <a:gd name="connsiteY27" fmla="*/ 4014358 h 5672380"/>
                      <a:gd name="connsiteX28" fmla="*/ 10771323 w 10771323"/>
                      <a:gd name="connsiteY28" fmla="*/ 4463184 h 5672380"/>
                      <a:gd name="connsiteX29" fmla="*/ 10771323 w 10771323"/>
                      <a:gd name="connsiteY29" fmla="*/ 5080320 h 5672380"/>
                      <a:gd name="connsiteX30" fmla="*/ 10771323 w 10771323"/>
                      <a:gd name="connsiteY30" fmla="*/ 5641352 h 5672380"/>
                      <a:gd name="connsiteX31" fmla="*/ 10740295 w 10771323"/>
                      <a:gd name="connsiteY31" fmla="*/ 5672380 h 5672380"/>
                      <a:gd name="connsiteX32" fmla="*/ 10145336 w 10771323"/>
                      <a:gd name="connsiteY32" fmla="*/ 5672380 h 5672380"/>
                      <a:gd name="connsiteX33" fmla="*/ 9764562 w 10771323"/>
                      <a:gd name="connsiteY33" fmla="*/ 5672380 h 5672380"/>
                      <a:gd name="connsiteX34" fmla="*/ 9490881 w 10771323"/>
                      <a:gd name="connsiteY34" fmla="*/ 5672380 h 5672380"/>
                      <a:gd name="connsiteX35" fmla="*/ 9110107 w 10771323"/>
                      <a:gd name="connsiteY35" fmla="*/ 5672380 h 5672380"/>
                      <a:gd name="connsiteX36" fmla="*/ 8408055 w 10771323"/>
                      <a:gd name="connsiteY36" fmla="*/ 5672380 h 5672380"/>
                      <a:gd name="connsiteX37" fmla="*/ 8027281 w 10771323"/>
                      <a:gd name="connsiteY37" fmla="*/ 5672380 h 5672380"/>
                      <a:gd name="connsiteX38" fmla="*/ 7753599 w 10771323"/>
                      <a:gd name="connsiteY38" fmla="*/ 5672380 h 5672380"/>
                      <a:gd name="connsiteX39" fmla="*/ 7372825 w 10771323"/>
                      <a:gd name="connsiteY39" fmla="*/ 5672380 h 5672380"/>
                      <a:gd name="connsiteX40" fmla="*/ 6884959 w 10771323"/>
                      <a:gd name="connsiteY40" fmla="*/ 5672380 h 5672380"/>
                      <a:gd name="connsiteX41" fmla="*/ 6290000 w 10771323"/>
                      <a:gd name="connsiteY41" fmla="*/ 5672380 h 5672380"/>
                      <a:gd name="connsiteX42" fmla="*/ 5909226 w 10771323"/>
                      <a:gd name="connsiteY42" fmla="*/ 5672380 h 5672380"/>
                      <a:gd name="connsiteX43" fmla="*/ 5100081 w 10771323"/>
                      <a:gd name="connsiteY43" fmla="*/ 5672380 h 5672380"/>
                      <a:gd name="connsiteX44" fmla="*/ 4505122 w 10771323"/>
                      <a:gd name="connsiteY44" fmla="*/ 5672380 h 5672380"/>
                      <a:gd name="connsiteX45" fmla="*/ 3695977 w 10771323"/>
                      <a:gd name="connsiteY45" fmla="*/ 5672380 h 5672380"/>
                      <a:gd name="connsiteX46" fmla="*/ 2993925 w 10771323"/>
                      <a:gd name="connsiteY46" fmla="*/ 5672380 h 5672380"/>
                      <a:gd name="connsiteX47" fmla="*/ 2506059 w 10771323"/>
                      <a:gd name="connsiteY47" fmla="*/ 5672380 h 5672380"/>
                      <a:gd name="connsiteX48" fmla="*/ 1804007 w 10771323"/>
                      <a:gd name="connsiteY48" fmla="*/ 5672380 h 5672380"/>
                      <a:gd name="connsiteX49" fmla="*/ 1423233 w 10771323"/>
                      <a:gd name="connsiteY49" fmla="*/ 5672380 h 5672380"/>
                      <a:gd name="connsiteX50" fmla="*/ 828273 w 10771323"/>
                      <a:gd name="connsiteY50" fmla="*/ 5672380 h 5672380"/>
                      <a:gd name="connsiteX51" fmla="*/ 554592 w 10771323"/>
                      <a:gd name="connsiteY51" fmla="*/ 5672380 h 5672380"/>
                      <a:gd name="connsiteX52" fmla="*/ 31028 w 10771323"/>
                      <a:gd name="connsiteY52" fmla="*/ 5672380 h 5672380"/>
                      <a:gd name="connsiteX53" fmla="*/ 0 w 10771323"/>
                      <a:gd name="connsiteY53" fmla="*/ 5641352 h 5672380"/>
                      <a:gd name="connsiteX54" fmla="*/ 0 w 10771323"/>
                      <a:gd name="connsiteY54" fmla="*/ 4968113 h 5672380"/>
                      <a:gd name="connsiteX55" fmla="*/ 0 w 10771323"/>
                      <a:gd name="connsiteY55" fmla="*/ 4519287 h 5672380"/>
                      <a:gd name="connsiteX56" fmla="*/ 0 w 10771323"/>
                      <a:gd name="connsiteY56" fmla="*/ 3958255 h 5672380"/>
                      <a:gd name="connsiteX57" fmla="*/ 0 w 10771323"/>
                      <a:gd name="connsiteY57" fmla="*/ 3341119 h 5672380"/>
                      <a:gd name="connsiteX58" fmla="*/ 0 w 10771323"/>
                      <a:gd name="connsiteY58" fmla="*/ 2667880 h 5672380"/>
                      <a:gd name="connsiteX59" fmla="*/ 0 w 10771323"/>
                      <a:gd name="connsiteY59" fmla="*/ 2050745 h 5672380"/>
                      <a:gd name="connsiteX60" fmla="*/ 0 w 10771323"/>
                      <a:gd name="connsiteY60" fmla="*/ 1377506 h 5672380"/>
                      <a:gd name="connsiteX61" fmla="*/ 0 w 10771323"/>
                      <a:gd name="connsiteY61" fmla="*/ 760370 h 5672380"/>
                      <a:gd name="connsiteX62" fmla="*/ 0 w 10771323"/>
                      <a:gd name="connsiteY62" fmla="*/ 31028 h 5672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771323" h="5672380" extrusionOk="0">
                        <a:moveTo>
                          <a:pt x="0" y="31028"/>
                        </a:moveTo>
                        <a:cubicBezTo>
                          <a:pt x="-3411" y="11788"/>
                          <a:pt x="10817" y="1154"/>
                          <a:pt x="31028" y="0"/>
                        </a:cubicBezTo>
                        <a:cubicBezTo>
                          <a:pt x="382493" y="-49345"/>
                          <a:pt x="606240" y="6526"/>
                          <a:pt x="840173" y="0"/>
                        </a:cubicBezTo>
                        <a:cubicBezTo>
                          <a:pt x="1074106" y="-6526"/>
                          <a:pt x="1205771" y="55718"/>
                          <a:pt x="1328039" y="0"/>
                        </a:cubicBezTo>
                        <a:cubicBezTo>
                          <a:pt x="1450307" y="-55718"/>
                          <a:pt x="1584551" y="31448"/>
                          <a:pt x="1708813" y="0"/>
                        </a:cubicBezTo>
                        <a:cubicBezTo>
                          <a:pt x="1833075" y="-31448"/>
                          <a:pt x="2088154" y="71407"/>
                          <a:pt x="2410865" y="0"/>
                        </a:cubicBezTo>
                        <a:cubicBezTo>
                          <a:pt x="2733576" y="-71407"/>
                          <a:pt x="2695267" y="12747"/>
                          <a:pt x="2898732" y="0"/>
                        </a:cubicBezTo>
                        <a:cubicBezTo>
                          <a:pt x="3102197" y="-12747"/>
                          <a:pt x="3379551" y="26324"/>
                          <a:pt x="3707876" y="0"/>
                        </a:cubicBezTo>
                        <a:cubicBezTo>
                          <a:pt x="4036201" y="-26324"/>
                          <a:pt x="3936471" y="19596"/>
                          <a:pt x="4088650" y="0"/>
                        </a:cubicBezTo>
                        <a:cubicBezTo>
                          <a:pt x="4240829" y="-19596"/>
                          <a:pt x="4664836" y="80865"/>
                          <a:pt x="4897795" y="0"/>
                        </a:cubicBezTo>
                        <a:cubicBezTo>
                          <a:pt x="5130754" y="-80865"/>
                          <a:pt x="5054874" y="28171"/>
                          <a:pt x="5171476" y="0"/>
                        </a:cubicBezTo>
                        <a:cubicBezTo>
                          <a:pt x="5288078" y="-28171"/>
                          <a:pt x="5494121" y="5957"/>
                          <a:pt x="5766435" y="0"/>
                        </a:cubicBezTo>
                        <a:cubicBezTo>
                          <a:pt x="6038749" y="-5957"/>
                          <a:pt x="6076607" y="41378"/>
                          <a:pt x="6361395" y="0"/>
                        </a:cubicBezTo>
                        <a:cubicBezTo>
                          <a:pt x="6646183" y="-41378"/>
                          <a:pt x="6738416" y="19049"/>
                          <a:pt x="6849261" y="0"/>
                        </a:cubicBezTo>
                        <a:cubicBezTo>
                          <a:pt x="6960106" y="-19049"/>
                          <a:pt x="7257818" y="69589"/>
                          <a:pt x="7658406" y="0"/>
                        </a:cubicBezTo>
                        <a:cubicBezTo>
                          <a:pt x="8058995" y="-69589"/>
                          <a:pt x="8267356" y="15546"/>
                          <a:pt x="8467551" y="0"/>
                        </a:cubicBezTo>
                        <a:cubicBezTo>
                          <a:pt x="8667746" y="-15546"/>
                          <a:pt x="8684103" y="11921"/>
                          <a:pt x="8848324" y="0"/>
                        </a:cubicBezTo>
                        <a:cubicBezTo>
                          <a:pt x="9012545" y="-11921"/>
                          <a:pt x="9249791" y="18272"/>
                          <a:pt x="9443284" y="0"/>
                        </a:cubicBezTo>
                        <a:cubicBezTo>
                          <a:pt x="9636777" y="-18272"/>
                          <a:pt x="10429158" y="3033"/>
                          <a:pt x="10740295" y="0"/>
                        </a:cubicBezTo>
                        <a:cubicBezTo>
                          <a:pt x="10756994" y="-1315"/>
                          <a:pt x="10775764" y="12990"/>
                          <a:pt x="10771323" y="31028"/>
                        </a:cubicBezTo>
                        <a:cubicBezTo>
                          <a:pt x="10807493" y="141086"/>
                          <a:pt x="10769876" y="316118"/>
                          <a:pt x="10771323" y="423751"/>
                        </a:cubicBezTo>
                        <a:cubicBezTo>
                          <a:pt x="10772770" y="531384"/>
                          <a:pt x="10725517" y="911101"/>
                          <a:pt x="10771323" y="1096990"/>
                        </a:cubicBezTo>
                        <a:cubicBezTo>
                          <a:pt x="10817129" y="1282879"/>
                          <a:pt x="10705939" y="1489849"/>
                          <a:pt x="10771323" y="1658022"/>
                        </a:cubicBezTo>
                        <a:cubicBezTo>
                          <a:pt x="10836707" y="1826195"/>
                          <a:pt x="10766216" y="1912570"/>
                          <a:pt x="10771323" y="2106848"/>
                        </a:cubicBezTo>
                        <a:cubicBezTo>
                          <a:pt x="10776430" y="2301126"/>
                          <a:pt x="10752139" y="2542890"/>
                          <a:pt x="10771323" y="2667880"/>
                        </a:cubicBezTo>
                        <a:cubicBezTo>
                          <a:pt x="10790507" y="2792870"/>
                          <a:pt x="10753891" y="2944741"/>
                          <a:pt x="10771323" y="3060603"/>
                        </a:cubicBezTo>
                        <a:cubicBezTo>
                          <a:pt x="10788755" y="3176465"/>
                          <a:pt x="10766281" y="3328673"/>
                          <a:pt x="10771323" y="3453326"/>
                        </a:cubicBezTo>
                        <a:cubicBezTo>
                          <a:pt x="10776365" y="3577979"/>
                          <a:pt x="10759722" y="3798312"/>
                          <a:pt x="10771323" y="4014358"/>
                        </a:cubicBezTo>
                        <a:cubicBezTo>
                          <a:pt x="10782924" y="4230404"/>
                          <a:pt x="10743644" y="4307980"/>
                          <a:pt x="10771323" y="4463184"/>
                        </a:cubicBezTo>
                        <a:cubicBezTo>
                          <a:pt x="10799002" y="4618388"/>
                          <a:pt x="10718854" y="4917190"/>
                          <a:pt x="10771323" y="5080320"/>
                        </a:cubicBezTo>
                        <a:cubicBezTo>
                          <a:pt x="10823792" y="5243450"/>
                          <a:pt x="10725832" y="5508617"/>
                          <a:pt x="10771323" y="5641352"/>
                        </a:cubicBezTo>
                        <a:cubicBezTo>
                          <a:pt x="10770551" y="5660896"/>
                          <a:pt x="10757114" y="5671381"/>
                          <a:pt x="10740295" y="5672380"/>
                        </a:cubicBezTo>
                        <a:cubicBezTo>
                          <a:pt x="10585556" y="5723733"/>
                          <a:pt x="10385134" y="5639484"/>
                          <a:pt x="10145336" y="5672380"/>
                        </a:cubicBezTo>
                        <a:cubicBezTo>
                          <a:pt x="9905538" y="5705276"/>
                          <a:pt x="9952261" y="5649450"/>
                          <a:pt x="9764562" y="5672380"/>
                        </a:cubicBezTo>
                        <a:cubicBezTo>
                          <a:pt x="9576863" y="5695310"/>
                          <a:pt x="9573616" y="5647235"/>
                          <a:pt x="9490881" y="5672380"/>
                        </a:cubicBezTo>
                        <a:cubicBezTo>
                          <a:pt x="9408146" y="5697525"/>
                          <a:pt x="9205842" y="5635897"/>
                          <a:pt x="9110107" y="5672380"/>
                        </a:cubicBezTo>
                        <a:cubicBezTo>
                          <a:pt x="9014372" y="5708863"/>
                          <a:pt x="8640667" y="5604771"/>
                          <a:pt x="8408055" y="5672380"/>
                        </a:cubicBezTo>
                        <a:cubicBezTo>
                          <a:pt x="8175443" y="5739989"/>
                          <a:pt x="8198072" y="5672241"/>
                          <a:pt x="8027281" y="5672380"/>
                        </a:cubicBezTo>
                        <a:cubicBezTo>
                          <a:pt x="7856490" y="5672519"/>
                          <a:pt x="7821054" y="5647769"/>
                          <a:pt x="7753599" y="5672380"/>
                        </a:cubicBezTo>
                        <a:cubicBezTo>
                          <a:pt x="7686144" y="5696991"/>
                          <a:pt x="7540907" y="5628940"/>
                          <a:pt x="7372825" y="5672380"/>
                        </a:cubicBezTo>
                        <a:cubicBezTo>
                          <a:pt x="7204743" y="5715820"/>
                          <a:pt x="7109186" y="5644953"/>
                          <a:pt x="6884959" y="5672380"/>
                        </a:cubicBezTo>
                        <a:cubicBezTo>
                          <a:pt x="6660732" y="5699807"/>
                          <a:pt x="6458121" y="5652268"/>
                          <a:pt x="6290000" y="5672380"/>
                        </a:cubicBezTo>
                        <a:cubicBezTo>
                          <a:pt x="6121879" y="5692492"/>
                          <a:pt x="6021079" y="5648704"/>
                          <a:pt x="5909226" y="5672380"/>
                        </a:cubicBezTo>
                        <a:cubicBezTo>
                          <a:pt x="5797373" y="5696056"/>
                          <a:pt x="5495723" y="5624958"/>
                          <a:pt x="5100081" y="5672380"/>
                        </a:cubicBezTo>
                        <a:cubicBezTo>
                          <a:pt x="4704439" y="5719802"/>
                          <a:pt x="4715339" y="5649422"/>
                          <a:pt x="4505122" y="5672380"/>
                        </a:cubicBezTo>
                        <a:cubicBezTo>
                          <a:pt x="4294905" y="5695338"/>
                          <a:pt x="3993850" y="5583508"/>
                          <a:pt x="3695977" y="5672380"/>
                        </a:cubicBezTo>
                        <a:cubicBezTo>
                          <a:pt x="3398105" y="5761252"/>
                          <a:pt x="3281602" y="5625079"/>
                          <a:pt x="2993925" y="5672380"/>
                        </a:cubicBezTo>
                        <a:cubicBezTo>
                          <a:pt x="2706248" y="5719681"/>
                          <a:pt x="2677809" y="5641811"/>
                          <a:pt x="2506059" y="5672380"/>
                        </a:cubicBezTo>
                        <a:cubicBezTo>
                          <a:pt x="2334309" y="5702949"/>
                          <a:pt x="2040791" y="5629210"/>
                          <a:pt x="1804007" y="5672380"/>
                        </a:cubicBezTo>
                        <a:cubicBezTo>
                          <a:pt x="1567223" y="5715550"/>
                          <a:pt x="1585167" y="5653135"/>
                          <a:pt x="1423233" y="5672380"/>
                        </a:cubicBezTo>
                        <a:cubicBezTo>
                          <a:pt x="1261299" y="5691625"/>
                          <a:pt x="1002991" y="5633135"/>
                          <a:pt x="828273" y="5672380"/>
                        </a:cubicBezTo>
                        <a:cubicBezTo>
                          <a:pt x="653555" y="5711625"/>
                          <a:pt x="653431" y="5655584"/>
                          <a:pt x="554592" y="5672380"/>
                        </a:cubicBezTo>
                        <a:cubicBezTo>
                          <a:pt x="455753" y="5689176"/>
                          <a:pt x="185964" y="5660181"/>
                          <a:pt x="31028" y="5672380"/>
                        </a:cubicBezTo>
                        <a:cubicBezTo>
                          <a:pt x="14271" y="5671048"/>
                          <a:pt x="-2023" y="5654892"/>
                          <a:pt x="0" y="5641352"/>
                        </a:cubicBezTo>
                        <a:cubicBezTo>
                          <a:pt x="-71244" y="5497204"/>
                          <a:pt x="68485" y="5268813"/>
                          <a:pt x="0" y="4968113"/>
                        </a:cubicBezTo>
                        <a:cubicBezTo>
                          <a:pt x="-68485" y="4667413"/>
                          <a:pt x="46929" y="4712622"/>
                          <a:pt x="0" y="4519287"/>
                        </a:cubicBezTo>
                        <a:cubicBezTo>
                          <a:pt x="-46929" y="4325952"/>
                          <a:pt x="24262" y="4092166"/>
                          <a:pt x="0" y="3958255"/>
                        </a:cubicBezTo>
                        <a:cubicBezTo>
                          <a:pt x="-24262" y="3824344"/>
                          <a:pt x="18401" y="3480585"/>
                          <a:pt x="0" y="3341119"/>
                        </a:cubicBezTo>
                        <a:cubicBezTo>
                          <a:pt x="-18401" y="3201653"/>
                          <a:pt x="22017" y="3004218"/>
                          <a:pt x="0" y="2667880"/>
                        </a:cubicBezTo>
                        <a:cubicBezTo>
                          <a:pt x="-22017" y="2331542"/>
                          <a:pt x="69365" y="2237922"/>
                          <a:pt x="0" y="2050745"/>
                        </a:cubicBezTo>
                        <a:cubicBezTo>
                          <a:pt x="-69365" y="1863568"/>
                          <a:pt x="36226" y="1703209"/>
                          <a:pt x="0" y="1377506"/>
                        </a:cubicBezTo>
                        <a:cubicBezTo>
                          <a:pt x="-36226" y="1051803"/>
                          <a:pt x="8673" y="925775"/>
                          <a:pt x="0" y="760370"/>
                        </a:cubicBezTo>
                        <a:cubicBezTo>
                          <a:pt x="-8673" y="594965"/>
                          <a:pt x="83429" y="210042"/>
                          <a:pt x="0" y="310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08694-D387-9F76-2B81-09964BC5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156" y="1217477"/>
            <a:ext cx="9953844" cy="1087157"/>
          </a:xfrm>
        </p:spPr>
        <p:txBody>
          <a:bodyPr/>
          <a:lstStyle/>
          <a:p>
            <a:r>
              <a:rPr lang="en-FI" b="0" dirty="0"/>
              <a:t>Näin käytät </a:t>
            </a:r>
            <a:r>
              <a:rPr lang="fi-FI" sz="3200" b="0" dirty="0"/>
              <a:t>e</a:t>
            </a:r>
            <a:r>
              <a:rPr lang="fi-FI" sz="3200" dirty="0"/>
              <a:t>sitysmateriaalipohjia</a:t>
            </a:r>
            <a:endParaRPr lang="en-FI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AB055-2FC4-5FE1-1693-6CC41C2E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156" y="2043130"/>
            <a:ext cx="5207673" cy="3837589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i-FI" sz="1400" dirty="0"/>
              <a:t>Esitysmateriaalipohjia</a:t>
            </a:r>
            <a:r>
              <a:rPr lang="en-FI" sz="1400" dirty="0"/>
              <a:t> voi vapaasti soveltaa haluamallaan tavalla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i-FI" sz="1400" dirty="0"/>
              <a:t>Esitysmateriaalipohjan</a:t>
            </a:r>
            <a:r>
              <a:rPr lang="en-FI" sz="1400" dirty="0"/>
              <a:t> tekstit ovat muokattavissa omaan tarpeeseen sopivaksi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FI" sz="1400" dirty="0"/>
              <a:t>Tähän tiedostoon on koottu </a:t>
            </a:r>
            <a:r>
              <a:rPr lang="fi-FI" sz="1400" dirty="0"/>
              <a:t>sekä </a:t>
            </a:r>
            <a:r>
              <a:rPr lang="en-FI" sz="1400" dirty="0"/>
              <a:t>vuoropuhelussa </a:t>
            </a:r>
            <a:r>
              <a:rPr lang="fi-FI" sz="1400" dirty="0"/>
              <a:t>käytettävän esityksen pohja</a:t>
            </a:r>
            <a:r>
              <a:rPr lang="en-FI" sz="1400" dirty="0"/>
              <a:t> että pienryhmien keskustelupohjat. Nämä osat kannataa tallentaa itselleen erillisiksi tiedostoiksi.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FI" sz="1400" b="1" dirty="0"/>
              <a:t>Fasilitaattorille tarkoitettuja ohjeita sisältävät sivut on täs</a:t>
            </a:r>
            <a:r>
              <a:rPr lang="fi-FI" sz="1400" b="1" dirty="0"/>
              <a:t>t</a:t>
            </a:r>
            <a:r>
              <a:rPr lang="en-FI" sz="1400" b="1" dirty="0"/>
              <a:t>ä </a:t>
            </a:r>
            <a:r>
              <a:rPr lang="fi-FI" sz="1400" b="1" dirty="0"/>
              <a:t>eteenpäin piilotettu tässä </a:t>
            </a:r>
            <a:r>
              <a:rPr lang="en-FI" sz="1400" b="1" dirty="0"/>
              <a:t>materiaalissa.</a:t>
            </a:r>
            <a:r>
              <a:rPr lang="en-FI" sz="1400" dirty="0"/>
              <a:t> Nämä sivut kannattaa poistaa varsinaisesta vuoropuhelussa esitettävästä tiedostosta.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FI" sz="1400" dirty="0"/>
              <a:t>Joillekin sivuille on kirjoitettu täsmäohjeita sisällön tuottamisen helpottamiseksi. Nämä ohjeet voi poistaa tilaisuudessa esitettäviltä sivuilta. </a:t>
            </a:r>
            <a:endParaRPr lang="en-FI" sz="1400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C822C-0DD4-7AAC-41CE-4755ADBE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96" y="1206591"/>
            <a:ext cx="466430" cy="4622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9E4318F-FE7A-F894-86BD-233CC8AB4E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03" y="2551796"/>
            <a:ext cx="4276369" cy="3563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213C5-B9E0-8719-8740-95E8A8DD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24316" y="3966012"/>
            <a:ext cx="264357" cy="261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6B7D1A-4675-54A0-CAFF-57D84E8D1049}"/>
              </a:ext>
            </a:extLst>
          </p:cNvPr>
          <p:cNvSpPr txBox="1"/>
          <p:nvPr/>
        </p:nvSpPr>
        <p:spPr>
          <a:xfrm>
            <a:off x="8588673" y="3918117"/>
            <a:ext cx="20332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600">
                <a:solidFill>
                  <a:srgbClr val="617585"/>
                </a:solidFill>
                <a:latin typeface="Source Sans Pro" panose="020B0503030403020204" pitchFamily="34" charset="0"/>
              </a:rPr>
              <a:t>Tunnistat ohjesivut </a:t>
            </a:r>
            <a:br>
              <a:rPr lang="en-FI" sz="1600">
                <a:solidFill>
                  <a:srgbClr val="617585"/>
                </a:solidFill>
                <a:latin typeface="Source Sans Pro" panose="020B0503030403020204" pitchFamily="34" charset="0"/>
              </a:rPr>
            </a:br>
            <a:r>
              <a:rPr lang="en-FI" sz="1600">
                <a:solidFill>
                  <a:srgbClr val="617585"/>
                </a:solidFill>
                <a:latin typeface="Source Sans Pro" panose="020B0503030403020204" pitchFamily="34" charset="0"/>
              </a:rPr>
              <a:t>ja työpohjien ohjeet tästä info-symbolista.</a:t>
            </a:r>
            <a:endParaRPr lang="fi-FI" sz="1600">
              <a:solidFill>
                <a:srgbClr val="617585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A6959-E103-8CC0-114B-F6C5E8E8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64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17FB129-AE03-6801-EAD9-497A73E38DBF}"/>
              </a:ext>
            </a:extLst>
          </p:cNvPr>
          <p:cNvSpPr/>
          <p:nvPr/>
        </p:nvSpPr>
        <p:spPr>
          <a:xfrm>
            <a:off x="700391" y="544751"/>
            <a:ext cx="10758792" cy="5684216"/>
          </a:xfrm>
          <a:prstGeom prst="rect">
            <a:avLst/>
          </a:prstGeom>
          <a:solidFill>
            <a:schemeClr val="bg2">
              <a:alpha val="195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9E0EE1-0332-FFB3-7240-6D62CE9DB8B5}"/>
              </a:ext>
            </a:extLst>
          </p:cNvPr>
          <p:cNvSpPr/>
          <p:nvPr/>
        </p:nvSpPr>
        <p:spPr>
          <a:xfrm>
            <a:off x="1251599" y="3775635"/>
            <a:ext cx="9713809" cy="790321"/>
          </a:xfrm>
          <a:prstGeom prst="roundRect">
            <a:avLst>
              <a:gd name="adj" fmla="val 2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ource Sans Pro" panose="020B05030304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21EB68-6B71-A9E1-9450-750DC7B40DB0}"/>
              </a:ext>
            </a:extLst>
          </p:cNvPr>
          <p:cNvSpPr/>
          <p:nvPr/>
        </p:nvSpPr>
        <p:spPr>
          <a:xfrm>
            <a:off x="1242208" y="2760734"/>
            <a:ext cx="9713809" cy="790320"/>
          </a:xfrm>
          <a:prstGeom prst="roundRect">
            <a:avLst>
              <a:gd name="adj" fmla="val 2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ource Sans Pro" panose="020B0503030403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EEFCF6A-A095-338D-8474-159F4C2D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99" y="946135"/>
            <a:ext cx="8732586" cy="498645"/>
          </a:xfrm>
        </p:spPr>
        <p:txBody>
          <a:bodyPr/>
          <a:lstStyle/>
          <a:p>
            <a:r>
              <a:rPr lang="fi-FI" b="0" dirty="0">
                <a:solidFill>
                  <a:schemeClr val="tx1"/>
                </a:solidFill>
              </a:rPr>
              <a:t>Pienryhmien vuoropuhelun teemat</a:t>
            </a:r>
            <a:endParaRPr lang="fi-FI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71CD8-4CA4-BDEF-8A1B-0F1B33D1ABCB}"/>
              </a:ext>
            </a:extLst>
          </p:cNvPr>
          <p:cNvSpPr txBox="1"/>
          <p:nvPr/>
        </p:nvSpPr>
        <p:spPr>
          <a:xfrm>
            <a:off x="7563950" y="1007648"/>
            <a:ext cx="94976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Source Sans Pro" panose="020B0503030403020204" pitchFamily="34" charset="0"/>
              </a:rPr>
              <a:t>40 min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D54EA33-6326-1E9C-3426-E4FD39844BA5}"/>
              </a:ext>
            </a:extLst>
          </p:cNvPr>
          <p:cNvSpPr/>
          <p:nvPr/>
        </p:nvSpPr>
        <p:spPr>
          <a:xfrm>
            <a:off x="1251601" y="1759428"/>
            <a:ext cx="2307728" cy="694172"/>
          </a:xfrm>
          <a:prstGeom prst="roundRect">
            <a:avLst>
              <a:gd name="adj" fmla="val 38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>
                <a:latin typeface="Source Sans Pro" panose="020B0503030403020204" pitchFamily="34" charset="0"/>
              </a:rPr>
              <a:t>        </a:t>
            </a:r>
            <a:r>
              <a:rPr lang="fi-FI">
                <a:solidFill>
                  <a:schemeClr val="tx1"/>
                </a:solidFill>
                <a:latin typeface="Source Sans Pro" panose="020B0503030403020204" pitchFamily="34" charset="0"/>
              </a:rPr>
              <a:t>Ryhmä 1</a:t>
            </a:r>
            <a:endParaRPr lang="fi-FI" sz="1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C0102FBA-1F0B-DFED-8322-E7E39ACED837}"/>
              </a:ext>
            </a:extLst>
          </p:cNvPr>
          <p:cNvSpPr txBox="1"/>
          <p:nvPr/>
        </p:nvSpPr>
        <p:spPr>
          <a:xfrm>
            <a:off x="1507454" y="4834646"/>
            <a:ext cx="921134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solidFill>
                  <a:srgbClr val="617585"/>
                </a:solidFill>
                <a:latin typeface="Source Sans Pro" panose="020B0503030403020204" pitchFamily="34" charset="0"/>
                <a:ea typeface="+mn-lt"/>
                <a:cs typeface="+mn-lt"/>
              </a:rPr>
              <a:t>Keskustelu on hyvä jakaa kahteen osa-alueeseen, jotka täydentävät toisiaan. Keskustelun teeman mukaisesti jaetut kysymykset auttavat ryhmää pääsemään keskustelun vauhtiin. Vuoropuhelun teeman mukainen kysymys kirjataan mahdollisimman konkreettisesti ja helppotajuisesti tähän. Kirjaa ylös myös tarkentava/tarkentavat kysymykset.</a:t>
            </a:r>
            <a:endParaRPr lang="fi-FI" sz="1600" b="1">
              <a:solidFill>
                <a:srgbClr val="617585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DD3700E2-AC58-EAD4-44A9-A8A02BA8F7B9}"/>
              </a:ext>
            </a:extLst>
          </p:cNvPr>
          <p:cNvSpPr txBox="1"/>
          <p:nvPr/>
        </p:nvSpPr>
        <p:spPr>
          <a:xfrm>
            <a:off x="1885205" y="3999560"/>
            <a:ext cx="8243600" cy="33855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fi-FI" sz="1600">
                <a:latin typeface="Source Sans Pro" panose="020B0503030403020204" pitchFamily="34" charset="0"/>
                <a:cs typeface="Arial"/>
              </a:rPr>
              <a:t>Kirjoita tarkentava kysymys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C4D51-9170-3F81-E2F7-6992C70D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69" y="1981734"/>
            <a:ext cx="373437" cy="259051"/>
          </a:xfrm>
          <a:prstGeom prst="rect">
            <a:avLst/>
          </a:prstGeom>
        </p:spPr>
      </p:pic>
      <p:pic>
        <p:nvPicPr>
          <p:cNvPr id="16" name="Graphic 15" descr="Stopwatch with solid fill">
            <a:extLst>
              <a:ext uri="{FF2B5EF4-FFF2-40B4-BE49-F238E27FC236}">
                <a16:creationId xmlns:a16="http://schemas.microsoft.com/office/drawing/2014/main" id="{BC270B0F-BB25-EE51-17F6-FA538A2E7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6373" y="938829"/>
            <a:ext cx="432689" cy="4326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BEB23D-E350-C54F-97B2-5393AE46B3B8}"/>
              </a:ext>
            </a:extLst>
          </p:cNvPr>
          <p:cNvSpPr txBox="1"/>
          <p:nvPr/>
        </p:nvSpPr>
        <p:spPr>
          <a:xfrm>
            <a:off x="1885205" y="2954619"/>
            <a:ext cx="82436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600">
                <a:latin typeface="Source Sans Pro" panose="020B0503030403020204" pitchFamily="34" charset="0"/>
                <a:ea typeface="+mn-lt"/>
                <a:cs typeface="+mn-lt"/>
              </a:rPr>
              <a:t>Kirjoita keskustelun teeman mukainen laaja kysymys</a:t>
            </a:r>
            <a:endParaRPr lang="fi-FI" sz="1600"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411982-47CE-4E63-736D-1BE47367B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599" y="4875677"/>
            <a:ext cx="235494" cy="2333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7A289-694E-D6D6-726D-6ABAAB679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342" y="2954619"/>
            <a:ext cx="318924" cy="3154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31B9C4-8562-F879-4837-C9085F124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342" y="3999560"/>
            <a:ext cx="297755" cy="294553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BF43874-D794-8398-97AA-82B8F56E5889}"/>
              </a:ext>
            </a:extLst>
          </p:cNvPr>
          <p:cNvSpPr/>
          <p:nvPr/>
        </p:nvSpPr>
        <p:spPr>
          <a:xfrm>
            <a:off x="3728794" y="1759428"/>
            <a:ext cx="2307728" cy="694172"/>
          </a:xfrm>
          <a:prstGeom prst="roundRect">
            <a:avLst>
              <a:gd name="adj" fmla="val 38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>
                <a:latin typeface="Source Sans Pro" panose="020B0503030403020204" pitchFamily="34" charset="0"/>
              </a:rPr>
              <a:t>        </a:t>
            </a:r>
            <a:r>
              <a:rPr lang="fi-FI">
                <a:solidFill>
                  <a:schemeClr val="tx1"/>
                </a:solidFill>
                <a:latin typeface="Source Sans Pro" panose="020B0503030403020204" pitchFamily="34" charset="0"/>
              </a:rPr>
              <a:t>Ryhmä 2</a:t>
            </a:r>
            <a:endParaRPr lang="fi-FI" sz="1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AEB379F-F0F0-CE5A-3BD3-2249C132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68" y="1977620"/>
            <a:ext cx="372477" cy="25838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FF94125-8CAA-4568-2D15-12C7B2BE0BB2}"/>
              </a:ext>
            </a:extLst>
          </p:cNvPr>
          <p:cNvSpPr/>
          <p:nvPr/>
        </p:nvSpPr>
        <p:spPr>
          <a:xfrm>
            <a:off x="6205987" y="1759428"/>
            <a:ext cx="2307728" cy="694172"/>
          </a:xfrm>
          <a:prstGeom prst="roundRect">
            <a:avLst>
              <a:gd name="adj" fmla="val 38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>
                <a:solidFill>
                  <a:schemeClr val="bg1"/>
                </a:solidFill>
                <a:latin typeface="Source Sans Pro" panose="020B0503030403020204" pitchFamily="34" charset="0"/>
              </a:rPr>
              <a:t>        </a:t>
            </a:r>
            <a:r>
              <a:rPr lang="fi-FI">
                <a:solidFill>
                  <a:schemeClr val="bg1"/>
                </a:solidFill>
                <a:latin typeface="Source Sans Pro" panose="020B0503030403020204" pitchFamily="34" charset="0"/>
              </a:rPr>
              <a:t>Ryhmä 3</a:t>
            </a:r>
            <a:endParaRPr lang="fi-FI" sz="180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BED3D1-2739-B2FE-E530-A7EEE37CF2FE}"/>
              </a:ext>
            </a:extLst>
          </p:cNvPr>
          <p:cNvSpPr/>
          <p:nvPr/>
        </p:nvSpPr>
        <p:spPr>
          <a:xfrm>
            <a:off x="8683180" y="1759428"/>
            <a:ext cx="2307728" cy="694172"/>
          </a:xfrm>
          <a:prstGeom prst="roundRect">
            <a:avLst>
              <a:gd name="adj" fmla="val 3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>
                <a:latin typeface="Source Sans Pro" panose="020B0503030403020204" pitchFamily="34" charset="0"/>
              </a:rPr>
              <a:t>        </a:t>
            </a:r>
            <a:r>
              <a:rPr lang="fi-FI">
                <a:solidFill>
                  <a:schemeClr val="tx1"/>
                </a:solidFill>
                <a:latin typeface="Source Sans Pro" panose="020B0503030403020204" pitchFamily="34" charset="0"/>
              </a:rPr>
              <a:t>Ryhmä 4</a:t>
            </a:r>
            <a:endParaRPr lang="fi-FI" sz="1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879898-51F8-A4AF-BFD6-32DCDCCD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38" y="1971400"/>
            <a:ext cx="381444" cy="26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D520A-8D15-26D0-1554-07AC4D09A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067" y="1997328"/>
            <a:ext cx="345569" cy="238677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9816A36-7BF9-D6D7-CBBF-387E36725761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30</a:t>
            </a:fld>
            <a:endParaRPr lang="fi-FI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61119-C589-36E5-522E-66258B87BB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51599" y="4875676"/>
            <a:ext cx="235494" cy="2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F12C2-FE1E-4B5E-0FC7-7CD7A099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742"/>
            <a:ext cx="10515600" cy="1769364"/>
          </a:xfrm>
        </p:spPr>
        <p:txBody>
          <a:bodyPr/>
          <a:lstStyle/>
          <a:p>
            <a:r>
              <a:rPr lang="fi-FI">
                <a:latin typeface="Source Sans Pro Semibold" panose="020B0503030403020204" pitchFamily="34" charset="0"/>
              </a:rPr>
              <a:t>Pienryhmien keskustelun pohjat </a:t>
            </a:r>
            <a:r>
              <a:rPr lang="fi-FI">
                <a:latin typeface="Source Sans Pro Semibold" panose="020B0503030403020204" pitchFamily="34" charset="0"/>
                <a:sym typeface="Wingdings" pitchFamily="2" charset="2"/>
              </a:rPr>
              <a:t></a:t>
            </a:r>
            <a:endParaRPr lang="fi-FI">
              <a:latin typeface="Source Sans Pro Semibold" panose="020B0503030403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3B2F5E-8A1B-C9F1-8896-1F1D0BFB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2D89EE-999A-B77B-29B8-396351BC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64ACAF-F207-4407-7076-754A4BC8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C23A40-68BB-91FC-C456-8C959E787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949256-3874-12AE-FC6A-4787F3E21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678422-E2D8-EDA5-FC73-EA60E04DF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331" y="2517998"/>
            <a:ext cx="470604" cy="466401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8DC0F0E8-1B8A-2B64-68AF-E6F7D6FE1F96}"/>
              </a:ext>
            </a:extLst>
          </p:cNvPr>
          <p:cNvSpPr txBox="1"/>
          <p:nvPr/>
        </p:nvSpPr>
        <p:spPr>
          <a:xfrm>
            <a:off x="3348244" y="3809957"/>
            <a:ext cx="549551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  <a:t>Erota sivut 32-39 erilliseksi tiedostoksi</a:t>
            </a:r>
            <a: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  <a:t>, joka jaetaan vuoropuhelussa ryhmille. Kirjurit kirjaavat ryhmäkeskustelujen yhteenvedon suoraan jaettavaan tiedostoon. Kirjaamissivut on hyvä jakaa linkin kautta, jolloin myös vastaukset tallentuvat automaattisesti dokumenttiin, eikä niitä tarvitse jälkikäteen koota siihen.</a:t>
            </a:r>
            <a:endParaRPr lang="fi-FI" sz="1200" b="1" dirty="0">
              <a:solidFill>
                <a:schemeClr val="bg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18F2F-12EE-8872-8403-C917E016467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73283" y="2491190"/>
            <a:ext cx="524699" cy="5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bg2">
              <a:alpha val="301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Keskustelun teeman mukainen laaja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26C0F5-11DE-6CB7-230C-586C96ABFEA1}"/>
              </a:ext>
            </a:extLst>
          </p:cNvPr>
          <p:cNvSpPr/>
          <p:nvPr/>
        </p:nvSpPr>
        <p:spPr>
          <a:xfrm>
            <a:off x="1015108" y="741505"/>
            <a:ext cx="1643882" cy="494485"/>
          </a:xfrm>
          <a:prstGeom prst="roundRect">
            <a:avLst>
              <a:gd name="adj" fmla="val 38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45720" rtlCol="0" anchor="ctr"/>
          <a:lstStyle/>
          <a:p>
            <a:pPr algn="ctr"/>
            <a:r>
              <a:rPr lang="fi-FI" b="1" dirty="0">
                <a:latin typeface="Source Sans Pro" panose="020B0503030403020204" pitchFamily="34" charset="0"/>
              </a:rPr>
              <a:t>        </a:t>
            </a:r>
            <a:r>
              <a:rPr lang="fi-FI" dirty="0">
                <a:solidFill>
                  <a:schemeClr val="tx1"/>
                </a:solidFill>
                <a:latin typeface="Source Sans Pro" panose="020B0503030403020204" pitchFamily="34" charset="0"/>
              </a:rPr>
              <a:t>Ryhmä 1</a:t>
            </a:r>
            <a:endParaRPr lang="fi-FI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6F5D3-3D0F-E02C-2E4D-9FBBDC53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0" y="1729469"/>
            <a:ext cx="323378" cy="319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19873-6DDB-6D38-A323-367CD9DAF97F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BDDCA53E-08A8-D088-CF43-9426EABA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995B2-7F4C-9778-D520-B3BAE7E54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972" y="874520"/>
            <a:ext cx="364066" cy="252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9A604-5702-24B1-B430-32AD7D187D72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EF86965-C964-14E6-D3F2-5D2F18C74A1E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tIns="46800"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32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718635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Tarkentava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6C7C7-84C5-26B5-CBB0-BF88917399FE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9E5FCF6C-57A7-1062-9DD7-DF77DA9E5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5F3C0-C40E-01CA-F423-113D08FD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91" y="1725939"/>
            <a:ext cx="326947" cy="32343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26C0F5-11DE-6CB7-230C-586C96ABFEA1}"/>
              </a:ext>
            </a:extLst>
          </p:cNvPr>
          <p:cNvSpPr/>
          <p:nvPr/>
        </p:nvSpPr>
        <p:spPr>
          <a:xfrm>
            <a:off x="1015108" y="741505"/>
            <a:ext cx="1643882" cy="494485"/>
          </a:xfrm>
          <a:prstGeom prst="roundRect">
            <a:avLst>
              <a:gd name="adj" fmla="val 38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45720" rtlCol="0" anchor="ctr"/>
          <a:lstStyle/>
          <a:p>
            <a:pPr algn="ctr"/>
            <a:r>
              <a:rPr lang="fi-FI" b="1" dirty="0">
                <a:latin typeface="Source Sans Pro" panose="020B0503030403020204" pitchFamily="34" charset="0"/>
              </a:rPr>
              <a:t>        </a:t>
            </a:r>
            <a:r>
              <a:rPr lang="fi-FI" dirty="0">
                <a:solidFill>
                  <a:schemeClr val="tx1"/>
                </a:solidFill>
                <a:latin typeface="Source Sans Pro" panose="020B0503030403020204" pitchFamily="34" charset="0"/>
              </a:rPr>
              <a:t>Ryhmä 1</a:t>
            </a:r>
            <a:endParaRPr lang="fi-FI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0F3B9-B01A-FAED-7F82-4A536FDE3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972" y="874520"/>
            <a:ext cx="364066" cy="252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462460-F8DA-D4B0-252C-D48565BD3C49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15D9A9A-7780-987D-0AD7-01EFC8C74C0D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33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596611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rgbClr val="DCE0D0">
              <a:alpha val="399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Keskustelun teeman mukainen laaja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26C0F5-11DE-6CB7-230C-586C96ABFEA1}"/>
              </a:ext>
            </a:extLst>
          </p:cNvPr>
          <p:cNvSpPr/>
          <p:nvPr/>
        </p:nvSpPr>
        <p:spPr>
          <a:xfrm>
            <a:off x="1015108" y="741505"/>
            <a:ext cx="1643882" cy="494485"/>
          </a:xfrm>
          <a:prstGeom prst="roundRect">
            <a:avLst>
              <a:gd name="adj" fmla="val 38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45720" rtlCol="0" anchor="ctr"/>
          <a:lstStyle/>
          <a:p>
            <a:pPr algn="ctr"/>
            <a:r>
              <a:rPr lang="fi-FI" b="1" dirty="0">
                <a:latin typeface="Source Sans Pro" panose="020B0503030403020204" pitchFamily="34" charset="0"/>
              </a:rPr>
              <a:t>        </a:t>
            </a:r>
            <a:r>
              <a:rPr lang="fi-FI" dirty="0">
                <a:solidFill>
                  <a:schemeClr val="tx1"/>
                </a:solidFill>
                <a:latin typeface="Source Sans Pro" panose="020B0503030403020204" pitchFamily="34" charset="0"/>
              </a:rPr>
              <a:t>Ryhmä 2</a:t>
            </a:r>
            <a:endParaRPr lang="fi-FI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6F5D3-3D0F-E02C-2E4D-9FBBDC53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0" y="1729469"/>
            <a:ext cx="323378" cy="319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3F127-CFAA-9756-F526-06E2CE1F4A80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13" name="Graphic 12" descr="Stopwatch with solid fill">
            <a:extLst>
              <a:ext uri="{FF2B5EF4-FFF2-40B4-BE49-F238E27FC236}">
                <a16:creationId xmlns:a16="http://schemas.microsoft.com/office/drawing/2014/main" id="{F1A9731E-6266-016A-F5AF-087C0DA7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D4BF1-C7DF-A916-CBFD-A387293EA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972" y="874520"/>
            <a:ext cx="364066" cy="2525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3CF55A-99E1-FC82-63C7-159A20321B6B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5776FF21-1A8B-8B63-85CE-02DC538FA5DB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34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2794829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rgbClr val="DCE0D0">
              <a:alpha val="3982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Tarkentava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 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5F3C0-C40E-01CA-F423-113D08FD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91" y="1725939"/>
            <a:ext cx="326947" cy="3234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C525A-4922-82FD-0E9A-FDFE944DCACD}"/>
              </a:ext>
            </a:extLst>
          </p:cNvPr>
          <p:cNvGrpSpPr/>
          <p:nvPr/>
        </p:nvGrpSpPr>
        <p:grpSpPr>
          <a:xfrm>
            <a:off x="1015108" y="741505"/>
            <a:ext cx="1643882" cy="494485"/>
            <a:chOff x="3728794" y="1700133"/>
            <a:chExt cx="2307728" cy="69417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26C0F5-11DE-6CB7-230C-586C96ABFEA1}"/>
                </a:ext>
              </a:extLst>
            </p:cNvPr>
            <p:cNvSpPr/>
            <p:nvPr/>
          </p:nvSpPr>
          <p:spPr>
            <a:xfrm>
              <a:off x="3728794" y="1700133"/>
              <a:ext cx="2307728" cy="694172"/>
            </a:xfrm>
            <a:prstGeom prst="roundRect">
              <a:avLst>
                <a:gd name="adj" fmla="val 38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 dirty="0">
                  <a:latin typeface="Source Sans Pro" panose="020B0503030403020204" pitchFamily="34" charset="0"/>
                </a:rPr>
                <a:t>        </a:t>
              </a:r>
              <a:r>
                <a:rPr lang="fi-FI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Ryhmä 2</a:t>
              </a:r>
              <a:endParaRPr lang="fi-FI" sz="1800" dirty="0">
                <a:solidFill>
                  <a:schemeClr val="tx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DD4C78-D993-E1D6-4158-2091FF7E4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351" y="1886863"/>
              <a:ext cx="511086" cy="35453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18C4C1-D799-E031-3052-C7A1D1DB2178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7A613F3D-6276-4D36-4B51-A08C42A0E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5480BF-5E80-C80E-2327-FDD4149F5BDE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753FB080-FC35-0B8C-FDFB-451E10F48A6F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35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300163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tx1">
              <a:lumMod val="50000"/>
              <a:lumOff val="50000"/>
              <a:alpha val="195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Keskustelun teeman mukainen laaja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6F5D3-3D0F-E02C-2E4D-9FBBDC53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0" y="1729469"/>
            <a:ext cx="323378" cy="319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3F127-CFAA-9756-F526-06E2CE1F4A80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13" name="Graphic 12" descr="Stopwatch with solid fill">
            <a:extLst>
              <a:ext uri="{FF2B5EF4-FFF2-40B4-BE49-F238E27FC236}">
                <a16:creationId xmlns:a16="http://schemas.microsoft.com/office/drawing/2014/main" id="{F1A9731E-6266-016A-F5AF-087C0DA7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2CDDAC-947B-A52E-B377-4EFC88D9BB1C}"/>
              </a:ext>
            </a:extLst>
          </p:cNvPr>
          <p:cNvGrpSpPr/>
          <p:nvPr/>
        </p:nvGrpSpPr>
        <p:grpSpPr>
          <a:xfrm>
            <a:off x="1015108" y="741505"/>
            <a:ext cx="1643882" cy="494485"/>
            <a:chOff x="1015108" y="741505"/>
            <a:chExt cx="1643882" cy="49448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26C0F5-11DE-6CB7-230C-586C96ABFEA1}"/>
                </a:ext>
              </a:extLst>
            </p:cNvPr>
            <p:cNvSpPr/>
            <p:nvPr/>
          </p:nvSpPr>
          <p:spPr>
            <a:xfrm>
              <a:off x="1015108" y="741505"/>
              <a:ext cx="1643882" cy="494485"/>
            </a:xfrm>
            <a:prstGeom prst="roundRect">
              <a:avLst>
                <a:gd name="adj" fmla="val 38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       </a:t>
              </a:r>
              <a:r>
                <a:rPr lang="fi-FI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Ryhmä 3</a:t>
              </a:r>
              <a:endParaRPr lang="fi-FI" sz="1800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3D2817-283F-C4A0-5A55-C33FC6A04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6469" y="877974"/>
              <a:ext cx="345569" cy="2386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563665-66EC-5C28-3053-24CD42CF5E03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A0F84AB-692A-1C0D-B75F-ADA7F14385A3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36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746487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tx1">
              <a:lumMod val="50000"/>
              <a:lumOff val="50000"/>
              <a:alpha val="195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Tarkentava kysymys?</a:t>
            </a:r>
            <a:endParaRPr lang="fi-FI" sz="140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5F3C0-C40E-01CA-F423-113D08FD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91" y="1725939"/>
            <a:ext cx="326947" cy="3234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18C4C1-D799-E031-3052-C7A1D1DB2178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7A613F3D-6276-4D36-4B51-A08C42A0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8FCFDD-4299-85E7-9FBC-C5B1023B019E}"/>
              </a:ext>
            </a:extLst>
          </p:cNvPr>
          <p:cNvGrpSpPr/>
          <p:nvPr/>
        </p:nvGrpSpPr>
        <p:grpSpPr>
          <a:xfrm>
            <a:off x="1015108" y="741505"/>
            <a:ext cx="1643882" cy="494485"/>
            <a:chOff x="1015108" y="741505"/>
            <a:chExt cx="1643882" cy="49448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26C0F5-11DE-6CB7-230C-586C96ABFEA1}"/>
                </a:ext>
              </a:extLst>
            </p:cNvPr>
            <p:cNvSpPr/>
            <p:nvPr/>
          </p:nvSpPr>
          <p:spPr>
            <a:xfrm>
              <a:off x="1015108" y="741505"/>
              <a:ext cx="1643882" cy="494485"/>
            </a:xfrm>
            <a:prstGeom prst="roundRect">
              <a:avLst>
                <a:gd name="adj" fmla="val 38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>
                  <a:solidFill>
                    <a:schemeClr val="bg1"/>
                  </a:solidFill>
                  <a:latin typeface="Source Sans Pro" panose="020B0503030403020204" pitchFamily="34" charset="0"/>
                </a:rPr>
                <a:t>        </a:t>
              </a:r>
              <a:r>
                <a:rPr lang="fi-FI">
                  <a:solidFill>
                    <a:schemeClr val="bg1"/>
                  </a:solidFill>
                  <a:latin typeface="Source Sans Pro" panose="020B0503030403020204" pitchFamily="34" charset="0"/>
                </a:rPr>
                <a:t>Ryhmä 3</a:t>
              </a:r>
              <a:endParaRPr lang="fi-FI" sz="180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6813D1-C2BC-D616-BA98-3984C8BEC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6469" y="877974"/>
              <a:ext cx="345569" cy="2386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3369748-F8B6-1041-11E9-59277E8D7010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3BAAB92-3C83-0C61-6700-B42C5AB8EE3E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37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958343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accent2">
              <a:alpha val="399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Keskustelun teeman mukainen laaja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26C0F5-11DE-6CB7-230C-586C96ABFEA1}"/>
              </a:ext>
            </a:extLst>
          </p:cNvPr>
          <p:cNvSpPr/>
          <p:nvPr/>
        </p:nvSpPr>
        <p:spPr>
          <a:xfrm>
            <a:off x="1015108" y="741505"/>
            <a:ext cx="1643882" cy="494485"/>
          </a:xfrm>
          <a:prstGeom prst="roundRect">
            <a:avLst>
              <a:gd name="adj" fmla="val 3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45720" rtlCol="0" anchor="ctr"/>
          <a:lstStyle/>
          <a:p>
            <a:pPr algn="ctr"/>
            <a:r>
              <a:rPr lang="fi-FI" b="1" dirty="0">
                <a:latin typeface="Source Sans Pro" panose="020B0503030403020204" pitchFamily="34" charset="0"/>
              </a:rPr>
              <a:t>        </a:t>
            </a:r>
            <a:r>
              <a:rPr lang="fi-FI" dirty="0">
                <a:solidFill>
                  <a:schemeClr val="tx1"/>
                </a:solidFill>
                <a:latin typeface="Source Sans Pro" panose="020B0503030403020204" pitchFamily="34" charset="0"/>
              </a:rPr>
              <a:t>Ryhmä 4</a:t>
            </a:r>
            <a:endParaRPr lang="fi-FI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6F5D3-3D0F-E02C-2E4D-9FBBDC53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0" y="1729469"/>
            <a:ext cx="323378" cy="319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3F127-CFAA-9756-F526-06E2CE1F4A80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13" name="Graphic 12" descr="Stopwatch with solid fill">
            <a:extLst>
              <a:ext uri="{FF2B5EF4-FFF2-40B4-BE49-F238E27FC236}">
                <a16:creationId xmlns:a16="http://schemas.microsoft.com/office/drawing/2014/main" id="{F1A9731E-6266-016A-F5AF-087C0DA7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D4BF1-C7DF-A916-CBFD-A387293EA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972" y="874520"/>
            <a:ext cx="364066" cy="252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31898-9960-F5DA-1474-CF99A90C588E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43DD558-8EAF-1AEC-9371-D06CAE043DF5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38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3397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478544-C935-D48E-C3A3-ED14FBB82769}"/>
              </a:ext>
            </a:extLst>
          </p:cNvPr>
          <p:cNvSpPr/>
          <p:nvPr/>
        </p:nvSpPr>
        <p:spPr>
          <a:xfrm>
            <a:off x="565958" y="385058"/>
            <a:ext cx="11060084" cy="5877757"/>
          </a:xfrm>
          <a:prstGeom prst="rect">
            <a:avLst/>
          </a:prstGeom>
          <a:solidFill>
            <a:schemeClr val="accent2">
              <a:alpha val="398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91F06-FAFA-F705-57C5-39986B12D67B}"/>
              </a:ext>
            </a:extLst>
          </p:cNvPr>
          <p:cNvSpPr txBox="1"/>
          <p:nvPr/>
        </p:nvSpPr>
        <p:spPr>
          <a:xfrm>
            <a:off x="1040351" y="2503896"/>
            <a:ext cx="486465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 dirty="0">
                <a:latin typeface="Source Sans Pro" panose="020B0503030403020204" pitchFamily="34" charset="0"/>
              </a:rPr>
              <a:t>Vastaukset: 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E4A029-644E-8AD7-DEC4-DA047E45BED6}"/>
              </a:ext>
            </a:extLst>
          </p:cNvPr>
          <p:cNvSpPr/>
          <p:nvPr/>
        </p:nvSpPr>
        <p:spPr>
          <a:xfrm>
            <a:off x="1015108" y="1502495"/>
            <a:ext cx="10139613" cy="772996"/>
          </a:xfrm>
          <a:prstGeom prst="roundRect">
            <a:avLst>
              <a:gd name="adj" fmla="val 6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Tarkentava </a:t>
            </a:r>
            <a:r>
              <a:rPr lang="fi-FI" sz="1400" dirty="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kysymys</a:t>
            </a:r>
            <a:r>
              <a:rPr lang="fi-FI" sz="1400">
                <a:solidFill>
                  <a:schemeClr val="tx1"/>
                </a:solidFill>
                <a:latin typeface="Source Sans Pro" panose="020B0503030403020204" pitchFamily="34" charset="0"/>
                <a:ea typeface="+mn-lt"/>
                <a:cs typeface="+mn-lt"/>
              </a:rPr>
              <a:t>?</a:t>
            </a:r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753804-6C3B-B504-36F8-10C7F90C1536}"/>
              </a:ext>
            </a:extLst>
          </p:cNvPr>
          <p:cNvSpPr/>
          <p:nvPr/>
        </p:nvSpPr>
        <p:spPr>
          <a:xfrm>
            <a:off x="1040351" y="2808502"/>
            <a:ext cx="10114369" cy="3037662"/>
          </a:xfrm>
          <a:prstGeom prst="roundRect">
            <a:avLst>
              <a:gd name="adj" fmla="val 1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endParaRPr lang="fi-FI" sz="1400" dirty="0">
              <a:solidFill>
                <a:schemeClr val="tx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5F3C0-C40E-01CA-F423-113D08FD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91" y="1725939"/>
            <a:ext cx="326947" cy="3234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C525A-4922-82FD-0E9A-FDFE944DCACD}"/>
              </a:ext>
            </a:extLst>
          </p:cNvPr>
          <p:cNvGrpSpPr/>
          <p:nvPr/>
        </p:nvGrpSpPr>
        <p:grpSpPr>
          <a:xfrm>
            <a:off x="1015108" y="741505"/>
            <a:ext cx="1643882" cy="494485"/>
            <a:chOff x="3728794" y="1700133"/>
            <a:chExt cx="2307728" cy="69417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26C0F5-11DE-6CB7-230C-586C96ABFEA1}"/>
                </a:ext>
              </a:extLst>
            </p:cNvPr>
            <p:cNvSpPr/>
            <p:nvPr/>
          </p:nvSpPr>
          <p:spPr>
            <a:xfrm>
              <a:off x="3728794" y="1700133"/>
              <a:ext cx="2307728" cy="694172"/>
            </a:xfrm>
            <a:prstGeom prst="roundRect">
              <a:avLst>
                <a:gd name="adj" fmla="val 389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 dirty="0">
                  <a:latin typeface="Source Sans Pro" panose="020B0503030403020204" pitchFamily="34" charset="0"/>
                </a:rPr>
                <a:t>        </a:t>
              </a:r>
              <a:r>
                <a:rPr lang="fi-FI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Ryhmä 4</a:t>
              </a:r>
              <a:endParaRPr lang="fi-FI" sz="1800" dirty="0">
                <a:solidFill>
                  <a:schemeClr val="tx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DD4C78-D993-E1D6-4158-2091FF7E4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351" y="1886863"/>
              <a:ext cx="511086" cy="35453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18C4C1-D799-E031-3052-C7A1D1DB2178}"/>
              </a:ext>
            </a:extLst>
          </p:cNvPr>
          <p:cNvSpPr txBox="1"/>
          <p:nvPr/>
        </p:nvSpPr>
        <p:spPr>
          <a:xfrm>
            <a:off x="10357213" y="874520"/>
            <a:ext cx="8196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</a:rPr>
              <a:t>20 min</a:t>
            </a:r>
          </a:p>
        </p:txBody>
      </p:sp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7A613F3D-6276-4D36-4B51-A08C42A0E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8211" y="817335"/>
            <a:ext cx="389002" cy="3890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D8EE3-BE26-D9B4-AFAD-1FA14E5C345D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39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73591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EA82-3479-32DE-F28C-9E56E53E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78" y="1003964"/>
            <a:ext cx="9953844" cy="1087157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</a:rPr>
              <a:t>Esitysmateriaalipohjien</a:t>
            </a:r>
            <a:r>
              <a:rPr lang="en-FI" sz="3200" dirty="0">
                <a:solidFill>
                  <a:schemeClr val="bg1"/>
                </a:solidFill>
              </a:rPr>
              <a:t>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A0C7-662D-08AA-0516-3424C540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71" y="2035480"/>
            <a:ext cx="4743481" cy="2512457"/>
          </a:xfrm>
        </p:spPr>
        <p:txBody>
          <a:bodyPr/>
          <a:lstStyle/>
          <a:p>
            <a:pPr>
              <a:lnSpc>
                <a:spcPts val="2160"/>
              </a:lnSpc>
              <a:spcAft>
                <a:spcPts val="1200"/>
              </a:spcAft>
            </a:pPr>
            <a:r>
              <a:rPr lang="en-FI" dirty="0">
                <a:solidFill>
                  <a:schemeClr val="bg1"/>
                </a:solidFill>
              </a:rPr>
              <a:t>Kutsupohja vuoropuhelutilaisuuteen</a:t>
            </a:r>
          </a:p>
          <a:p>
            <a:pPr>
              <a:lnSpc>
                <a:spcPts val="2160"/>
              </a:lnSpc>
              <a:spcAft>
                <a:spcPts val="1200"/>
              </a:spcAft>
            </a:pPr>
            <a:r>
              <a:rPr lang="en-FI" dirty="0">
                <a:solidFill>
                  <a:schemeClr val="bg1"/>
                </a:solidFill>
              </a:rPr>
              <a:t>Vuoropuhelutilaisuuden esitysmateriaalit, sekä ohjesivuja fasilitaattorille</a:t>
            </a:r>
          </a:p>
          <a:p>
            <a:pPr>
              <a:lnSpc>
                <a:spcPts val="2160"/>
              </a:lnSpc>
              <a:spcAft>
                <a:spcPts val="1200"/>
              </a:spcAft>
            </a:pPr>
            <a:r>
              <a:rPr lang="en-FI" dirty="0">
                <a:solidFill>
                  <a:schemeClr val="bg1"/>
                </a:solidFill>
              </a:rPr>
              <a:t>Pienryhmäkeskustelujen esitysmateriaalit</a:t>
            </a:r>
          </a:p>
          <a:p>
            <a:pPr>
              <a:lnSpc>
                <a:spcPts val="2160"/>
              </a:lnSpc>
              <a:spcAft>
                <a:spcPts val="1200"/>
              </a:spcAft>
            </a:pPr>
            <a:r>
              <a:rPr lang="en-FI" dirty="0">
                <a:solidFill>
                  <a:schemeClr val="bg1"/>
                </a:solidFill>
              </a:rPr>
              <a:t>Kuvituksia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4EC286-03A9-BD30-EC0C-FF69D61F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64" y="2380418"/>
            <a:ext cx="770411" cy="19260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E124C89-7F15-CBF6-CFD1-B009F3FB9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09" y="5490639"/>
            <a:ext cx="932842" cy="19229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D56095F-C2DB-D245-C7D0-0641DA0A7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26" y="5167509"/>
            <a:ext cx="1230329" cy="168120"/>
          </a:xfrm>
          <a:prstGeom prst="rect">
            <a:avLst/>
          </a:prstGeom>
        </p:spPr>
      </p:pic>
      <p:pic>
        <p:nvPicPr>
          <p:cNvPr id="32" name="Picture 31" descr="Icon&#10;&#10;Description automatically generated with low confidence">
            <a:extLst>
              <a:ext uri="{FF2B5EF4-FFF2-40B4-BE49-F238E27FC236}">
                <a16:creationId xmlns:a16="http://schemas.microsoft.com/office/drawing/2014/main" id="{80334012-C08F-08C9-80C1-C5B98CF4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61" y="5065571"/>
            <a:ext cx="612098" cy="85013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low confidence">
            <a:extLst>
              <a:ext uri="{FF2B5EF4-FFF2-40B4-BE49-F238E27FC236}">
                <a16:creationId xmlns:a16="http://schemas.microsoft.com/office/drawing/2014/main" id="{8C900085-4386-0475-5A7C-8686D5049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99" y="4161572"/>
            <a:ext cx="612098" cy="850136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low confidence">
            <a:extLst>
              <a:ext uri="{FF2B5EF4-FFF2-40B4-BE49-F238E27FC236}">
                <a16:creationId xmlns:a16="http://schemas.microsoft.com/office/drawing/2014/main" id="{0353C294-F422-B733-D93D-1FCB89E69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90" y="1436425"/>
            <a:ext cx="612098" cy="85013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D1F19-AF6D-34C7-444F-5E408CA8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680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5A619-71E7-7C98-6544-2BE44385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 Semibold" panose="020B0503030403020204" pitchFamily="34" charset="0"/>
              </a:rPr>
              <a:t>Pienryhmäkeskustelujen läpikäynti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9354B11-0D1B-58D4-0B30-58C4E25F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994E8B8-AB67-93C3-4278-82EBCEE2F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6B85CCF-35D3-A993-2BFF-180A55331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AE642D0-13AA-A08D-66C5-EF3E9C0E1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DED0282-04C6-9DB5-426F-0767370A6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A22B037-24C9-6B2A-3186-A29D58DE157E}"/>
              </a:ext>
            </a:extLst>
          </p:cNvPr>
          <p:cNvSpPr txBox="1"/>
          <p:nvPr/>
        </p:nvSpPr>
        <p:spPr>
          <a:xfrm>
            <a:off x="969071" y="2684205"/>
            <a:ext cx="2387249" cy="2538601"/>
          </a:xfrm>
          <a:prstGeom prst="roundRect">
            <a:avLst>
              <a:gd name="adj" fmla="val 1749"/>
            </a:avLst>
          </a:prstGeom>
          <a:solidFill>
            <a:schemeClr val="bg2">
              <a:alpha val="20000"/>
            </a:schemeClr>
          </a:solidFill>
        </p:spPr>
        <p:txBody>
          <a:bodyPr wrap="square" lIns="144000" tIns="108000" rIns="144000" bIns="108000">
            <a:noAutofit/>
          </a:bodyPr>
          <a:lstStyle/>
          <a:p>
            <a:r>
              <a:rPr lang="fi-FI" sz="1400">
                <a:latin typeface="Source Sans Pro" panose="020B0503030403020204" pitchFamily="34" charset="0"/>
              </a:rPr>
              <a:t>Mitkä olivat keskustelun tärkeimmät nostot?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457465-A84F-F061-CE04-FF17776A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>
                <a:solidFill>
                  <a:schemeClr val="tx1"/>
                </a:solidFill>
              </a:rPr>
              <a:t>Pienryhmäkeskustelujen läpikäynti</a:t>
            </a:r>
            <a:endParaRPr lang="fi-FI" b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9D51B-0A98-AEF5-5265-DEE7AE9EAFA5}"/>
              </a:ext>
            </a:extLst>
          </p:cNvPr>
          <p:cNvGrpSpPr/>
          <p:nvPr/>
        </p:nvGrpSpPr>
        <p:grpSpPr>
          <a:xfrm>
            <a:off x="969071" y="1916061"/>
            <a:ext cx="1643882" cy="494485"/>
            <a:chOff x="1038037" y="1328166"/>
            <a:chExt cx="1643882" cy="49448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A1AFCE-63C1-D59D-BE4D-1A777D7625F4}"/>
                </a:ext>
              </a:extLst>
            </p:cNvPr>
            <p:cNvSpPr/>
            <p:nvPr/>
          </p:nvSpPr>
          <p:spPr>
            <a:xfrm>
              <a:off x="1038037" y="1328166"/>
              <a:ext cx="1643882" cy="494485"/>
            </a:xfrm>
            <a:prstGeom prst="roundRect">
              <a:avLst>
                <a:gd name="adj" fmla="val 389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>
                  <a:latin typeface="Source Sans Pro" panose="020B0503030403020204" pitchFamily="34" charset="0"/>
                </a:rPr>
                <a:t>        </a:t>
              </a:r>
              <a:r>
                <a:rPr lang="fi-FI">
                  <a:solidFill>
                    <a:schemeClr val="tx1"/>
                  </a:solidFill>
                  <a:latin typeface="Source Sans Pro" panose="020B0503030403020204" pitchFamily="34" charset="0"/>
                </a:rPr>
                <a:t>Ryhmä 1</a:t>
              </a:r>
              <a:endParaRPr lang="fi-FI" sz="1800">
                <a:solidFill>
                  <a:schemeClr val="tx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E1DEFF-03C3-9CEB-B39D-A678A9E2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901" y="1461181"/>
              <a:ext cx="364066" cy="2525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B8ECF-4ADA-0729-336F-EB46858BED4A}"/>
              </a:ext>
            </a:extLst>
          </p:cNvPr>
          <p:cNvGrpSpPr/>
          <p:nvPr/>
        </p:nvGrpSpPr>
        <p:grpSpPr>
          <a:xfrm>
            <a:off x="3561966" y="1911174"/>
            <a:ext cx="1643882" cy="494485"/>
            <a:chOff x="3728794" y="1700133"/>
            <a:chExt cx="2307728" cy="69417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DD7B7C3-1566-609B-E8E2-F7489D680B9C}"/>
                </a:ext>
              </a:extLst>
            </p:cNvPr>
            <p:cNvSpPr/>
            <p:nvPr/>
          </p:nvSpPr>
          <p:spPr>
            <a:xfrm>
              <a:off x="3728794" y="1700133"/>
              <a:ext cx="2307728" cy="694172"/>
            </a:xfrm>
            <a:prstGeom prst="roundRect">
              <a:avLst>
                <a:gd name="adj" fmla="val 38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>
                  <a:latin typeface="Source Sans Pro" panose="020B0503030403020204" pitchFamily="34" charset="0"/>
                </a:rPr>
                <a:t>        </a:t>
              </a:r>
              <a:r>
                <a:rPr lang="fi-FI">
                  <a:solidFill>
                    <a:schemeClr val="tx1"/>
                  </a:solidFill>
                  <a:latin typeface="Source Sans Pro" panose="020B0503030403020204" pitchFamily="34" charset="0"/>
                </a:rPr>
                <a:t>Ryhmä 2</a:t>
              </a:r>
              <a:endParaRPr lang="fi-FI" sz="1800">
                <a:solidFill>
                  <a:schemeClr val="tx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F060FB-7AF1-D639-3CEE-0545ABAD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351" y="1886863"/>
              <a:ext cx="511086" cy="35453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E5E342-6A64-E7DF-1ED3-2E52E63F13FF}"/>
              </a:ext>
            </a:extLst>
          </p:cNvPr>
          <p:cNvGrpSpPr/>
          <p:nvPr/>
        </p:nvGrpSpPr>
        <p:grpSpPr>
          <a:xfrm>
            <a:off x="6156097" y="1911173"/>
            <a:ext cx="1643882" cy="494485"/>
            <a:chOff x="1015108" y="741505"/>
            <a:chExt cx="1643882" cy="49448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0747AA8-54B4-5E44-08C7-5D518DD294E0}"/>
                </a:ext>
              </a:extLst>
            </p:cNvPr>
            <p:cNvSpPr/>
            <p:nvPr/>
          </p:nvSpPr>
          <p:spPr>
            <a:xfrm>
              <a:off x="1015108" y="741505"/>
              <a:ext cx="1643882" cy="494485"/>
            </a:xfrm>
            <a:prstGeom prst="roundRect">
              <a:avLst>
                <a:gd name="adj" fmla="val 38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>
                  <a:solidFill>
                    <a:schemeClr val="bg1"/>
                  </a:solidFill>
                  <a:latin typeface="Source Sans Pro" panose="020B0503030403020204" pitchFamily="34" charset="0"/>
                </a:rPr>
                <a:t>        </a:t>
              </a:r>
              <a:r>
                <a:rPr lang="fi-FI">
                  <a:solidFill>
                    <a:schemeClr val="bg1"/>
                  </a:solidFill>
                  <a:latin typeface="Source Sans Pro" panose="020B0503030403020204" pitchFamily="34" charset="0"/>
                </a:rPr>
                <a:t>Ryhmä 3</a:t>
              </a:r>
              <a:endParaRPr lang="fi-FI" sz="180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2FDAFD-2C9C-FF66-2743-529FAF79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6469" y="877974"/>
              <a:ext cx="345569" cy="23867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3B59F9-4D93-FA97-8BF0-37E877FA7045}"/>
              </a:ext>
            </a:extLst>
          </p:cNvPr>
          <p:cNvGrpSpPr/>
          <p:nvPr/>
        </p:nvGrpSpPr>
        <p:grpSpPr>
          <a:xfrm>
            <a:off x="8750813" y="1911172"/>
            <a:ext cx="1643882" cy="494485"/>
            <a:chOff x="3728794" y="1700133"/>
            <a:chExt cx="2307728" cy="69417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BEA32A1-5F59-F150-6B2A-3D6A0AAE66C6}"/>
                </a:ext>
              </a:extLst>
            </p:cNvPr>
            <p:cNvSpPr/>
            <p:nvPr/>
          </p:nvSpPr>
          <p:spPr>
            <a:xfrm>
              <a:off x="3728794" y="1700133"/>
              <a:ext cx="2307728" cy="694172"/>
            </a:xfrm>
            <a:prstGeom prst="roundRect">
              <a:avLst>
                <a:gd name="adj" fmla="val 389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36000" bIns="45720" rtlCol="0" anchor="ctr"/>
            <a:lstStyle/>
            <a:p>
              <a:pPr algn="ctr"/>
              <a:r>
                <a:rPr lang="fi-FI" b="1">
                  <a:latin typeface="Source Sans Pro" panose="020B0503030403020204" pitchFamily="34" charset="0"/>
                </a:rPr>
                <a:t>        </a:t>
              </a:r>
              <a:r>
                <a:rPr lang="fi-FI">
                  <a:solidFill>
                    <a:schemeClr val="tx1"/>
                  </a:solidFill>
                  <a:latin typeface="Source Sans Pro" panose="020B0503030403020204" pitchFamily="34" charset="0"/>
                </a:rPr>
                <a:t>Ryhmä 4</a:t>
              </a:r>
              <a:endParaRPr lang="fi-FI" sz="1800">
                <a:solidFill>
                  <a:schemeClr val="tx1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202513-81AC-2DC1-EE04-6E891F6A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351" y="1886863"/>
              <a:ext cx="511086" cy="354537"/>
            </a:xfrm>
            <a:prstGeom prst="rect">
              <a:avLst/>
            </a:prstGeom>
          </p:spPr>
        </p:pic>
      </p:grpSp>
      <p:sp>
        <p:nvSpPr>
          <p:cNvPr id="23" name="TextBox 35">
            <a:extLst>
              <a:ext uri="{FF2B5EF4-FFF2-40B4-BE49-F238E27FC236}">
                <a16:creationId xmlns:a16="http://schemas.microsoft.com/office/drawing/2014/main" id="{6F46EA3E-CD69-3E34-40A3-BE47420ACF84}"/>
              </a:ext>
            </a:extLst>
          </p:cNvPr>
          <p:cNvSpPr txBox="1"/>
          <p:nvPr/>
        </p:nvSpPr>
        <p:spPr>
          <a:xfrm>
            <a:off x="1224926" y="5809396"/>
            <a:ext cx="921134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solidFill>
                  <a:srgbClr val="617585"/>
                </a:solidFill>
                <a:latin typeface="Source Sans Pro" panose="020B0503030403020204" pitchFamily="34" charset="0"/>
              </a:rPr>
              <a:t>Ryhmän kirjuri on kirjannut keskustelun yhteiselle työstöpohjalle ja tulevaisuusvuoropuhelun </a:t>
            </a:r>
            <a:r>
              <a:rPr lang="fi-FI" sz="1600" dirty="0" err="1">
                <a:solidFill>
                  <a:srgbClr val="617585"/>
                </a:solidFill>
                <a:latin typeface="Source Sans Pro" panose="020B0503030403020204" pitchFamily="34" charset="0"/>
              </a:rPr>
              <a:t>faslitaattori</a:t>
            </a:r>
            <a:r>
              <a:rPr lang="fi-FI" sz="1600" dirty="0">
                <a:solidFill>
                  <a:srgbClr val="617585"/>
                </a:solidFill>
                <a:latin typeface="Source Sans Pro" panose="020B0503030403020204" pitchFamily="34" charset="0"/>
              </a:rPr>
              <a:t> jakaa yhteenvedon yhteisesti kaikille näkyviin tässä vaiheessa ryhmä kerrallaan.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52D1F2-FF05-60B5-421C-98A956DFE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71" y="5850427"/>
            <a:ext cx="235494" cy="2333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FC0618-A10E-3B50-118F-7933960FAC3D}"/>
              </a:ext>
            </a:extLst>
          </p:cNvPr>
          <p:cNvSpPr txBox="1"/>
          <p:nvPr/>
        </p:nvSpPr>
        <p:spPr>
          <a:xfrm>
            <a:off x="3561966" y="2684205"/>
            <a:ext cx="2387249" cy="2538601"/>
          </a:xfrm>
          <a:prstGeom prst="roundRect">
            <a:avLst>
              <a:gd name="adj" fmla="val 1749"/>
            </a:avLst>
          </a:prstGeom>
          <a:solidFill>
            <a:schemeClr val="accent3">
              <a:alpha val="20000"/>
            </a:schemeClr>
          </a:solidFill>
        </p:spPr>
        <p:txBody>
          <a:bodyPr wrap="square" lIns="144000" tIns="108000" rIns="144000" bIns="108000">
            <a:noAutofit/>
          </a:bodyPr>
          <a:lstStyle/>
          <a:p>
            <a:r>
              <a:rPr lang="fi-FI" sz="1400">
                <a:latin typeface="Source Sans Pro" panose="020B0503030403020204" pitchFamily="34" charset="0"/>
              </a:rPr>
              <a:t>Mitkä olivat keskustelun tärkeimmät nostot?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1B7B0-D2D6-1E2D-EBD7-3F73C23897E5}"/>
              </a:ext>
            </a:extLst>
          </p:cNvPr>
          <p:cNvSpPr txBox="1"/>
          <p:nvPr/>
        </p:nvSpPr>
        <p:spPr>
          <a:xfrm>
            <a:off x="6154861" y="2684205"/>
            <a:ext cx="2387249" cy="2538601"/>
          </a:xfrm>
          <a:prstGeom prst="roundRect">
            <a:avLst>
              <a:gd name="adj" fmla="val 1749"/>
            </a:avLst>
          </a:prstGeom>
          <a:solidFill>
            <a:schemeClr val="tx1">
              <a:lumMod val="25000"/>
              <a:lumOff val="75000"/>
              <a:alpha val="20000"/>
            </a:schemeClr>
          </a:solidFill>
        </p:spPr>
        <p:txBody>
          <a:bodyPr wrap="square" lIns="144000" tIns="108000" rIns="144000" bIns="108000">
            <a:noAutofit/>
          </a:bodyPr>
          <a:lstStyle/>
          <a:p>
            <a:r>
              <a:rPr lang="fi-FI" sz="1400">
                <a:latin typeface="Source Sans Pro" panose="020B0503030403020204" pitchFamily="34" charset="0"/>
              </a:rPr>
              <a:t>Mitkä olivat keskustelun tärkeimmät nostot?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B6D4A-46D5-9EA8-5E37-D175F938F298}"/>
              </a:ext>
            </a:extLst>
          </p:cNvPr>
          <p:cNvSpPr txBox="1"/>
          <p:nvPr/>
        </p:nvSpPr>
        <p:spPr>
          <a:xfrm>
            <a:off x="8750813" y="2684205"/>
            <a:ext cx="2387249" cy="2538601"/>
          </a:xfrm>
          <a:prstGeom prst="roundRect">
            <a:avLst>
              <a:gd name="adj" fmla="val 1749"/>
            </a:avLst>
          </a:prstGeom>
          <a:solidFill>
            <a:schemeClr val="accent2">
              <a:alpha val="20000"/>
            </a:schemeClr>
          </a:solidFill>
        </p:spPr>
        <p:txBody>
          <a:bodyPr wrap="square" lIns="144000" tIns="108000" rIns="144000" bIns="108000">
            <a:noAutofit/>
          </a:bodyPr>
          <a:lstStyle/>
          <a:p>
            <a:r>
              <a:rPr lang="fi-FI" sz="1400">
                <a:latin typeface="Source Sans Pro" panose="020B0503030403020204" pitchFamily="34" charset="0"/>
              </a:rPr>
              <a:t>Mitkä olivat keskustelun tärkeimmät nostot?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20C42044-77B2-EC3A-9561-A8AF7F229C12}"/>
              </a:ext>
            </a:extLst>
          </p:cNvPr>
          <p:cNvSpPr txBox="1">
            <a:spLocks/>
          </p:cNvSpPr>
          <p:nvPr/>
        </p:nvSpPr>
        <p:spPr>
          <a:xfrm>
            <a:off x="11180004" y="6279777"/>
            <a:ext cx="559278" cy="247150"/>
          </a:xfrm>
          <a:prstGeom prst="rect">
            <a:avLst/>
          </a:prstGeom>
        </p:spPr>
        <p:txBody>
          <a:bodyPr rIns="0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z="1000" smtClean="0"/>
              <a:pPr algn="r"/>
              <a:t>41</a:t>
            </a:fld>
            <a:endParaRPr lang="fi-FI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1DB01-9722-4FA4-EC0C-E872CA314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9071" y="5850426"/>
            <a:ext cx="235493" cy="2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6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5A619-71E7-7C98-6544-2BE44385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742"/>
            <a:ext cx="10515600" cy="1769364"/>
          </a:xfrm>
        </p:spPr>
        <p:txBody>
          <a:bodyPr/>
          <a:lstStyle/>
          <a:p>
            <a:r>
              <a:rPr lang="fi-FI" dirty="0">
                <a:latin typeface="Source Sans Pro Semibold" panose="020B0503030403020204" pitchFamily="34" charset="0"/>
              </a:rPr>
              <a:t>Mitä </a:t>
            </a:r>
            <a:br>
              <a:rPr lang="fi-FI" dirty="0">
                <a:latin typeface="Source Sans Pro Semibold" panose="020B0503030403020204" pitchFamily="34" charset="0"/>
              </a:rPr>
            </a:br>
            <a:r>
              <a:rPr lang="fi-FI" dirty="0">
                <a:latin typeface="Source Sans Pro Semibold" panose="020B0503030403020204" pitchFamily="34" charset="0"/>
              </a:rPr>
              <a:t>seuraavaksi </a:t>
            </a:r>
            <a:br>
              <a:rPr lang="fi-FI" dirty="0">
                <a:latin typeface="Source Sans Pro Semibold" panose="020B0503030403020204" pitchFamily="34" charset="0"/>
              </a:rPr>
            </a:br>
            <a:r>
              <a:rPr lang="fi-FI" dirty="0">
                <a:latin typeface="Source Sans Pro Semibold" panose="020B0503030403020204" pitchFamily="34" charset="0"/>
              </a:rPr>
              <a:t>tapahtuu?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196CF5E-B323-8AE3-BCB0-5A8C946E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F259D39-C653-9443-120C-22932720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2EC0736-287D-DD36-4DB7-453F4EFF3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B0F1B67-63C4-DC9D-B983-775FF546A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5B02D96-0B44-FE6E-7B74-6BB2BCB77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0FE2D61C-2076-4D74-82C1-D9DFAEF38C7A}"/>
              </a:ext>
            </a:extLst>
          </p:cNvPr>
          <p:cNvSpPr/>
          <p:nvPr/>
        </p:nvSpPr>
        <p:spPr>
          <a:xfrm rot="10321637">
            <a:off x="7385233" y="2219703"/>
            <a:ext cx="3180276" cy="2963233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437BF-CE6A-7BC2-F4DD-2DCA0CED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1" y="710050"/>
            <a:ext cx="9953844" cy="1087157"/>
          </a:xfrm>
        </p:spPr>
        <p:txBody>
          <a:bodyPr anchor="t">
            <a:normAutofit/>
          </a:bodyPr>
          <a:lstStyle/>
          <a:p>
            <a:r>
              <a:rPr lang="fi-FI" b="0"/>
              <a:t>Mitä tapahtuu vuoropuhelun jälkeen?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DACD-C9A7-E75D-E894-4FF4843F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71" y="1652987"/>
            <a:ext cx="4860000" cy="3801582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fi-FI" dirty="0"/>
              <a:t>Tässä avataan tarkemmin, mitä tapahtuu vuoropuhelun jälkeen? </a:t>
            </a:r>
          </a:p>
          <a:p>
            <a:pPr>
              <a:spcAft>
                <a:spcPts val="1200"/>
              </a:spcAft>
            </a:pPr>
            <a:r>
              <a:rPr lang="fi-FI" dirty="0"/>
              <a:t>Tehdään yhteenveto tämän vuoropuhelun tuotoksista ja jaetaan se osallistujille</a:t>
            </a:r>
          </a:p>
          <a:p>
            <a:pPr>
              <a:spcAft>
                <a:spcPts val="1200"/>
              </a:spcAft>
            </a:pPr>
            <a:r>
              <a:rPr lang="fi-FI" dirty="0"/>
              <a:t>Tässä voisi myös houkutella osallistumaan seuraavaan vuoropuheluun, jossa ideoidaan konkreettisia toimenpide-ehdotuksia tässä vuoropuhelussa muodostetun ymmärryksen pohjalta? Tai mitä seuraavassa vuoropuhelussa halutaan käydä läpi?</a:t>
            </a:r>
          </a:p>
        </p:txBody>
      </p:sp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758D96C-E14E-F5C5-9BC7-072B63EA3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31" y="2546655"/>
            <a:ext cx="5338484" cy="2776014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4DB70-674D-0CA5-AE69-2520BD2A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40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075E03C2-36C9-2572-3012-9A6086ECAF55}"/>
              </a:ext>
            </a:extLst>
          </p:cNvPr>
          <p:cNvSpPr/>
          <p:nvPr/>
        </p:nvSpPr>
        <p:spPr>
          <a:xfrm rot="10321637">
            <a:off x="7825523" y="2374019"/>
            <a:ext cx="3570310" cy="3634581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rgbClr val="D4E7F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56DF0-FAAC-8E2E-EDCD-FD4C238B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08" y="738633"/>
            <a:ext cx="9953844" cy="1087157"/>
          </a:xfrm>
        </p:spPr>
        <p:txBody>
          <a:bodyPr/>
          <a:lstStyle/>
          <a:p>
            <a:r>
              <a:rPr lang="fi-FI" b="0" dirty="0"/>
              <a:t>Palautetta ja kehitysideoita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4F02A-F86D-FFEF-62C2-2B04DE9B9E0B}"/>
              </a:ext>
            </a:extLst>
          </p:cNvPr>
          <p:cNvSpPr txBox="1"/>
          <p:nvPr/>
        </p:nvSpPr>
        <p:spPr>
          <a:xfrm>
            <a:off x="948686" y="1567013"/>
            <a:ext cx="528258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fi-FI" dirty="0">
                <a:latin typeface="Source Sans Pro" panose="020B0503030403020204" pitchFamily="34" charset="0"/>
              </a:rPr>
              <a:t>Vuoropuhelun lopuksi on hyvä kerätä palautetta tulevien tilaisuuksien järjestämistä ajatellen. Kysely voidaan toteuttaa esimerkiksi Mentillä tai jälkikäteen toimitettavalla kyselyllä, esim. Webropol tai Forms</a:t>
            </a:r>
          </a:p>
          <a:p>
            <a:pPr algn="l">
              <a:spcAft>
                <a:spcPts val="1200"/>
              </a:spcAft>
            </a:pPr>
            <a:r>
              <a:rPr lang="fi-FI" b="1" dirty="0">
                <a:latin typeface="Source Sans Pro Semibold" panose="020B0503030403020204" pitchFamily="34" charset="0"/>
              </a:rPr>
              <a:t>Esimerkkikysymyksiä: </a:t>
            </a:r>
            <a:endParaRPr lang="fi-FI" dirty="0">
              <a:latin typeface="Source Sans Pro" panose="020B0503030403020204" pitchFamily="34" charset="0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Source Sans Pro" panose="020B0503030403020204" pitchFamily="34" charset="0"/>
              </a:rPr>
              <a:t>Miten hyödyllisenä koit vuoropuhelun? (kouluarvosanalla 4-10)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Source Sans Pro" panose="020B0503030403020204" pitchFamily="34" charset="0"/>
              </a:rPr>
              <a:t>Miten kehittäisit vuoropuhelutilaisuutta? (sanallinen)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Source Sans Pro" panose="020B0503030403020204" pitchFamily="34" charset="0"/>
              </a:rPr>
              <a:t>Kenen pitäisi mielestäsi osallistua vuoropuheluun?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Source Sans Pro" panose="020B0503030403020204" pitchFamily="34" charset="0"/>
              </a:rPr>
              <a:t>Kenelle pitäisi mielestäsi viestiä vuoropuhelun tuotoksista?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7A9234-12DD-C40C-65BA-E36D8C36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7298575" y="1477525"/>
            <a:ext cx="3915149" cy="538047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A38BF1-418D-0B27-BD80-284A3CBC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000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79D64EDC-B941-B31E-36A7-050BE07C2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58" y="3063165"/>
            <a:ext cx="1329248" cy="11077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2EF272-2ED4-428E-9E1E-8E85E423D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788" y="1366924"/>
            <a:ext cx="5125212" cy="1508125"/>
          </a:xfrm>
        </p:spPr>
        <p:txBody>
          <a:bodyPr/>
          <a:lstStyle/>
          <a:p>
            <a:pPr>
              <a:lnSpc>
                <a:spcPts val="4020"/>
              </a:lnSpc>
            </a:pPr>
            <a:r>
              <a:rPr lang="fi-FI" sz="3600" dirty="0">
                <a:latin typeface="Source Sans Pro Semibold" panose="020B0503030403020204" pitchFamily="34" charset="0"/>
              </a:rPr>
              <a:t>Kiitos osallistumisesta vuoropuheluun!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E1FC1E-5EBF-4DC8-9A57-0587D9551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788" y="2683851"/>
            <a:ext cx="5125212" cy="755078"/>
          </a:xfrm>
        </p:spPr>
        <p:txBody>
          <a:bodyPr/>
          <a:lstStyle/>
          <a:p>
            <a:r>
              <a:rPr lang="fi-FI" dirty="0"/>
              <a:t>Järjestävä taho</a:t>
            </a:r>
            <a:br>
              <a:rPr lang="fi-FI" dirty="0"/>
            </a:br>
            <a:endParaRPr lang="fi-FI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9EA93A8-9E0B-95D1-A585-0D5F8D486291}"/>
              </a:ext>
            </a:extLst>
          </p:cNvPr>
          <p:cNvGrpSpPr/>
          <p:nvPr/>
        </p:nvGrpSpPr>
        <p:grpSpPr>
          <a:xfrm>
            <a:off x="1" y="887925"/>
            <a:ext cx="12192000" cy="5970075"/>
            <a:chOff x="1" y="887925"/>
            <a:chExt cx="12192000" cy="5970075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015F1C4-F958-AB8F-85FB-B0360F6892BB}"/>
                </a:ext>
              </a:extLst>
            </p:cNvPr>
            <p:cNvSpPr/>
            <p:nvPr/>
          </p:nvSpPr>
          <p:spPr>
            <a:xfrm>
              <a:off x="1" y="3793965"/>
              <a:ext cx="12192000" cy="3064035"/>
            </a:xfrm>
            <a:custGeom>
              <a:avLst/>
              <a:gdLst>
                <a:gd name="connsiteX0" fmla="*/ 10633263 w 12192000"/>
                <a:gd name="connsiteY0" fmla="*/ 2725 h 3064035"/>
                <a:gd name="connsiteX1" fmla="*/ 11106537 w 12192000"/>
                <a:gd name="connsiteY1" fmla="*/ 3209 h 3064035"/>
                <a:gd name="connsiteX2" fmla="*/ 11959625 w 12192000"/>
                <a:gd name="connsiteY2" fmla="*/ 107358 h 3064035"/>
                <a:gd name="connsiteX3" fmla="*/ 12192000 w 12192000"/>
                <a:gd name="connsiteY3" fmla="*/ 156947 h 3064035"/>
                <a:gd name="connsiteX4" fmla="*/ 12192000 w 12192000"/>
                <a:gd name="connsiteY4" fmla="*/ 3064035 h 3064035"/>
                <a:gd name="connsiteX5" fmla="*/ 0 w 12192000"/>
                <a:gd name="connsiteY5" fmla="*/ 3064035 h 3064035"/>
                <a:gd name="connsiteX6" fmla="*/ 0 w 12192000"/>
                <a:gd name="connsiteY6" fmla="*/ 201418 h 3064035"/>
                <a:gd name="connsiteX7" fmla="*/ 258816 w 12192000"/>
                <a:gd name="connsiteY7" fmla="*/ 234871 h 3064035"/>
                <a:gd name="connsiteX8" fmla="*/ 1440023 w 12192000"/>
                <a:gd name="connsiteY8" fmla="*/ 329781 h 3064035"/>
                <a:gd name="connsiteX9" fmla="*/ 2909594 w 12192000"/>
                <a:gd name="connsiteY9" fmla="*/ 215481 h 3064035"/>
                <a:gd name="connsiteX10" fmla="*/ 4245024 w 12192000"/>
                <a:gd name="connsiteY10" fmla="*/ 246071 h 3064035"/>
                <a:gd name="connsiteX11" fmla="*/ 5505837 w 12192000"/>
                <a:gd name="connsiteY11" fmla="*/ 460409 h 3064035"/>
                <a:gd name="connsiteX12" fmla="*/ 7742851 w 12192000"/>
                <a:gd name="connsiteY12" fmla="*/ 362438 h 3064035"/>
                <a:gd name="connsiteX13" fmla="*/ 9130780 w 12192000"/>
                <a:gd name="connsiteY13" fmla="*/ 150166 h 3064035"/>
                <a:gd name="connsiteX14" fmla="*/ 10633263 w 12192000"/>
                <a:gd name="connsiteY14" fmla="*/ 2725 h 306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3064035">
                  <a:moveTo>
                    <a:pt x="10633263" y="2725"/>
                  </a:moveTo>
                  <a:cubicBezTo>
                    <a:pt x="10801737" y="-1088"/>
                    <a:pt x="10962301" y="-873"/>
                    <a:pt x="11106537" y="3209"/>
                  </a:cubicBezTo>
                  <a:cubicBezTo>
                    <a:pt x="11395009" y="11374"/>
                    <a:pt x="11695673" y="56313"/>
                    <a:pt x="11959625" y="107358"/>
                  </a:cubicBezTo>
                  <a:lnTo>
                    <a:pt x="12192000" y="156947"/>
                  </a:lnTo>
                  <a:lnTo>
                    <a:pt x="12192000" y="3064035"/>
                  </a:lnTo>
                  <a:lnTo>
                    <a:pt x="0" y="3064035"/>
                  </a:lnTo>
                  <a:lnTo>
                    <a:pt x="0" y="201418"/>
                  </a:lnTo>
                  <a:lnTo>
                    <a:pt x="258816" y="234871"/>
                  </a:lnTo>
                  <a:cubicBezTo>
                    <a:pt x="660589" y="284878"/>
                    <a:pt x="1058343" y="325699"/>
                    <a:pt x="1440023" y="329781"/>
                  </a:cubicBezTo>
                  <a:cubicBezTo>
                    <a:pt x="1948930" y="335224"/>
                    <a:pt x="2442094" y="229433"/>
                    <a:pt x="2909594" y="215481"/>
                  </a:cubicBezTo>
                  <a:cubicBezTo>
                    <a:pt x="3377094" y="201529"/>
                    <a:pt x="3812317" y="205250"/>
                    <a:pt x="4245024" y="246071"/>
                  </a:cubicBezTo>
                  <a:cubicBezTo>
                    <a:pt x="4677732" y="286892"/>
                    <a:pt x="4922866" y="441015"/>
                    <a:pt x="5505837" y="460409"/>
                  </a:cubicBezTo>
                  <a:cubicBezTo>
                    <a:pt x="6088808" y="479803"/>
                    <a:pt x="7138694" y="414145"/>
                    <a:pt x="7742851" y="362438"/>
                  </a:cubicBezTo>
                  <a:cubicBezTo>
                    <a:pt x="8347008" y="310731"/>
                    <a:pt x="8570166" y="267910"/>
                    <a:pt x="9130780" y="150166"/>
                  </a:cubicBezTo>
                  <a:cubicBezTo>
                    <a:pt x="9551240" y="61858"/>
                    <a:pt x="10127843" y="14164"/>
                    <a:pt x="10633263" y="27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EDEA23-73E9-2A9B-402E-9E7A3485A294}"/>
                </a:ext>
              </a:extLst>
            </p:cNvPr>
            <p:cNvGrpSpPr/>
            <p:nvPr/>
          </p:nvGrpSpPr>
          <p:grpSpPr>
            <a:xfrm>
              <a:off x="4936124" y="887925"/>
              <a:ext cx="6648185" cy="5313503"/>
              <a:chOff x="4936124" y="887925"/>
              <a:chExt cx="6648185" cy="5313503"/>
            </a:xfrm>
          </p:grpSpPr>
          <p:pic>
            <p:nvPicPr>
              <p:cNvPr id="18" name="Picture 17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725BD56A-353F-8C21-74BB-E8DDA7B8A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675" y="887925"/>
                <a:ext cx="2391521" cy="1987124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text, silhouette&#10;&#10;Description automatically generated">
                <a:extLst>
                  <a:ext uri="{FF2B5EF4-FFF2-40B4-BE49-F238E27FC236}">
                    <a16:creationId xmlns:a16="http://schemas.microsoft.com/office/drawing/2014/main" id="{EC07C15B-C33B-924D-8361-507CBE322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196" y="2875049"/>
                <a:ext cx="634635" cy="626173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763A8B83-3642-B1AF-987F-55DC83D0B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124" y="2120986"/>
                <a:ext cx="3180926" cy="3396471"/>
              </a:xfrm>
              <a:prstGeom prst="rect">
                <a:avLst/>
              </a:prstGeom>
            </p:spPr>
          </p:pic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E7A70F6-0763-3806-5916-76A7252FE2B7}"/>
                  </a:ext>
                </a:extLst>
              </p:cNvPr>
              <p:cNvSpPr/>
              <p:nvPr/>
            </p:nvSpPr>
            <p:spPr>
              <a:xfrm rot="21347580">
                <a:off x="5659060" y="4635366"/>
                <a:ext cx="5925249" cy="1566062"/>
              </a:xfrm>
              <a:custGeom>
                <a:avLst/>
                <a:gdLst>
                  <a:gd name="connsiteX0" fmla="*/ 10633263 w 12192000"/>
                  <a:gd name="connsiteY0" fmla="*/ 2725 h 3064035"/>
                  <a:gd name="connsiteX1" fmla="*/ 11106537 w 12192000"/>
                  <a:gd name="connsiteY1" fmla="*/ 3209 h 3064035"/>
                  <a:gd name="connsiteX2" fmla="*/ 11959625 w 12192000"/>
                  <a:gd name="connsiteY2" fmla="*/ 107358 h 3064035"/>
                  <a:gd name="connsiteX3" fmla="*/ 12192000 w 12192000"/>
                  <a:gd name="connsiteY3" fmla="*/ 156947 h 3064035"/>
                  <a:gd name="connsiteX4" fmla="*/ 12192000 w 12192000"/>
                  <a:gd name="connsiteY4" fmla="*/ 3064035 h 3064035"/>
                  <a:gd name="connsiteX5" fmla="*/ 0 w 12192000"/>
                  <a:gd name="connsiteY5" fmla="*/ 3064035 h 3064035"/>
                  <a:gd name="connsiteX6" fmla="*/ 0 w 12192000"/>
                  <a:gd name="connsiteY6" fmla="*/ 201418 h 3064035"/>
                  <a:gd name="connsiteX7" fmla="*/ 258816 w 12192000"/>
                  <a:gd name="connsiteY7" fmla="*/ 234871 h 3064035"/>
                  <a:gd name="connsiteX8" fmla="*/ 1440023 w 12192000"/>
                  <a:gd name="connsiteY8" fmla="*/ 329781 h 3064035"/>
                  <a:gd name="connsiteX9" fmla="*/ 2909594 w 12192000"/>
                  <a:gd name="connsiteY9" fmla="*/ 215481 h 3064035"/>
                  <a:gd name="connsiteX10" fmla="*/ 4245024 w 12192000"/>
                  <a:gd name="connsiteY10" fmla="*/ 246071 h 3064035"/>
                  <a:gd name="connsiteX11" fmla="*/ 5505837 w 12192000"/>
                  <a:gd name="connsiteY11" fmla="*/ 460409 h 3064035"/>
                  <a:gd name="connsiteX12" fmla="*/ 7742851 w 12192000"/>
                  <a:gd name="connsiteY12" fmla="*/ 362438 h 3064035"/>
                  <a:gd name="connsiteX13" fmla="*/ 9130780 w 12192000"/>
                  <a:gd name="connsiteY13" fmla="*/ 150166 h 3064035"/>
                  <a:gd name="connsiteX14" fmla="*/ 10633263 w 12192000"/>
                  <a:gd name="connsiteY14" fmla="*/ 2725 h 306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92000" h="3064035">
                    <a:moveTo>
                      <a:pt x="10633263" y="2725"/>
                    </a:moveTo>
                    <a:cubicBezTo>
                      <a:pt x="10801737" y="-1088"/>
                      <a:pt x="10962301" y="-873"/>
                      <a:pt x="11106537" y="3209"/>
                    </a:cubicBezTo>
                    <a:cubicBezTo>
                      <a:pt x="11395009" y="11374"/>
                      <a:pt x="11695673" y="56313"/>
                      <a:pt x="11959625" y="107358"/>
                    </a:cubicBezTo>
                    <a:lnTo>
                      <a:pt x="12192000" y="156947"/>
                    </a:lnTo>
                    <a:lnTo>
                      <a:pt x="12192000" y="3064035"/>
                    </a:lnTo>
                    <a:lnTo>
                      <a:pt x="0" y="3064035"/>
                    </a:lnTo>
                    <a:lnTo>
                      <a:pt x="0" y="201418"/>
                    </a:lnTo>
                    <a:lnTo>
                      <a:pt x="258816" y="234871"/>
                    </a:lnTo>
                    <a:cubicBezTo>
                      <a:pt x="660589" y="284878"/>
                      <a:pt x="1058343" y="325699"/>
                      <a:pt x="1440023" y="329781"/>
                    </a:cubicBezTo>
                    <a:cubicBezTo>
                      <a:pt x="1948930" y="335224"/>
                      <a:pt x="2442094" y="229433"/>
                      <a:pt x="2909594" y="215481"/>
                    </a:cubicBezTo>
                    <a:cubicBezTo>
                      <a:pt x="3377094" y="201529"/>
                      <a:pt x="3812317" y="205250"/>
                      <a:pt x="4245024" y="246071"/>
                    </a:cubicBezTo>
                    <a:cubicBezTo>
                      <a:pt x="4677732" y="286892"/>
                      <a:pt x="4922866" y="441015"/>
                      <a:pt x="5505837" y="460409"/>
                    </a:cubicBezTo>
                    <a:cubicBezTo>
                      <a:pt x="6088808" y="479803"/>
                      <a:pt x="7138694" y="414145"/>
                      <a:pt x="7742851" y="362438"/>
                    </a:cubicBezTo>
                    <a:cubicBezTo>
                      <a:pt x="8347008" y="310731"/>
                      <a:pt x="8570166" y="267910"/>
                      <a:pt x="9130780" y="150166"/>
                    </a:cubicBezTo>
                    <a:cubicBezTo>
                      <a:pt x="9551240" y="61858"/>
                      <a:pt x="10127843" y="14164"/>
                      <a:pt x="10633263" y="272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142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EF8B-2092-8390-9B7B-5B9912F9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10" y="684466"/>
            <a:ext cx="5564913" cy="755130"/>
          </a:xfrm>
        </p:spPr>
        <p:txBody>
          <a:bodyPr/>
          <a:lstStyle/>
          <a:p>
            <a:r>
              <a:rPr lang="en-FI" dirty="0">
                <a:latin typeface="Source Sans Pro Semibold" panose="020B0503030403020204" pitchFamily="34" charset="0"/>
              </a:rPr>
              <a:t>Kuvituksia vuoropuhelu</a:t>
            </a:r>
            <a:r>
              <a:rPr lang="fi-FI" dirty="0">
                <a:latin typeface="Source Sans Pro Semibold" panose="020B0503030403020204" pitchFamily="34" charset="0"/>
              </a:rPr>
              <a:t>a</a:t>
            </a:r>
            <a:r>
              <a:rPr lang="en-FI" dirty="0">
                <a:latin typeface="Source Sans Pro Semibold" panose="020B0503030403020204" pitchFamily="34" charset="0"/>
              </a:rPr>
              <a:t> varten </a:t>
            </a:r>
            <a:r>
              <a:rPr lang="en-FI" dirty="0">
                <a:latin typeface="Source Sans Pro Semibold" panose="020B0503030403020204" pitchFamily="34" charset="0"/>
                <a:sym typeface="Wingdings" pitchFamily="2" charset="2"/>
              </a:rPr>
              <a:t> </a:t>
            </a:r>
            <a:endParaRPr lang="en-FI" dirty="0">
              <a:latin typeface="Source Sans Pro Semibold" panose="020B0503030403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E03BBBF-904A-79DC-F225-F5A55D82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01" y="3090142"/>
            <a:ext cx="703246" cy="70324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0A27A53-63E7-2BBC-27E9-40778BA5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07" y="3078236"/>
            <a:ext cx="703246" cy="70324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EF234A-A0A7-7C5A-0594-D066C2B14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80" y="1507762"/>
            <a:ext cx="703246" cy="70324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8785881-37CA-0B90-E1A8-7F610A536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61" y="2314412"/>
            <a:ext cx="703246" cy="7032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A7D12-90FD-BA40-8A41-A11ECC66A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38" y="4124733"/>
            <a:ext cx="1508420" cy="2262631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C9D646E-90D1-D9E8-F4B2-33526DEA1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76" y="4259504"/>
            <a:ext cx="1209012" cy="212786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289C835-08D5-6650-4CC2-80039FD28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29" y="1482921"/>
            <a:ext cx="759507" cy="75950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0343CB-97BF-6188-CAB3-60E7F9046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8" y="3074109"/>
            <a:ext cx="703246" cy="703246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3B6A2A3-AEC9-D032-7E73-8AEB7433F0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08" y="2665118"/>
            <a:ext cx="1181974" cy="1276533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BE6BE5C-66E9-CF57-CF0C-A102BBB43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08" y="4185899"/>
            <a:ext cx="1250833" cy="2201465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1CE81FC5-7AFA-D512-9A0E-2C086EB6E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6" y="2259448"/>
            <a:ext cx="758210" cy="75821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9A1BD72-A0AF-2E72-E685-404A0C1119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00" y="1465816"/>
            <a:ext cx="1031374" cy="10253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50B362-E949-13CE-198D-BDF634000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" y="5153452"/>
            <a:ext cx="1054868" cy="879057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CAF57D5-C84B-546C-4965-28EEAAA3AC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96" y="2710479"/>
            <a:ext cx="1031374" cy="102533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F436686-5E88-AE0D-66A7-AD7A694F7E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70" y="3858285"/>
            <a:ext cx="999467" cy="115323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541E78B-7804-F74F-2FBB-FAF89879A7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75" y="5095098"/>
            <a:ext cx="1139260" cy="949383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1FE82823-B7D7-AFA7-84BD-B71EBC0B5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32" y="2218001"/>
            <a:ext cx="759507" cy="759507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D306547-897E-8648-E4C4-2C890ED8C3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28" y="5140331"/>
            <a:ext cx="1139260" cy="94938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184148DA-C296-70B5-B851-93E52DA74B3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45" y="1451501"/>
            <a:ext cx="759507" cy="759507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F1628ED4-D11B-1D51-93AE-AC2DAFAE51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49" y="3126018"/>
            <a:ext cx="759507" cy="759507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CA3B7DE0-A222-2DD3-DC89-DE622CD67C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72" y="5167576"/>
            <a:ext cx="1139260" cy="949383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CD60C35F-7477-D3DC-FED2-0A10D49F65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66" y="2293688"/>
            <a:ext cx="759507" cy="759507"/>
          </a:xfrm>
          <a:prstGeom prst="rect">
            <a:avLst/>
          </a:prstGeom>
        </p:spPr>
      </p:pic>
      <p:pic>
        <p:nvPicPr>
          <p:cNvPr id="58" name="Picture 57" descr="A picture containing dark&#10;&#10;Description automatically generated">
            <a:extLst>
              <a:ext uri="{FF2B5EF4-FFF2-40B4-BE49-F238E27FC236}">
                <a16:creationId xmlns:a16="http://schemas.microsoft.com/office/drawing/2014/main" id="{29578513-06C0-F045-647A-717AAA1882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15" y="4307089"/>
            <a:ext cx="1181974" cy="208027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2B2537F-D9E6-25A5-4AF9-51BD0EFBE22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4" y="1467192"/>
            <a:ext cx="758210" cy="758210"/>
          </a:xfrm>
          <a:prstGeom prst="rect">
            <a:avLst/>
          </a:prstGeom>
        </p:spPr>
      </p:pic>
      <p:pic>
        <p:nvPicPr>
          <p:cNvPr id="66" name="Picture 65" descr="Background pattern&#10;&#10;Description automatically generated">
            <a:extLst>
              <a:ext uri="{FF2B5EF4-FFF2-40B4-BE49-F238E27FC236}">
                <a16:creationId xmlns:a16="http://schemas.microsoft.com/office/drawing/2014/main" id="{8E6E400C-8E91-87B2-E2E2-AC77E4DE33A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77" y="4613193"/>
            <a:ext cx="1116436" cy="1457805"/>
          </a:xfrm>
          <a:prstGeom prst="rect">
            <a:avLst/>
          </a:prstGeom>
        </p:spPr>
      </p:pic>
      <p:pic>
        <p:nvPicPr>
          <p:cNvPr id="68" name="Picture 67" descr="Icon&#10;&#10;Description automatically generated with medium confidence">
            <a:extLst>
              <a:ext uri="{FF2B5EF4-FFF2-40B4-BE49-F238E27FC236}">
                <a16:creationId xmlns:a16="http://schemas.microsoft.com/office/drawing/2014/main" id="{BDFA6425-B3A2-4B88-9A34-8FD3A3500A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5" y="4957323"/>
            <a:ext cx="782754" cy="1087158"/>
          </a:xfrm>
          <a:prstGeom prst="rect">
            <a:avLst/>
          </a:prstGeom>
        </p:spPr>
      </p:pic>
      <p:pic>
        <p:nvPicPr>
          <p:cNvPr id="78" name="Picture 77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07CE668-47DE-1B65-B5E7-4EA04DDA5BE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45" y="2638553"/>
            <a:ext cx="2574353" cy="1335513"/>
          </a:xfrm>
          <a:prstGeom prst="rect">
            <a:avLst/>
          </a:prstGeom>
        </p:spPr>
      </p:pic>
      <p:pic>
        <p:nvPicPr>
          <p:cNvPr id="80" name="Picture 7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DD7E8A8-ABCF-C0BF-BF20-DF859159060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78" y="676138"/>
            <a:ext cx="517726" cy="655332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7A7492DF-F7FB-EA42-461F-6311221400B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30" y="708808"/>
            <a:ext cx="518805" cy="655333"/>
          </a:xfrm>
          <a:prstGeom prst="rect">
            <a:avLst/>
          </a:prstGeom>
        </p:spPr>
      </p:pic>
      <p:pic>
        <p:nvPicPr>
          <p:cNvPr id="84" name="Picture 8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20BFAE3-E084-382E-9007-0298524466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29" y="690951"/>
            <a:ext cx="518805" cy="655333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3511E71E-4F03-BC70-46CE-54C4676130B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81" y="690951"/>
            <a:ext cx="518805" cy="655333"/>
          </a:xfrm>
          <a:prstGeom prst="rect">
            <a:avLst/>
          </a:prstGeom>
        </p:spPr>
      </p:pic>
      <p:pic>
        <p:nvPicPr>
          <p:cNvPr id="88" name="Picture 8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0EB2C63-25DE-DAD6-C695-BB2065177B1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80" y="698767"/>
            <a:ext cx="518805" cy="655333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395670E9-A092-2FFC-1CB6-3B8030F91E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69" y="1473659"/>
            <a:ext cx="631061" cy="631061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CE5B70E8-533D-6069-E68D-AEF58F4E4E3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62" y="1473659"/>
            <a:ext cx="631061" cy="631061"/>
          </a:xfrm>
          <a:prstGeom prst="rect">
            <a:avLst/>
          </a:prstGeom>
        </p:spPr>
      </p:pic>
      <p:pic>
        <p:nvPicPr>
          <p:cNvPr id="94" name="Picture 93" descr="Icon&#10;&#10;Description automatically generated">
            <a:extLst>
              <a:ext uri="{FF2B5EF4-FFF2-40B4-BE49-F238E27FC236}">
                <a16:creationId xmlns:a16="http://schemas.microsoft.com/office/drawing/2014/main" id="{322E1B94-AF23-669B-25CB-232526F5BB7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41" y="1473659"/>
            <a:ext cx="631061" cy="631061"/>
          </a:xfrm>
          <a:prstGeom prst="rect">
            <a:avLst/>
          </a:prstGeom>
        </p:spPr>
      </p:pic>
      <p:pic>
        <p:nvPicPr>
          <p:cNvPr id="96" name="Picture 95" descr="Icon&#10;&#10;Description automatically generated">
            <a:extLst>
              <a:ext uri="{FF2B5EF4-FFF2-40B4-BE49-F238E27FC236}">
                <a16:creationId xmlns:a16="http://schemas.microsoft.com/office/drawing/2014/main" id="{338E77B5-1012-2928-8E30-B27372D78F2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55" y="1473659"/>
            <a:ext cx="631061" cy="631061"/>
          </a:xfrm>
          <a:prstGeom prst="rect">
            <a:avLst/>
          </a:prstGeom>
        </p:spPr>
      </p:pic>
      <p:pic>
        <p:nvPicPr>
          <p:cNvPr id="98" name="Picture 97" descr="Icon&#10;&#10;Description automatically generated">
            <a:extLst>
              <a:ext uri="{FF2B5EF4-FFF2-40B4-BE49-F238E27FC236}">
                <a16:creationId xmlns:a16="http://schemas.microsoft.com/office/drawing/2014/main" id="{BA733425-AE7D-78C3-E602-AD2C5A54EC2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8" y="1473659"/>
            <a:ext cx="631061" cy="631061"/>
          </a:xfrm>
          <a:prstGeom prst="rect">
            <a:avLst/>
          </a:prstGeom>
        </p:spPr>
      </p:pic>
      <p:pic>
        <p:nvPicPr>
          <p:cNvPr id="100" name="Picture 99" descr="Icon&#10;&#10;Description automatically generated with medium confidence">
            <a:extLst>
              <a:ext uri="{FF2B5EF4-FFF2-40B4-BE49-F238E27FC236}">
                <a16:creationId xmlns:a16="http://schemas.microsoft.com/office/drawing/2014/main" id="{16151E03-537F-1ACE-C99B-C8761BA1B41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2" y="4097425"/>
            <a:ext cx="728147" cy="606789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23120725-2072-56CC-77F7-7CACE716071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92" y="4053515"/>
            <a:ext cx="728147" cy="606789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7CF8274C-BC34-5483-F60B-23C838BBCB8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75" y="4053966"/>
            <a:ext cx="728147" cy="606789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C1EA89AB-FB3F-3D66-FB8B-CFF392B2E06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26" y="4077111"/>
            <a:ext cx="728147" cy="606789"/>
          </a:xfrm>
          <a:prstGeom prst="rect">
            <a:avLst/>
          </a:prstGeom>
        </p:spPr>
      </p:pic>
      <p:pic>
        <p:nvPicPr>
          <p:cNvPr id="108" name="Picture 107" descr="Icon&#10;&#10;Description automatically generated with medium confidence">
            <a:extLst>
              <a:ext uri="{FF2B5EF4-FFF2-40B4-BE49-F238E27FC236}">
                <a16:creationId xmlns:a16="http://schemas.microsoft.com/office/drawing/2014/main" id="{A66F762D-50DA-0CC8-B09E-F760D661D70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6" y="4097424"/>
            <a:ext cx="728147" cy="606789"/>
          </a:xfrm>
          <a:prstGeom prst="rect">
            <a:avLst/>
          </a:prstGeom>
        </p:spPr>
      </p:pic>
      <p:pic>
        <p:nvPicPr>
          <p:cNvPr id="116" name="Picture 115" descr="Icon&#10;&#10;Description automatically generated">
            <a:extLst>
              <a:ext uri="{FF2B5EF4-FFF2-40B4-BE49-F238E27FC236}">
                <a16:creationId xmlns:a16="http://schemas.microsoft.com/office/drawing/2014/main" id="{F07DF5C1-99BA-9FD5-2587-E43E49DB4D9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57" y="2653015"/>
            <a:ext cx="437860" cy="159222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FFED2BAA-9A0A-98AE-DD35-453F2AEF3A2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01" y="3623683"/>
            <a:ext cx="623616" cy="155904"/>
          </a:xfrm>
          <a:prstGeom prst="rect">
            <a:avLst/>
          </a:prstGeom>
        </p:spPr>
      </p:pic>
      <p:pic>
        <p:nvPicPr>
          <p:cNvPr id="120" name="Picture 119" descr="Icon&#10;&#10;Description automatically generated">
            <a:extLst>
              <a:ext uri="{FF2B5EF4-FFF2-40B4-BE49-F238E27FC236}">
                <a16:creationId xmlns:a16="http://schemas.microsoft.com/office/drawing/2014/main" id="{A6EBCE7B-EB4C-0FEC-CABD-2022F569BB0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01" y="3931185"/>
            <a:ext cx="437860" cy="159222"/>
          </a:xfrm>
          <a:prstGeom prst="rect">
            <a:avLst/>
          </a:prstGeom>
        </p:spPr>
      </p:pic>
      <p:pic>
        <p:nvPicPr>
          <p:cNvPr id="122" name="Picture 121" descr="Shape, icon&#10;&#10;Description automatically generated">
            <a:extLst>
              <a:ext uri="{FF2B5EF4-FFF2-40B4-BE49-F238E27FC236}">
                <a16:creationId xmlns:a16="http://schemas.microsoft.com/office/drawing/2014/main" id="{1F781143-12A5-E3E6-FF22-90018FF472F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77" y="3000878"/>
            <a:ext cx="623616" cy="155904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AABF519D-9E8D-8774-2E51-7BE017DCF53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49" y="659773"/>
            <a:ext cx="557198" cy="703829"/>
          </a:xfrm>
          <a:prstGeom prst="rect">
            <a:avLst/>
          </a:prstGeom>
        </p:spPr>
      </p:pic>
      <p:pic>
        <p:nvPicPr>
          <p:cNvPr id="126" name="Picture 125" descr="A picture containing text&#10;&#10;Description automatically generated">
            <a:extLst>
              <a:ext uri="{FF2B5EF4-FFF2-40B4-BE49-F238E27FC236}">
                <a16:creationId xmlns:a16="http://schemas.microsoft.com/office/drawing/2014/main" id="{FBD29146-8466-1BF0-BC5F-FFDA074DECC2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4975" y="627961"/>
            <a:ext cx="557198" cy="703829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5029550C-10F4-2F2E-4850-05353E7C9CF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71" y="3311061"/>
            <a:ext cx="756300" cy="155904"/>
          </a:xfrm>
          <a:prstGeom prst="rect">
            <a:avLst/>
          </a:prstGeom>
        </p:spPr>
      </p:pic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EF7115F7-57C6-1AF6-04A5-A39DB6F0977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2" y="3643031"/>
            <a:ext cx="872401" cy="179124"/>
          </a:xfrm>
          <a:prstGeom prst="rect">
            <a:avLst/>
          </a:prstGeom>
        </p:spPr>
      </p:pic>
      <p:pic>
        <p:nvPicPr>
          <p:cNvPr id="132" name="Picture 131" descr="Icon&#10;&#10;Description automatically generated">
            <a:extLst>
              <a:ext uri="{FF2B5EF4-FFF2-40B4-BE49-F238E27FC236}">
                <a16:creationId xmlns:a16="http://schemas.microsoft.com/office/drawing/2014/main" id="{11BCFF4C-E4D2-B483-38D4-4F81DFDF17F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2" y="4010796"/>
            <a:ext cx="1068112" cy="145953"/>
          </a:xfrm>
          <a:prstGeom prst="rect">
            <a:avLst/>
          </a:prstGeom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4204B3D5-2701-71ED-0871-F2B2D598396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81" y="3266148"/>
            <a:ext cx="756300" cy="155904"/>
          </a:xfrm>
          <a:prstGeom prst="rect">
            <a:avLst/>
          </a:prstGeom>
        </p:spPr>
      </p:pic>
      <p:pic>
        <p:nvPicPr>
          <p:cNvPr id="136" name="Picture 135" descr="Icon&#10;&#10;Description automatically generated">
            <a:extLst>
              <a:ext uri="{FF2B5EF4-FFF2-40B4-BE49-F238E27FC236}">
                <a16:creationId xmlns:a16="http://schemas.microsoft.com/office/drawing/2014/main" id="{D8FB7FC4-72C9-4E16-DB93-C666D1BD887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79" y="2583956"/>
            <a:ext cx="872401" cy="179124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8DE693E5-978C-9A0F-2BA8-4921D4B0A20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60" y="2948046"/>
            <a:ext cx="822490" cy="112390"/>
          </a:xfrm>
          <a:prstGeom prst="rect">
            <a:avLst/>
          </a:prstGeom>
        </p:spPr>
      </p:pic>
      <p:pic>
        <p:nvPicPr>
          <p:cNvPr id="140" name="Picture 139" descr="Icon&#10;&#10;Description automatically generated">
            <a:extLst>
              <a:ext uri="{FF2B5EF4-FFF2-40B4-BE49-F238E27FC236}">
                <a16:creationId xmlns:a16="http://schemas.microsoft.com/office/drawing/2014/main" id="{972724A7-81C9-4456-3D43-F600D1426D4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76" y="1473659"/>
            <a:ext cx="631061" cy="631061"/>
          </a:xfrm>
          <a:prstGeom prst="rect">
            <a:avLst/>
          </a:prstGeom>
        </p:spPr>
      </p:pic>
      <p:pic>
        <p:nvPicPr>
          <p:cNvPr id="142" name="Picture 141" descr="Icon&#10;&#10;Description automatically generated">
            <a:extLst>
              <a:ext uri="{FF2B5EF4-FFF2-40B4-BE49-F238E27FC236}">
                <a16:creationId xmlns:a16="http://schemas.microsoft.com/office/drawing/2014/main" id="{7DF97EFF-3B27-B6D8-13AA-F2E23DED3786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84" y="1473659"/>
            <a:ext cx="631061" cy="63106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F762E6E-7DB8-9CE1-BCB5-91F97AD2BB4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87" y="5238794"/>
            <a:ext cx="692727" cy="783266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70741368-7BFB-0771-E6AC-8B1B5A91FDE3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02" y="1517474"/>
            <a:ext cx="814611" cy="800064"/>
          </a:xfrm>
          <a:prstGeom prst="rect">
            <a:avLst/>
          </a:prstGeom>
        </p:spPr>
      </p:pic>
      <p:pic>
        <p:nvPicPr>
          <p:cNvPr id="17" name="Picture 1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12923E-3F45-002B-7499-7AD156FF917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6" y="4857121"/>
            <a:ext cx="634635" cy="6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7BFFFD-C9CB-A593-AA33-B8901BA21A34}"/>
              </a:ext>
            </a:extLst>
          </p:cNvPr>
          <p:cNvSpPr txBox="1">
            <a:spLocks/>
          </p:cNvSpPr>
          <p:nvPr/>
        </p:nvSpPr>
        <p:spPr>
          <a:xfrm>
            <a:off x="5553619" y="1561476"/>
            <a:ext cx="4707477" cy="2192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FI" sz="1600">
                <a:latin typeface="Source Sans Pro" panose="020B0503030403020204" pitchFamily="34" charset="0"/>
              </a:rPr>
              <a:t>Alustava ohjelma: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FI" sz="1600">
                <a:latin typeface="Source Sans Pro" panose="020B0503030403020204" pitchFamily="34" charset="0"/>
              </a:rPr>
              <a:t>Tervetuloa mukaan vuoropuheluun! </a:t>
            </a:r>
          </a:p>
          <a:p>
            <a:pPr marL="0" indent="0">
              <a:buNone/>
            </a:pPr>
            <a:r>
              <a:rPr lang="en-FI" sz="1600">
                <a:latin typeface="Source Sans Pro" panose="020B0503030403020204" pitchFamily="34" charset="0"/>
              </a:rPr>
              <a:t>Ilmoittaudu vuoropuheluun </a:t>
            </a:r>
            <a:r>
              <a:rPr lang="en-FI" sz="1600" b="1" i="1">
                <a:latin typeface="Source Sans Pro Semibold" panose="020B0503030403020204" pitchFamily="34" charset="0"/>
              </a:rPr>
              <a:t>päivämäärä </a:t>
            </a:r>
            <a:r>
              <a:rPr lang="en-FI" sz="1600">
                <a:latin typeface="Source Sans Pro" panose="020B0503030403020204" pitchFamily="34" charset="0"/>
              </a:rPr>
              <a:t>mennessä :</a:t>
            </a:r>
            <a:r>
              <a:rPr lang="en-FI" sz="1600" b="1">
                <a:latin typeface="Source Sans Pro" panose="020B0503030403020204" pitchFamily="34" charset="0"/>
              </a:rPr>
              <a:t> </a:t>
            </a:r>
            <a:r>
              <a:rPr lang="en-FI" sz="1600" b="1" i="1">
                <a:latin typeface="Source Sans Pro Semibold" panose="020B0503030403020204" pitchFamily="34" charset="0"/>
              </a:rPr>
              <a:t>Linkki ilmoittautumiseen</a:t>
            </a:r>
          </a:p>
          <a:p>
            <a:pPr marL="0" indent="0">
              <a:buNone/>
            </a:pPr>
            <a:r>
              <a:rPr lang="en-FI" sz="1600" i="1">
                <a:latin typeface="Source Sans Pro" panose="020B0503030403020204" pitchFamily="34" charset="0"/>
              </a:rPr>
              <a:t>Linkki muihin tärkeisiin tietoihin tai esim taustoittavaan ennakkokyselyyn (katso työkirja)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FI" sz="1600"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DCDF-073E-74B2-D694-52210F90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99" y="1561476"/>
            <a:ext cx="4104911" cy="4725024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FI" sz="1600"/>
              <a:t>Muotoile innostava aloitus, joka motivoi osallistumaan tilaisuuteen, esim.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FI" sz="1600"/>
              <a:t>”Tule mukaan kehittämään </a:t>
            </a:r>
            <a:r>
              <a:rPr lang="en-FI" sz="1600" b="1" i="1">
                <a:latin typeface="Source Sans Pro Semibold" panose="020B0503030403020204" pitchFamily="34" charset="0"/>
              </a:rPr>
              <a:t>toimiala/alue ja mitä teemaa vuoropuhelussa käsitellään”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FI" sz="1600" i="1"/>
              <a:t>Kuka kutsuu? </a:t>
            </a:r>
            <a:br>
              <a:rPr lang="en-FI" sz="1600" i="1"/>
            </a:br>
            <a:r>
              <a:rPr lang="en-FI" sz="1600" i="1"/>
              <a:t>Mitä varten? </a:t>
            </a:r>
            <a:br>
              <a:rPr lang="en-FI" sz="1600" i="1"/>
            </a:br>
            <a:r>
              <a:rPr lang="en-FI" sz="1600" i="1"/>
              <a:t>Mitä asioita käsitellään? </a:t>
            </a:r>
            <a:br>
              <a:rPr lang="en-FI" sz="1600" i="1"/>
            </a:br>
            <a:r>
              <a:rPr lang="en-FI" sz="1600" i="1"/>
              <a:t>Mistä asoista haluaan keskustelua? </a:t>
            </a:r>
            <a:br>
              <a:rPr lang="en-FI" sz="1600" i="1"/>
            </a:br>
            <a:r>
              <a:rPr lang="en-FI" sz="1600" i="1"/>
              <a:t>Mikä motivoi osallistujia tulemaan mukaan?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FI" sz="1600" b="1" i="1">
                <a:latin typeface="Source Sans Pro Semibold" panose="020B0503030403020204" pitchFamily="34" charset="0"/>
              </a:rPr>
              <a:t>“Osallistu keskusteluun ja vaikuta”</a:t>
            </a:r>
          </a:p>
          <a:p>
            <a:pPr marL="0" indent="0">
              <a:buNone/>
            </a:pPr>
            <a:r>
              <a:rPr lang="en-FI" sz="1600" i="1"/>
              <a:t>Tilaisuuden tiedot: </a:t>
            </a:r>
          </a:p>
          <a:p>
            <a:r>
              <a:rPr lang="en-FI" sz="1600" i="1"/>
              <a:t>Milloin?</a:t>
            </a:r>
          </a:p>
          <a:p>
            <a:r>
              <a:rPr lang="en-FI" sz="1600" i="1"/>
              <a:t>Missä?</a:t>
            </a:r>
          </a:p>
          <a:p>
            <a:r>
              <a:rPr lang="en-FI" sz="1600" i="1"/>
              <a:t>Kenelle?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2D5DB70-B1FD-B1D1-2BF3-A56F8BA4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1983503"/>
            <a:ext cx="178590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1000" b="0" i="0" u="none" strike="noStrike" cap="none" normalizeH="0" baseline="0">
                <a:ln>
                  <a:noFill/>
                </a:ln>
                <a:solidFill>
                  <a:srgbClr val="1D1D1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FI" altLang="en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68C157F-6544-65F9-75B8-FDF02A146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436976"/>
              </p:ext>
            </p:extLst>
          </p:nvPr>
        </p:nvGraphicFramePr>
        <p:xfrm>
          <a:off x="5556527" y="2001078"/>
          <a:ext cx="5270758" cy="20641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5166">
                  <a:extLst>
                    <a:ext uri="{9D8B030D-6E8A-4147-A177-3AD203B41FA5}">
                      <a16:colId xmlns:a16="http://schemas.microsoft.com/office/drawing/2014/main" val="1125878182"/>
                    </a:ext>
                  </a:extLst>
                </a:gridCol>
                <a:gridCol w="3183631">
                  <a:extLst>
                    <a:ext uri="{9D8B030D-6E8A-4147-A177-3AD203B41FA5}">
                      <a16:colId xmlns:a16="http://schemas.microsoft.com/office/drawing/2014/main" val="3176545902"/>
                    </a:ext>
                  </a:extLst>
                </a:gridCol>
                <a:gridCol w="1081961">
                  <a:extLst>
                    <a:ext uri="{9D8B030D-6E8A-4147-A177-3AD203B41FA5}">
                      <a16:colId xmlns:a16="http://schemas.microsoft.com/office/drawing/2014/main" val="909166465"/>
                    </a:ext>
                  </a:extLst>
                </a:gridCol>
              </a:tblGrid>
              <a:tr h="381458">
                <a:tc>
                  <a:txBody>
                    <a:bodyPr/>
                    <a:lstStyle/>
                    <a:p>
                      <a:pPr algn="ctr"/>
                      <a:r>
                        <a:rPr lang="fi-FI" sz="1000" b="1" i="0">
                          <a:latin typeface="Source Sans Pro Semibold" panose="020B0503030403020204" pitchFamily="34" charset="0"/>
                        </a:rPr>
                        <a:t>Aikataulu</a:t>
                      </a:r>
                    </a:p>
                  </a:txBody>
                  <a:tcPr marL="68543" marR="49180" marT="24590" marB="245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i="0">
                          <a:latin typeface="Source Sans Pro Semibold" panose="020B0503030403020204" pitchFamily="34" charset="0"/>
                        </a:rPr>
                        <a:t>Sisältö</a:t>
                      </a:r>
                    </a:p>
                  </a:txBody>
                  <a:tcPr marL="145991" marR="49180" marT="24590" marB="245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i="0" dirty="0">
                          <a:latin typeface="Source Sans Pro Semibold" panose="020B0503030403020204" pitchFamily="34" charset="0"/>
                        </a:rPr>
                        <a:t>Varattu aika</a:t>
                      </a:r>
                    </a:p>
                  </a:txBody>
                  <a:tcPr marL="68543" marR="49180" marT="24590" marB="245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86362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x.00 – x.05</a:t>
                      </a:r>
                    </a:p>
                  </a:txBody>
                  <a:tcPr marL="68543" marR="49180" marT="43952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Source Sans Pro" panose="020B0503030403020204" pitchFamily="34" charset="0"/>
                        </a:rPr>
                        <a:t>Tervetuloa ja alustus</a:t>
                      </a:r>
                    </a:p>
                  </a:txBody>
                  <a:tcPr marL="145991" marR="49180" marT="43952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5 min</a:t>
                      </a:r>
                    </a:p>
                  </a:txBody>
                  <a:tcPr marL="87905" marR="49180" marT="43952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64504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x.05 – x.20</a:t>
                      </a:r>
                    </a:p>
                  </a:txBody>
                  <a:tcPr marL="68543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Source Sans Pro" panose="020B0503030403020204" pitchFamily="34" charset="0"/>
                        </a:rPr>
                        <a:t>Teeman alustus, tilannekuvan läpikäynti, kyselyn anti</a:t>
                      </a:r>
                    </a:p>
                  </a:txBody>
                  <a:tcPr marL="145991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15 min</a:t>
                      </a:r>
                    </a:p>
                  </a:txBody>
                  <a:tcPr marL="87905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608141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x.20 – x.05</a:t>
                      </a:r>
                    </a:p>
                  </a:txBody>
                  <a:tcPr marL="68543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Source Sans Pro" panose="020B0503030403020204" pitchFamily="34" charset="0"/>
                        </a:rPr>
                        <a:t>Pienryhmäkeskustelut</a:t>
                      </a:r>
                    </a:p>
                  </a:txBody>
                  <a:tcPr marL="145991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45 min</a:t>
                      </a:r>
                    </a:p>
                  </a:txBody>
                  <a:tcPr marL="87905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871698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x.05 – x.20</a:t>
                      </a:r>
                    </a:p>
                  </a:txBody>
                  <a:tcPr marL="68543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Source Sans Pro" panose="020B0503030403020204" pitchFamily="34" charset="0"/>
                        </a:rPr>
                        <a:t>Keskustelujen yhteenveto</a:t>
                      </a:r>
                    </a:p>
                  </a:txBody>
                  <a:tcPr marL="145991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15 min</a:t>
                      </a:r>
                    </a:p>
                  </a:txBody>
                  <a:tcPr marL="87905" marR="49180" marT="24590" marB="2459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81243"/>
                  </a:ext>
                </a:extLst>
              </a:tr>
              <a:tr h="366112"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latin typeface="Source Sans Pro" panose="020B0503030403020204" pitchFamily="34" charset="0"/>
                        </a:rPr>
                        <a:t>x.20 – x.30</a:t>
                      </a:r>
                    </a:p>
                  </a:txBody>
                  <a:tcPr marL="68543" marR="49180" marT="24590" marB="43952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Source Sans Pro" panose="020B0503030403020204" pitchFamily="34" charset="0"/>
                        </a:rPr>
                        <a:t>Lopetus ja mitä seuraavaksi</a:t>
                      </a:r>
                    </a:p>
                  </a:txBody>
                  <a:tcPr marL="145991" marR="49180" marT="24590" marB="43952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latin typeface="Source Sans Pro" panose="020B0503030403020204" pitchFamily="34" charset="0"/>
                        </a:rPr>
                        <a:t>10 min</a:t>
                      </a:r>
                    </a:p>
                  </a:txBody>
                  <a:tcPr marL="87905" marR="49180" marT="24590" marB="43952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975444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7E45F3DF-BBBE-CC5D-49F8-106BD64E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99" y="710051"/>
            <a:ext cx="9953844" cy="851426"/>
          </a:xfrm>
        </p:spPr>
        <p:txBody>
          <a:bodyPr/>
          <a:lstStyle/>
          <a:p>
            <a:r>
              <a:rPr lang="en-FI" b="0" dirty="0"/>
              <a:t>Kutsupohja vuoropuhelutilaisuuteen</a:t>
            </a:r>
            <a:endParaRPr lang="fi-FI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8AE41-5485-C43D-C6F2-C9FCF496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5</a:t>
            </a:fld>
            <a:endParaRPr lang="fi-FI"/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431C0E9-A9B4-FD0B-6922-532B651D4E6B}"/>
              </a:ext>
            </a:extLst>
          </p:cNvPr>
          <p:cNvSpPr txBox="1"/>
          <p:nvPr/>
        </p:nvSpPr>
        <p:spPr>
          <a:xfrm>
            <a:off x="7918088" y="773927"/>
            <a:ext cx="36130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solidFill>
                  <a:srgbClr val="617585"/>
                </a:solidFill>
                <a:latin typeface="Source Sans Pro" panose="020B0503030403020204" pitchFamily="34" charset="0"/>
                <a:ea typeface="+mn-lt"/>
                <a:cs typeface="+mn-lt"/>
              </a:rPr>
              <a:t>Voit tehdä kutsun suoraan sähköpostiin tai jakaa sen esimerkiksi somen kautta.</a:t>
            </a:r>
            <a:endParaRPr lang="fi-FI" sz="1600" b="1" dirty="0">
              <a:solidFill>
                <a:srgbClr val="617585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EB1BC-1166-2FF0-E1D0-57A6310E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53731" y="804317"/>
            <a:ext cx="264357" cy="2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F12C2-FE1E-4B5E-0FC7-7CD7A099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 Semibold" panose="020B0503030403020204" pitchFamily="34" charset="0"/>
              </a:rPr>
              <a:t>Vuoropuhelutilaisuuden </a:t>
            </a:r>
            <a:br>
              <a:rPr lang="fi-FI">
                <a:latin typeface="Source Sans Pro Semibold" panose="020B0503030403020204" pitchFamily="34" charset="0"/>
              </a:rPr>
            </a:br>
            <a:r>
              <a:rPr lang="fi-FI">
                <a:latin typeface="Source Sans Pro Semibold" panose="020B0503030403020204" pitchFamily="34" charset="0"/>
              </a:rPr>
              <a:t>esityspohja </a:t>
            </a:r>
            <a:r>
              <a:rPr lang="fi-FI">
                <a:latin typeface="Source Sans Pro Semibold" panose="020B0503030403020204" pitchFamily="34" charset="0"/>
                <a:sym typeface="Wingdings" pitchFamily="2" charset="2"/>
              </a:rPr>
              <a:t></a:t>
            </a:r>
            <a:endParaRPr lang="fi-FI">
              <a:latin typeface="Source Sans Pro Semibold" panose="020B0503030403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3B2F5E-8A1B-C9F1-8896-1F1D0BFB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1574912"/>
            <a:ext cx="770411" cy="19260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2D89EE-999A-B77B-29B8-396351BC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6" y="1767515"/>
            <a:ext cx="539826" cy="19630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64ACAF-F207-4407-7076-754A4BC8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7" y="5342039"/>
            <a:ext cx="932842" cy="19229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C23A40-68BB-91FC-C456-8C959E787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66" y="3770423"/>
            <a:ext cx="1135821" cy="23321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949256-3874-12AE-FC6A-4787F3E21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24" y="4814698"/>
            <a:ext cx="1230329" cy="168120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7122E0B5-4E24-EC76-0641-40C29C11C558}"/>
              </a:ext>
            </a:extLst>
          </p:cNvPr>
          <p:cNvSpPr txBox="1"/>
          <p:nvPr/>
        </p:nvSpPr>
        <p:spPr>
          <a:xfrm>
            <a:off x="3183834" y="3987315"/>
            <a:ext cx="58243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  <a:t>Seuraavaksi on koottu vuoropuhelussa esitettävät materiaalit. </a:t>
            </a:r>
            <a:b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</a:br>
            <a: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  <a:t>Osa sivuista on fasilitaattorille taustatiedoksi. Poista ne pohjat,</a:t>
            </a:r>
            <a:b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</a:br>
            <a:r>
              <a:rPr lang="fi-FI" sz="1200" dirty="0">
                <a:solidFill>
                  <a:schemeClr val="bg1"/>
                </a:solidFill>
                <a:latin typeface="Source Sans Pro" panose="020B0503030403020204" pitchFamily="34" charset="0"/>
                <a:ea typeface="+mn-lt"/>
                <a:cs typeface="+mn-lt"/>
              </a:rPr>
              <a:t> jotka eivät ole sinun järjestämäsi vuoropopuhelutilaisuuden kannalta  tarpeellisia.</a:t>
            </a:r>
            <a:endParaRPr lang="fi-FI" sz="1200" b="1" dirty="0">
              <a:solidFill>
                <a:schemeClr val="bg1"/>
              </a:solidFill>
              <a:latin typeface="Source Sans Pro" panose="020B0503030403020204" pitchFamily="34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EC546-ED3C-05F5-88E2-8B88A56B7E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B02F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27922" y="390055"/>
            <a:ext cx="493030" cy="4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8A6AA8C-10AE-C497-30C5-7CAED11766FF}"/>
              </a:ext>
            </a:extLst>
          </p:cNvPr>
          <p:cNvSpPr/>
          <p:nvPr/>
        </p:nvSpPr>
        <p:spPr>
          <a:xfrm rot="10321637">
            <a:off x="6700351" y="1428010"/>
            <a:ext cx="4505374" cy="4197897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724CC8A-E1D2-1A8C-10C3-570E81E8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97" y="1791004"/>
            <a:ext cx="3100197" cy="35771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2EF272-2ED4-428E-9E1E-8E85E423D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113" y="1251857"/>
            <a:ext cx="6079839" cy="43171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600" b="0" dirty="0"/>
              <a:t>Kirjoita järjestävä taho tähän</a:t>
            </a:r>
            <a:br>
              <a:rPr lang="fi-FI" sz="3200" b="0" dirty="0"/>
            </a:br>
            <a:br>
              <a:rPr lang="fi-FI" sz="3200" b="0" dirty="0"/>
            </a:br>
            <a:r>
              <a:rPr lang="fi-FI" sz="3600" dirty="0">
                <a:latin typeface="Source Sans Pro Semibold" panose="020B0503030403020204" pitchFamily="34" charset="0"/>
              </a:rPr>
              <a:t>Ala, jolla vuoropuhelua käydään ja vuoropuhelun aihe</a:t>
            </a:r>
            <a:br>
              <a:rPr lang="fi-FI" sz="3600" b="0" dirty="0"/>
            </a:br>
            <a:r>
              <a:rPr lang="fi-FI" sz="2800" b="0" dirty="0"/>
              <a:t> </a:t>
            </a:r>
            <a:br>
              <a:rPr lang="fi-FI" sz="3600" b="0" dirty="0"/>
            </a:br>
            <a:r>
              <a:rPr lang="fi-FI" sz="1600" b="0" dirty="0"/>
              <a:t>xx.xx.20xx vuoropuhelun päivämäärä</a:t>
            </a:r>
            <a:br>
              <a:rPr lang="fi-FI" sz="3200" b="0" dirty="0"/>
            </a:br>
            <a:br>
              <a:rPr lang="fi-FI" sz="1600" b="0" dirty="0"/>
            </a:br>
            <a:endParaRPr lang="fi-FI" sz="3200" b="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B9034DC-D1C8-C420-C780-598E81FA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98" y="5572906"/>
            <a:ext cx="480573" cy="17475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357ED46-AC3B-390F-4FA6-BBA41C20E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20" y="4762538"/>
            <a:ext cx="1172308" cy="16019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70D6E33-BF7F-2AEB-6071-EB22E8845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88" y="4836252"/>
            <a:ext cx="830080" cy="1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224153-E615-C433-BE19-435456FAE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60897"/>
              </p:ext>
            </p:extLst>
          </p:nvPr>
        </p:nvGraphicFramePr>
        <p:xfrm>
          <a:off x="965897" y="1633928"/>
          <a:ext cx="10260206" cy="42193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6684">
                  <a:extLst>
                    <a:ext uri="{9D8B030D-6E8A-4147-A177-3AD203B41FA5}">
                      <a16:colId xmlns:a16="http://schemas.microsoft.com/office/drawing/2014/main" val="1125878182"/>
                    </a:ext>
                  </a:extLst>
                </a:gridCol>
                <a:gridCol w="6197346">
                  <a:extLst>
                    <a:ext uri="{9D8B030D-6E8A-4147-A177-3AD203B41FA5}">
                      <a16:colId xmlns:a16="http://schemas.microsoft.com/office/drawing/2014/main" val="3176545902"/>
                    </a:ext>
                  </a:extLst>
                </a:gridCol>
                <a:gridCol w="2106176">
                  <a:extLst>
                    <a:ext uri="{9D8B030D-6E8A-4147-A177-3AD203B41FA5}">
                      <a16:colId xmlns:a16="http://schemas.microsoft.com/office/drawing/2014/main" val="909166465"/>
                    </a:ext>
                  </a:extLst>
                </a:gridCol>
              </a:tblGrid>
              <a:tr h="779488">
                <a:tc>
                  <a:txBody>
                    <a:bodyPr/>
                    <a:lstStyle/>
                    <a:p>
                      <a:pPr algn="ctr"/>
                      <a:r>
                        <a:rPr lang="fi-FI" sz="2000" b="1" i="0" dirty="0">
                          <a:solidFill>
                            <a:schemeClr val="bg1"/>
                          </a:solidFill>
                          <a:latin typeface="Source Sans Pro Semibold" panose="020B0503030403020204" pitchFamily="34" charset="0"/>
                        </a:rPr>
                        <a:t>Aikataulu</a:t>
                      </a:r>
                    </a:p>
                  </a:txBody>
                  <a:tcPr marL="127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1" i="0">
                          <a:solidFill>
                            <a:schemeClr val="bg1"/>
                          </a:solidFill>
                          <a:latin typeface="Source Sans Pro Semibold" panose="020B0503030403020204" pitchFamily="34" charset="0"/>
                        </a:rPr>
                        <a:t>Sisältö</a:t>
                      </a:r>
                    </a:p>
                  </a:txBody>
                  <a:tcPr marL="27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="1" i="0" dirty="0">
                          <a:solidFill>
                            <a:schemeClr val="bg1"/>
                          </a:solidFill>
                          <a:latin typeface="Source Sans Pro Semibold" panose="020B0503030403020204" pitchFamily="34" charset="0"/>
                        </a:rPr>
                        <a:t>Varattu aika</a:t>
                      </a:r>
                    </a:p>
                  </a:txBody>
                  <a:tcPr marL="127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86362"/>
                  </a:ext>
                </a:extLst>
              </a:tr>
              <a:tr h="672871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Source Sans Pro" panose="020B0503030403020204" pitchFamily="34" charset="0"/>
                        </a:rPr>
                        <a:t>x.00 – x.05</a:t>
                      </a:r>
                    </a:p>
                  </a:txBody>
                  <a:tcPr marL="127440" marT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Source Sans Pro" panose="020B0503030403020204" pitchFamily="34" charset="0"/>
                        </a:rPr>
                        <a:t>Tervetuloa ja alustus</a:t>
                      </a:r>
                    </a:p>
                  </a:txBody>
                  <a:tcPr marL="271440" marT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Source Sans Pro" panose="020B0503030403020204" pitchFamily="34" charset="0"/>
                        </a:rPr>
                        <a:t>5 min</a:t>
                      </a:r>
                    </a:p>
                  </a:txBody>
                  <a:tcPr marL="163440" marT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64504"/>
                  </a:ext>
                </a:extLst>
              </a:tr>
              <a:tr h="672871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Source Sans Pro" panose="020B0503030403020204" pitchFamily="34" charset="0"/>
                        </a:rPr>
                        <a:t>x.05 – x.20</a:t>
                      </a:r>
                    </a:p>
                  </a:txBody>
                  <a:tcPr marL="127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Source Sans Pro" panose="020B0503030403020204" pitchFamily="34" charset="0"/>
                        </a:rPr>
                        <a:t>Teeman alustus, tilannekuvan läpikäynti, kyselyn anti</a:t>
                      </a:r>
                    </a:p>
                  </a:txBody>
                  <a:tcPr marL="271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Source Sans Pro" panose="020B0503030403020204" pitchFamily="34" charset="0"/>
                        </a:rPr>
                        <a:t>15 min</a:t>
                      </a:r>
                    </a:p>
                  </a:txBody>
                  <a:tcPr marL="163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08141"/>
                  </a:ext>
                </a:extLst>
              </a:tr>
              <a:tr h="672871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Source Sans Pro" panose="020B0503030403020204" pitchFamily="34" charset="0"/>
                        </a:rPr>
                        <a:t>x.20 – x.05</a:t>
                      </a:r>
                    </a:p>
                  </a:txBody>
                  <a:tcPr marL="127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Source Sans Pro" panose="020B0503030403020204" pitchFamily="34" charset="0"/>
                        </a:rPr>
                        <a:t>Pienryhmäkeskustelut</a:t>
                      </a:r>
                    </a:p>
                  </a:txBody>
                  <a:tcPr marL="271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Source Sans Pro" panose="020B0503030403020204" pitchFamily="34" charset="0"/>
                        </a:rPr>
                        <a:t>45 min</a:t>
                      </a:r>
                    </a:p>
                  </a:txBody>
                  <a:tcPr marL="163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71698"/>
                  </a:ext>
                </a:extLst>
              </a:tr>
              <a:tr h="672871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Source Sans Pro" panose="020B0503030403020204" pitchFamily="34" charset="0"/>
                        </a:rPr>
                        <a:t>x.05 – x.20</a:t>
                      </a:r>
                    </a:p>
                  </a:txBody>
                  <a:tcPr marL="127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Source Sans Pro" panose="020B0503030403020204" pitchFamily="34" charset="0"/>
                        </a:rPr>
                        <a:t>Keskustelujen yhteenveto</a:t>
                      </a:r>
                    </a:p>
                  </a:txBody>
                  <a:tcPr marL="271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Source Sans Pro" panose="020B0503030403020204" pitchFamily="34" charset="0"/>
                        </a:rPr>
                        <a:t>15 min</a:t>
                      </a:r>
                    </a:p>
                  </a:txBody>
                  <a:tcPr marL="16344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81243"/>
                  </a:ext>
                </a:extLst>
              </a:tr>
              <a:tr h="748413"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latin typeface="Source Sans Pro" panose="020B0503030403020204" pitchFamily="34" charset="0"/>
                        </a:rPr>
                        <a:t>x.20 – x.30</a:t>
                      </a:r>
                    </a:p>
                  </a:txBody>
                  <a:tcPr marL="127440" marB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Source Sans Pro" panose="020B0503030403020204" pitchFamily="34" charset="0"/>
                        </a:rPr>
                        <a:t>Lopetus ja mitä seuraavaksi</a:t>
                      </a:r>
                    </a:p>
                  </a:txBody>
                  <a:tcPr marL="271440" marB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Source Sans Pro" panose="020B0503030403020204" pitchFamily="34" charset="0"/>
                        </a:rPr>
                        <a:t>10 min</a:t>
                      </a:r>
                    </a:p>
                  </a:txBody>
                  <a:tcPr marL="163440" marB="8172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75444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0507CC40-0516-8CD0-2E62-AD4445C3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97" y="710051"/>
            <a:ext cx="9953844" cy="743996"/>
          </a:xfrm>
        </p:spPr>
        <p:txBody>
          <a:bodyPr/>
          <a:lstStyle/>
          <a:p>
            <a:r>
              <a:rPr lang="fi-FI" b="0"/>
              <a:t>Vuoropuhelun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2C972-8D00-2A03-E418-15729B36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6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0D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3AEA7213-B3FF-5CAE-4736-6EA8CE8CE1BC}"/>
              </a:ext>
            </a:extLst>
          </p:cNvPr>
          <p:cNvSpPr/>
          <p:nvPr/>
        </p:nvSpPr>
        <p:spPr>
          <a:xfrm rot="10321637">
            <a:off x="7364490" y="1987047"/>
            <a:ext cx="4016804" cy="3901189"/>
          </a:xfrm>
          <a:custGeom>
            <a:avLst/>
            <a:gdLst>
              <a:gd name="connsiteX0" fmla="*/ 0 w 2677331"/>
              <a:gd name="connsiteY0" fmla="*/ 1338666 h 2677331"/>
              <a:gd name="connsiteX1" fmla="*/ 1338666 w 2677331"/>
              <a:gd name="connsiteY1" fmla="*/ 0 h 2677331"/>
              <a:gd name="connsiteX2" fmla="*/ 2677332 w 2677331"/>
              <a:gd name="connsiteY2" fmla="*/ 1338666 h 2677331"/>
              <a:gd name="connsiteX3" fmla="*/ 1338666 w 2677331"/>
              <a:gd name="connsiteY3" fmla="*/ 2677332 h 2677331"/>
              <a:gd name="connsiteX4" fmla="*/ 0 w 2677331"/>
              <a:gd name="connsiteY4" fmla="*/ 1338666 h 2677331"/>
              <a:gd name="connsiteX0" fmla="*/ 25 w 2677357"/>
              <a:gd name="connsiteY0" fmla="*/ 1265514 h 2604180"/>
              <a:gd name="connsiteX1" fmla="*/ 1366123 w 2677357"/>
              <a:gd name="connsiteY1" fmla="*/ 0 h 2604180"/>
              <a:gd name="connsiteX2" fmla="*/ 2677357 w 2677357"/>
              <a:gd name="connsiteY2" fmla="*/ 1265514 h 2604180"/>
              <a:gd name="connsiteX3" fmla="*/ 1338691 w 2677357"/>
              <a:gd name="connsiteY3" fmla="*/ 2604180 h 2604180"/>
              <a:gd name="connsiteX4" fmla="*/ 25 w 2677357"/>
              <a:gd name="connsiteY4" fmla="*/ 1265514 h 2604180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18 w 2704782"/>
              <a:gd name="connsiteY0" fmla="*/ 1265522 h 2604199"/>
              <a:gd name="connsiteX1" fmla="*/ 1366116 w 2704782"/>
              <a:gd name="connsiteY1" fmla="*/ 8 h 2604199"/>
              <a:gd name="connsiteX2" fmla="*/ 2704782 w 2704782"/>
              <a:gd name="connsiteY2" fmla="*/ 1283810 h 2604199"/>
              <a:gd name="connsiteX3" fmla="*/ 1338684 w 2704782"/>
              <a:gd name="connsiteY3" fmla="*/ 2604188 h 2604199"/>
              <a:gd name="connsiteX4" fmla="*/ 18 w 2704782"/>
              <a:gd name="connsiteY4" fmla="*/ 1265522 h 2604199"/>
              <a:gd name="connsiteX0" fmla="*/ 43511 w 2748275"/>
              <a:gd name="connsiteY0" fmla="*/ 1265522 h 2635348"/>
              <a:gd name="connsiteX1" fmla="*/ 1409609 w 2748275"/>
              <a:gd name="connsiteY1" fmla="*/ 8 h 2635348"/>
              <a:gd name="connsiteX2" fmla="*/ 2748275 w 2748275"/>
              <a:gd name="connsiteY2" fmla="*/ 1283810 h 2635348"/>
              <a:gd name="connsiteX3" fmla="*/ 1382177 w 2748275"/>
              <a:gd name="connsiteY3" fmla="*/ 2604188 h 2635348"/>
              <a:gd name="connsiteX4" fmla="*/ 433698 w 2748275"/>
              <a:gd name="connsiteY4" fmla="*/ 2141417 h 2635348"/>
              <a:gd name="connsiteX5" fmla="*/ 43511 w 2748275"/>
              <a:gd name="connsiteY5" fmla="*/ 1265522 h 2635348"/>
              <a:gd name="connsiteX0" fmla="*/ 36819 w 2741583"/>
              <a:gd name="connsiteY0" fmla="*/ 1265522 h 2635348"/>
              <a:gd name="connsiteX1" fmla="*/ 1402917 w 2741583"/>
              <a:gd name="connsiteY1" fmla="*/ 8 h 2635348"/>
              <a:gd name="connsiteX2" fmla="*/ 2741583 w 2741583"/>
              <a:gd name="connsiteY2" fmla="*/ 1283810 h 2635348"/>
              <a:gd name="connsiteX3" fmla="*/ 1375485 w 2741583"/>
              <a:gd name="connsiteY3" fmla="*/ 2604188 h 2635348"/>
              <a:gd name="connsiteX4" fmla="*/ 427006 w 2741583"/>
              <a:gd name="connsiteY4" fmla="*/ 2141417 h 2635348"/>
              <a:gd name="connsiteX5" fmla="*/ 36819 w 2741583"/>
              <a:gd name="connsiteY5" fmla="*/ 1265522 h 2635348"/>
              <a:gd name="connsiteX0" fmla="*/ 41654 w 2682410"/>
              <a:gd name="connsiteY0" fmla="*/ 842587 h 2642181"/>
              <a:gd name="connsiteX1" fmla="*/ 1343744 w 2682410"/>
              <a:gd name="connsiteY1" fmla="*/ 6841 h 2642181"/>
              <a:gd name="connsiteX2" fmla="*/ 2682410 w 2682410"/>
              <a:gd name="connsiteY2" fmla="*/ 1290643 h 2642181"/>
              <a:gd name="connsiteX3" fmla="*/ 1316312 w 2682410"/>
              <a:gd name="connsiteY3" fmla="*/ 2611021 h 2642181"/>
              <a:gd name="connsiteX4" fmla="*/ 367833 w 2682410"/>
              <a:gd name="connsiteY4" fmla="*/ 2148250 h 2642181"/>
              <a:gd name="connsiteX5" fmla="*/ 41654 w 2682410"/>
              <a:gd name="connsiteY5" fmla="*/ 842587 h 2642181"/>
              <a:gd name="connsiteX0" fmla="*/ 41654 w 2682410"/>
              <a:gd name="connsiteY0" fmla="*/ 835918 h 2635512"/>
              <a:gd name="connsiteX1" fmla="*/ 1343744 w 2682410"/>
              <a:gd name="connsiteY1" fmla="*/ 172 h 2635512"/>
              <a:gd name="connsiteX2" fmla="*/ 2682410 w 2682410"/>
              <a:gd name="connsiteY2" fmla="*/ 1283974 h 2635512"/>
              <a:gd name="connsiteX3" fmla="*/ 1316312 w 2682410"/>
              <a:gd name="connsiteY3" fmla="*/ 2604352 h 2635512"/>
              <a:gd name="connsiteX4" fmla="*/ 367833 w 2682410"/>
              <a:gd name="connsiteY4" fmla="*/ 2141581 h 2635512"/>
              <a:gd name="connsiteX5" fmla="*/ 41654 w 2682410"/>
              <a:gd name="connsiteY5" fmla="*/ 835918 h 2635512"/>
              <a:gd name="connsiteX0" fmla="*/ 74160 w 2714916"/>
              <a:gd name="connsiteY0" fmla="*/ 835912 h 2625636"/>
              <a:gd name="connsiteX1" fmla="*/ 1376250 w 2714916"/>
              <a:gd name="connsiteY1" fmla="*/ 166 h 2625636"/>
              <a:gd name="connsiteX2" fmla="*/ 2714916 w 2714916"/>
              <a:gd name="connsiteY2" fmla="*/ 1283968 h 2625636"/>
              <a:gd name="connsiteX3" fmla="*/ 1348818 w 2714916"/>
              <a:gd name="connsiteY3" fmla="*/ 2604346 h 2625636"/>
              <a:gd name="connsiteX4" fmla="*/ 235747 w 2714916"/>
              <a:gd name="connsiteY4" fmla="*/ 2040991 h 2625636"/>
              <a:gd name="connsiteX5" fmla="*/ 74160 w 2714916"/>
              <a:gd name="connsiteY5" fmla="*/ 835912 h 2625636"/>
              <a:gd name="connsiteX0" fmla="*/ 74160 w 2714916"/>
              <a:gd name="connsiteY0" fmla="*/ 835912 h 2630814"/>
              <a:gd name="connsiteX1" fmla="*/ 1376250 w 2714916"/>
              <a:gd name="connsiteY1" fmla="*/ 166 h 2630814"/>
              <a:gd name="connsiteX2" fmla="*/ 2714916 w 2714916"/>
              <a:gd name="connsiteY2" fmla="*/ 1283968 h 2630814"/>
              <a:gd name="connsiteX3" fmla="*/ 1348818 w 2714916"/>
              <a:gd name="connsiteY3" fmla="*/ 2604346 h 2630814"/>
              <a:gd name="connsiteX4" fmla="*/ 235747 w 2714916"/>
              <a:gd name="connsiteY4" fmla="*/ 2040991 h 2630814"/>
              <a:gd name="connsiteX5" fmla="*/ 74160 w 2714916"/>
              <a:gd name="connsiteY5" fmla="*/ 835912 h 2630814"/>
              <a:gd name="connsiteX0" fmla="*/ 74160 w 2714916"/>
              <a:gd name="connsiteY0" fmla="*/ 835912 h 2607501"/>
              <a:gd name="connsiteX1" fmla="*/ 1376250 w 2714916"/>
              <a:gd name="connsiteY1" fmla="*/ 166 h 2607501"/>
              <a:gd name="connsiteX2" fmla="*/ 2714916 w 2714916"/>
              <a:gd name="connsiteY2" fmla="*/ 1283968 h 2607501"/>
              <a:gd name="connsiteX3" fmla="*/ 1348818 w 2714916"/>
              <a:gd name="connsiteY3" fmla="*/ 2604346 h 2607501"/>
              <a:gd name="connsiteX4" fmla="*/ 235747 w 2714916"/>
              <a:gd name="connsiteY4" fmla="*/ 2040991 h 2607501"/>
              <a:gd name="connsiteX5" fmla="*/ 74160 w 2714916"/>
              <a:gd name="connsiteY5" fmla="*/ 835912 h 2607501"/>
              <a:gd name="connsiteX0" fmla="*/ 102867 w 2743623"/>
              <a:gd name="connsiteY0" fmla="*/ 835909 h 2625410"/>
              <a:gd name="connsiteX1" fmla="*/ 1404957 w 2743623"/>
              <a:gd name="connsiteY1" fmla="*/ 163 h 2625410"/>
              <a:gd name="connsiteX2" fmla="*/ 2743623 w 2743623"/>
              <a:gd name="connsiteY2" fmla="*/ 1283965 h 2625410"/>
              <a:gd name="connsiteX3" fmla="*/ 1377525 w 2743623"/>
              <a:gd name="connsiteY3" fmla="*/ 2604343 h 2625410"/>
              <a:gd name="connsiteX4" fmla="*/ 173014 w 2743623"/>
              <a:gd name="connsiteY4" fmla="*/ 1986124 h 2625410"/>
              <a:gd name="connsiteX5" fmla="*/ 102867 w 2743623"/>
              <a:gd name="connsiteY5" fmla="*/ 835909 h 2625410"/>
              <a:gd name="connsiteX0" fmla="*/ 102867 w 2743623"/>
              <a:gd name="connsiteY0" fmla="*/ 835909 h 2604493"/>
              <a:gd name="connsiteX1" fmla="*/ 1404957 w 2743623"/>
              <a:gd name="connsiteY1" fmla="*/ 163 h 2604493"/>
              <a:gd name="connsiteX2" fmla="*/ 2743623 w 2743623"/>
              <a:gd name="connsiteY2" fmla="*/ 1283965 h 2604493"/>
              <a:gd name="connsiteX3" fmla="*/ 1377525 w 2743623"/>
              <a:gd name="connsiteY3" fmla="*/ 2604343 h 2604493"/>
              <a:gd name="connsiteX4" fmla="*/ 173014 w 2743623"/>
              <a:gd name="connsiteY4" fmla="*/ 1986124 h 2604493"/>
              <a:gd name="connsiteX5" fmla="*/ 102867 w 2743623"/>
              <a:gd name="connsiteY5" fmla="*/ 835909 h 2604493"/>
              <a:gd name="connsiteX0" fmla="*/ 102867 w 2743623"/>
              <a:gd name="connsiteY0" fmla="*/ 835909 h 2606877"/>
              <a:gd name="connsiteX1" fmla="*/ 1404957 w 2743623"/>
              <a:gd name="connsiteY1" fmla="*/ 163 h 2606877"/>
              <a:gd name="connsiteX2" fmla="*/ 2743623 w 2743623"/>
              <a:gd name="connsiteY2" fmla="*/ 1283965 h 2606877"/>
              <a:gd name="connsiteX3" fmla="*/ 1377525 w 2743623"/>
              <a:gd name="connsiteY3" fmla="*/ 2604343 h 2606877"/>
              <a:gd name="connsiteX4" fmla="*/ 173014 w 2743623"/>
              <a:gd name="connsiteY4" fmla="*/ 1986124 h 2606877"/>
              <a:gd name="connsiteX5" fmla="*/ 102867 w 2743623"/>
              <a:gd name="connsiteY5" fmla="*/ 835909 h 2606877"/>
              <a:gd name="connsiteX0" fmla="*/ 102867 w 2795045"/>
              <a:gd name="connsiteY0" fmla="*/ 846404 h 2616471"/>
              <a:gd name="connsiteX1" fmla="*/ 1404957 w 2795045"/>
              <a:gd name="connsiteY1" fmla="*/ 10658 h 2616471"/>
              <a:gd name="connsiteX2" fmla="*/ 2401099 w 2795045"/>
              <a:gd name="connsiteY2" fmla="*/ 433963 h 2616471"/>
              <a:gd name="connsiteX3" fmla="*/ 2743623 w 2795045"/>
              <a:gd name="connsiteY3" fmla="*/ 1294460 h 2616471"/>
              <a:gd name="connsiteX4" fmla="*/ 1377525 w 2795045"/>
              <a:gd name="connsiteY4" fmla="*/ 2614838 h 2616471"/>
              <a:gd name="connsiteX5" fmla="*/ 173014 w 2795045"/>
              <a:gd name="connsiteY5" fmla="*/ 1996619 h 2616471"/>
              <a:gd name="connsiteX6" fmla="*/ 102867 w 2795045"/>
              <a:gd name="connsiteY6" fmla="*/ 846404 h 2616471"/>
              <a:gd name="connsiteX0" fmla="*/ 102867 w 2795045"/>
              <a:gd name="connsiteY0" fmla="*/ 846404 h 2617153"/>
              <a:gd name="connsiteX1" fmla="*/ 1404957 w 2795045"/>
              <a:gd name="connsiteY1" fmla="*/ 10658 h 2617153"/>
              <a:gd name="connsiteX2" fmla="*/ 2401099 w 2795045"/>
              <a:gd name="connsiteY2" fmla="*/ 433963 h 2617153"/>
              <a:gd name="connsiteX3" fmla="*/ 2743623 w 2795045"/>
              <a:gd name="connsiteY3" fmla="*/ 1294460 h 2617153"/>
              <a:gd name="connsiteX4" fmla="*/ 1377525 w 2795045"/>
              <a:gd name="connsiteY4" fmla="*/ 2614838 h 2617153"/>
              <a:gd name="connsiteX5" fmla="*/ 173014 w 2795045"/>
              <a:gd name="connsiteY5" fmla="*/ 1996619 h 2617153"/>
              <a:gd name="connsiteX6" fmla="*/ 102867 w 2795045"/>
              <a:gd name="connsiteY6" fmla="*/ 846404 h 2617153"/>
              <a:gd name="connsiteX0" fmla="*/ 102867 w 2743623"/>
              <a:gd name="connsiteY0" fmla="*/ 846404 h 2617153"/>
              <a:gd name="connsiteX1" fmla="*/ 1404957 w 2743623"/>
              <a:gd name="connsiteY1" fmla="*/ 10658 h 2617153"/>
              <a:gd name="connsiteX2" fmla="*/ 2401099 w 2743623"/>
              <a:gd name="connsiteY2" fmla="*/ 433963 h 2617153"/>
              <a:gd name="connsiteX3" fmla="*/ 2743623 w 2743623"/>
              <a:gd name="connsiteY3" fmla="*/ 1294460 h 2617153"/>
              <a:gd name="connsiteX4" fmla="*/ 1377525 w 2743623"/>
              <a:gd name="connsiteY4" fmla="*/ 2614838 h 2617153"/>
              <a:gd name="connsiteX5" fmla="*/ 173014 w 2743623"/>
              <a:gd name="connsiteY5" fmla="*/ 1996619 h 2617153"/>
              <a:gd name="connsiteX6" fmla="*/ 102867 w 2743623"/>
              <a:gd name="connsiteY6" fmla="*/ 846404 h 2617153"/>
              <a:gd name="connsiteX0" fmla="*/ 102867 w 2798487"/>
              <a:gd name="connsiteY0" fmla="*/ 846404 h 2627422"/>
              <a:gd name="connsiteX1" fmla="*/ 1404957 w 2798487"/>
              <a:gd name="connsiteY1" fmla="*/ 10658 h 2627422"/>
              <a:gd name="connsiteX2" fmla="*/ 2401099 w 2798487"/>
              <a:gd name="connsiteY2" fmla="*/ 433963 h 2627422"/>
              <a:gd name="connsiteX3" fmla="*/ 2798487 w 2798487"/>
              <a:gd name="connsiteY3" fmla="*/ 1486484 h 2627422"/>
              <a:gd name="connsiteX4" fmla="*/ 1377525 w 2798487"/>
              <a:gd name="connsiteY4" fmla="*/ 2614838 h 2627422"/>
              <a:gd name="connsiteX5" fmla="*/ 173014 w 2798487"/>
              <a:gd name="connsiteY5" fmla="*/ 1996619 h 2627422"/>
              <a:gd name="connsiteX6" fmla="*/ 102867 w 2798487"/>
              <a:gd name="connsiteY6" fmla="*/ 846404 h 2627422"/>
              <a:gd name="connsiteX0" fmla="*/ 102867 w 2734479"/>
              <a:gd name="connsiteY0" fmla="*/ 846404 h 2627422"/>
              <a:gd name="connsiteX1" fmla="*/ 1404957 w 2734479"/>
              <a:gd name="connsiteY1" fmla="*/ 10658 h 2627422"/>
              <a:gd name="connsiteX2" fmla="*/ 2401099 w 2734479"/>
              <a:gd name="connsiteY2" fmla="*/ 433963 h 2627422"/>
              <a:gd name="connsiteX3" fmla="*/ 2734479 w 2734479"/>
              <a:gd name="connsiteY3" fmla="*/ 1486484 h 2627422"/>
              <a:gd name="connsiteX4" fmla="*/ 1377525 w 2734479"/>
              <a:gd name="connsiteY4" fmla="*/ 2614838 h 2627422"/>
              <a:gd name="connsiteX5" fmla="*/ 173014 w 2734479"/>
              <a:gd name="connsiteY5" fmla="*/ 1996619 h 2627422"/>
              <a:gd name="connsiteX6" fmla="*/ 102867 w 2734479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46404 h 2627422"/>
              <a:gd name="connsiteX1" fmla="*/ 1404957 w 2739297"/>
              <a:gd name="connsiteY1" fmla="*/ 10658 h 2627422"/>
              <a:gd name="connsiteX2" fmla="*/ 2401099 w 2739297"/>
              <a:gd name="connsiteY2" fmla="*/ 433963 h 2627422"/>
              <a:gd name="connsiteX3" fmla="*/ 2734479 w 2739297"/>
              <a:gd name="connsiteY3" fmla="*/ 1486484 h 2627422"/>
              <a:gd name="connsiteX4" fmla="*/ 1377525 w 2739297"/>
              <a:gd name="connsiteY4" fmla="*/ 2614838 h 2627422"/>
              <a:gd name="connsiteX5" fmla="*/ 173014 w 2739297"/>
              <a:gd name="connsiteY5" fmla="*/ 1996619 h 2627422"/>
              <a:gd name="connsiteX6" fmla="*/ 102867 w 2739297"/>
              <a:gd name="connsiteY6" fmla="*/ 846404 h 2627422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39297"/>
              <a:gd name="connsiteY0" fmla="*/ 836456 h 2617474"/>
              <a:gd name="connsiteX1" fmla="*/ 1404957 w 2739297"/>
              <a:gd name="connsiteY1" fmla="*/ 710 h 2617474"/>
              <a:gd name="connsiteX2" fmla="*/ 2401099 w 2739297"/>
              <a:gd name="connsiteY2" fmla="*/ 424015 h 2617474"/>
              <a:gd name="connsiteX3" fmla="*/ 2734479 w 2739297"/>
              <a:gd name="connsiteY3" fmla="*/ 1476536 h 2617474"/>
              <a:gd name="connsiteX4" fmla="*/ 1377525 w 2739297"/>
              <a:gd name="connsiteY4" fmla="*/ 2604890 h 2617474"/>
              <a:gd name="connsiteX5" fmla="*/ 173014 w 2739297"/>
              <a:gd name="connsiteY5" fmla="*/ 1986671 h 2617474"/>
              <a:gd name="connsiteX6" fmla="*/ 102867 w 2739297"/>
              <a:gd name="connsiteY6" fmla="*/ 836456 h 2617474"/>
              <a:gd name="connsiteX0" fmla="*/ 102867 w 2740780"/>
              <a:gd name="connsiteY0" fmla="*/ 836456 h 2617474"/>
              <a:gd name="connsiteX1" fmla="*/ 1404957 w 2740780"/>
              <a:gd name="connsiteY1" fmla="*/ 710 h 2617474"/>
              <a:gd name="connsiteX2" fmla="*/ 2401099 w 2740780"/>
              <a:gd name="connsiteY2" fmla="*/ 424015 h 2617474"/>
              <a:gd name="connsiteX3" fmla="*/ 2734479 w 2740780"/>
              <a:gd name="connsiteY3" fmla="*/ 1476536 h 2617474"/>
              <a:gd name="connsiteX4" fmla="*/ 1377525 w 2740780"/>
              <a:gd name="connsiteY4" fmla="*/ 2604890 h 2617474"/>
              <a:gd name="connsiteX5" fmla="*/ 173014 w 2740780"/>
              <a:gd name="connsiteY5" fmla="*/ 1986671 h 2617474"/>
              <a:gd name="connsiteX6" fmla="*/ 102867 w 2740780"/>
              <a:gd name="connsiteY6" fmla="*/ 836456 h 2617474"/>
              <a:gd name="connsiteX0" fmla="*/ 102867 w 2750086"/>
              <a:gd name="connsiteY0" fmla="*/ 848350 h 2629368"/>
              <a:gd name="connsiteX1" fmla="*/ 1404957 w 2750086"/>
              <a:gd name="connsiteY1" fmla="*/ 12604 h 2629368"/>
              <a:gd name="connsiteX2" fmla="*/ 2501683 w 2750086"/>
              <a:gd name="connsiteY2" fmla="*/ 399333 h 2629368"/>
              <a:gd name="connsiteX3" fmla="*/ 2734479 w 2750086"/>
              <a:gd name="connsiteY3" fmla="*/ 1488430 h 2629368"/>
              <a:gd name="connsiteX4" fmla="*/ 1377525 w 2750086"/>
              <a:gd name="connsiteY4" fmla="*/ 2616784 h 2629368"/>
              <a:gd name="connsiteX5" fmla="*/ 173014 w 2750086"/>
              <a:gd name="connsiteY5" fmla="*/ 1998565 h 2629368"/>
              <a:gd name="connsiteX6" fmla="*/ 102867 w 2750086"/>
              <a:gd name="connsiteY6" fmla="*/ 848350 h 2629368"/>
              <a:gd name="connsiteX0" fmla="*/ 102867 w 2751579"/>
              <a:gd name="connsiteY0" fmla="*/ 848350 h 2629368"/>
              <a:gd name="connsiteX1" fmla="*/ 1404957 w 2751579"/>
              <a:gd name="connsiteY1" fmla="*/ 12604 h 2629368"/>
              <a:gd name="connsiteX2" fmla="*/ 2501683 w 2751579"/>
              <a:gd name="connsiteY2" fmla="*/ 399333 h 2629368"/>
              <a:gd name="connsiteX3" fmla="*/ 2734479 w 2751579"/>
              <a:gd name="connsiteY3" fmla="*/ 1488430 h 2629368"/>
              <a:gd name="connsiteX4" fmla="*/ 1377525 w 2751579"/>
              <a:gd name="connsiteY4" fmla="*/ 2616784 h 2629368"/>
              <a:gd name="connsiteX5" fmla="*/ 173014 w 2751579"/>
              <a:gd name="connsiteY5" fmla="*/ 1998565 h 2629368"/>
              <a:gd name="connsiteX6" fmla="*/ 102867 w 2751579"/>
              <a:gd name="connsiteY6" fmla="*/ 848350 h 2629368"/>
              <a:gd name="connsiteX0" fmla="*/ 102867 w 2740602"/>
              <a:gd name="connsiteY0" fmla="*/ 848350 h 2629368"/>
              <a:gd name="connsiteX1" fmla="*/ 1404957 w 2740602"/>
              <a:gd name="connsiteY1" fmla="*/ 12604 h 2629368"/>
              <a:gd name="connsiteX2" fmla="*/ 2501683 w 2740602"/>
              <a:gd name="connsiteY2" fmla="*/ 399333 h 2629368"/>
              <a:gd name="connsiteX3" fmla="*/ 2734479 w 2740602"/>
              <a:gd name="connsiteY3" fmla="*/ 1488430 h 2629368"/>
              <a:gd name="connsiteX4" fmla="*/ 1377525 w 2740602"/>
              <a:gd name="connsiteY4" fmla="*/ 2616784 h 2629368"/>
              <a:gd name="connsiteX5" fmla="*/ 173014 w 2740602"/>
              <a:gd name="connsiteY5" fmla="*/ 1998565 h 2629368"/>
              <a:gd name="connsiteX6" fmla="*/ 102867 w 2740602"/>
              <a:gd name="connsiteY6" fmla="*/ 848350 h 2629368"/>
              <a:gd name="connsiteX0" fmla="*/ 102867 w 2740602"/>
              <a:gd name="connsiteY0" fmla="*/ 852535 h 2633553"/>
              <a:gd name="connsiteX1" fmla="*/ 1404957 w 2740602"/>
              <a:gd name="connsiteY1" fmla="*/ 16789 h 2633553"/>
              <a:gd name="connsiteX2" fmla="*/ 2501683 w 2740602"/>
              <a:gd name="connsiteY2" fmla="*/ 403518 h 2633553"/>
              <a:gd name="connsiteX3" fmla="*/ 2734479 w 2740602"/>
              <a:gd name="connsiteY3" fmla="*/ 1492615 h 2633553"/>
              <a:gd name="connsiteX4" fmla="*/ 1377525 w 2740602"/>
              <a:gd name="connsiteY4" fmla="*/ 2620969 h 2633553"/>
              <a:gd name="connsiteX5" fmla="*/ 173014 w 2740602"/>
              <a:gd name="connsiteY5" fmla="*/ 2002750 h 2633553"/>
              <a:gd name="connsiteX6" fmla="*/ 102867 w 2740602"/>
              <a:gd name="connsiteY6" fmla="*/ 852535 h 2633553"/>
              <a:gd name="connsiteX0" fmla="*/ 102867 w 2740602"/>
              <a:gd name="connsiteY0" fmla="*/ 835827 h 2616845"/>
              <a:gd name="connsiteX1" fmla="*/ 1404957 w 2740602"/>
              <a:gd name="connsiteY1" fmla="*/ 81 h 2616845"/>
              <a:gd name="connsiteX2" fmla="*/ 2501683 w 2740602"/>
              <a:gd name="connsiteY2" fmla="*/ 386810 h 2616845"/>
              <a:gd name="connsiteX3" fmla="*/ 2734479 w 2740602"/>
              <a:gd name="connsiteY3" fmla="*/ 1475907 h 2616845"/>
              <a:gd name="connsiteX4" fmla="*/ 1377525 w 2740602"/>
              <a:gd name="connsiteY4" fmla="*/ 2604261 h 2616845"/>
              <a:gd name="connsiteX5" fmla="*/ 173014 w 2740602"/>
              <a:gd name="connsiteY5" fmla="*/ 1986042 h 2616845"/>
              <a:gd name="connsiteX6" fmla="*/ 102867 w 2740602"/>
              <a:gd name="connsiteY6" fmla="*/ 835827 h 2616845"/>
              <a:gd name="connsiteX0" fmla="*/ 102867 w 2740602"/>
              <a:gd name="connsiteY0" fmla="*/ 836418 h 2617436"/>
              <a:gd name="connsiteX1" fmla="*/ 1404957 w 2740602"/>
              <a:gd name="connsiteY1" fmla="*/ 672 h 2617436"/>
              <a:gd name="connsiteX2" fmla="*/ 2501683 w 2740602"/>
              <a:gd name="connsiteY2" fmla="*/ 387401 h 2617436"/>
              <a:gd name="connsiteX3" fmla="*/ 2734479 w 2740602"/>
              <a:gd name="connsiteY3" fmla="*/ 1476498 h 2617436"/>
              <a:gd name="connsiteX4" fmla="*/ 1377525 w 2740602"/>
              <a:gd name="connsiteY4" fmla="*/ 2604852 h 2617436"/>
              <a:gd name="connsiteX5" fmla="*/ 173014 w 2740602"/>
              <a:gd name="connsiteY5" fmla="*/ 1986633 h 2617436"/>
              <a:gd name="connsiteX6" fmla="*/ 102867 w 2740602"/>
              <a:gd name="connsiteY6" fmla="*/ 836418 h 2617436"/>
              <a:gd name="connsiteX0" fmla="*/ 102867 w 2740602"/>
              <a:gd name="connsiteY0" fmla="*/ 840485 h 2621503"/>
              <a:gd name="connsiteX1" fmla="*/ 1404957 w 2740602"/>
              <a:gd name="connsiteY1" fmla="*/ 4739 h 2621503"/>
              <a:gd name="connsiteX2" fmla="*/ 2501683 w 2740602"/>
              <a:gd name="connsiteY2" fmla="*/ 391468 h 2621503"/>
              <a:gd name="connsiteX3" fmla="*/ 2734479 w 2740602"/>
              <a:gd name="connsiteY3" fmla="*/ 1480565 h 2621503"/>
              <a:gd name="connsiteX4" fmla="*/ 1377525 w 2740602"/>
              <a:gd name="connsiteY4" fmla="*/ 2608919 h 2621503"/>
              <a:gd name="connsiteX5" fmla="*/ 173014 w 2740602"/>
              <a:gd name="connsiteY5" fmla="*/ 1990700 h 2621503"/>
              <a:gd name="connsiteX6" fmla="*/ 102867 w 2740602"/>
              <a:gd name="connsiteY6" fmla="*/ 840485 h 2621503"/>
              <a:gd name="connsiteX0" fmla="*/ 102867 w 2740602"/>
              <a:gd name="connsiteY0" fmla="*/ 838243 h 2619261"/>
              <a:gd name="connsiteX1" fmla="*/ 1404957 w 2740602"/>
              <a:gd name="connsiteY1" fmla="*/ 2497 h 2619261"/>
              <a:gd name="connsiteX2" fmla="*/ 2501683 w 2740602"/>
              <a:gd name="connsiteY2" fmla="*/ 389226 h 2619261"/>
              <a:gd name="connsiteX3" fmla="*/ 2734479 w 2740602"/>
              <a:gd name="connsiteY3" fmla="*/ 1478323 h 2619261"/>
              <a:gd name="connsiteX4" fmla="*/ 1377525 w 2740602"/>
              <a:gd name="connsiteY4" fmla="*/ 2606677 h 2619261"/>
              <a:gd name="connsiteX5" fmla="*/ 173014 w 2740602"/>
              <a:gd name="connsiteY5" fmla="*/ 1988458 h 2619261"/>
              <a:gd name="connsiteX6" fmla="*/ 102867 w 2740602"/>
              <a:gd name="connsiteY6" fmla="*/ 838243 h 2619261"/>
              <a:gd name="connsiteX0" fmla="*/ 102867 w 2740602"/>
              <a:gd name="connsiteY0" fmla="*/ 836134 h 2617152"/>
              <a:gd name="connsiteX1" fmla="*/ 1404957 w 2740602"/>
              <a:gd name="connsiteY1" fmla="*/ 388 h 2617152"/>
              <a:gd name="connsiteX2" fmla="*/ 2501683 w 2740602"/>
              <a:gd name="connsiteY2" fmla="*/ 387117 h 2617152"/>
              <a:gd name="connsiteX3" fmla="*/ 2734479 w 2740602"/>
              <a:gd name="connsiteY3" fmla="*/ 1476214 h 2617152"/>
              <a:gd name="connsiteX4" fmla="*/ 1377525 w 2740602"/>
              <a:gd name="connsiteY4" fmla="*/ 2604568 h 2617152"/>
              <a:gd name="connsiteX5" fmla="*/ 173014 w 2740602"/>
              <a:gd name="connsiteY5" fmla="*/ 1986349 h 2617152"/>
              <a:gd name="connsiteX6" fmla="*/ 102867 w 2740602"/>
              <a:gd name="connsiteY6" fmla="*/ 836134 h 2617152"/>
              <a:gd name="connsiteX0" fmla="*/ 139300 w 2777035"/>
              <a:gd name="connsiteY0" fmla="*/ 836456 h 2617474"/>
              <a:gd name="connsiteX1" fmla="*/ 1441390 w 2777035"/>
              <a:gd name="connsiteY1" fmla="*/ 710 h 2617474"/>
              <a:gd name="connsiteX2" fmla="*/ 2538116 w 2777035"/>
              <a:gd name="connsiteY2" fmla="*/ 387439 h 2617474"/>
              <a:gd name="connsiteX3" fmla="*/ 2770912 w 2777035"/>
              <a:gd name="connsiteY3" fmla="*/ 1476536 h 2617474"/>
              <a:gd name="connsiteX4" fmla="*/ 1413958 w 2777035"/>
              <a:gd name="connsiteY4" fmla="*/ 2604890 h 2617474"/>
              <a:gd name="connsiteX5" fmla="*/ 209447 w 2777035"/>
              <a:gd name="connsiteY5" fmla="*/ 1986671 h 2617474"/>
              <a:gd name="connsiteX6" fmla="*/ 139300 w 2777035"/>
              <a:gd name="connsiteY6" fmla="*/ 836456 h 2617474"/>
              <a:gd name="connsiteX0" fmla="*/ 139300 w 2777035"/>
              <a:gd name="connsiteY0" fmla="*/ 836456 h 2605244"/>
              <a:gd name="connsiteX1" fmla="*/ 1441390 w 2777035"/>
              <a:gd name="connsiteY1" fmla="*/ 710 h 2605244"/>
              <a:gd name="connsiteX2" fmla="*/ 2538116 w 2777035"/>
              <a:gd name="connsiteY2" fmla="*/ 387439 h 2605244"/>
              <a:gd name="connsiteX3" fmla="*/ 2770912 w 2777035"/>
              <a:gd name="connsiteY3" fmla="*/ 1476536 h 2605244"/>
              <a:gd name="connsiteX4" fmla="*/ 1413958 w 2777035"/>
              <a:gd name="connsiteY4" fmla="*/ 2604890 h 2605244"/>
              <a:gd name="connsiteX5" fmla="*/ 209447 w 2777035"/>
              <a:gd name="connsiteY5" fmla="*/ 1986671 h 2605244"/>
              <a:gd name="connsiteX6" fmla="*/ 139300 w 2777035"/>
              <a:gd name="connsiteY6" fmla="*/ 836456 h 2605244"/>
              <a:gd name="connsiteX0" fmla="*/ 139300 w 2777035"/>
              <a:gd name="connsiteY0" fmla="*/ 836456 h 2568717"/>
              <a:gd name="connsiteX1" fmla="*/ 1441390 w 2777035"/>
              <a:gd name="connsiteY1" fmla="*/ 710 h 2568717"/>
              <a:gd name="connsiteX2" fmla="*/ 2538116 w 2777035"/>
              <a:gd name="connsiteY2" fmla="*/ 387439 h 2568717"/>
              <a:gd name="connsiteX3" fmla="*/ 2770912 w 2777035"/>
              <a:gd name="connsiteY3" fmla="*/ 1476536 h 2568717"/>
              <a:gd name="connsiteX4" fmla="*/ 1468822 w 2777035"/>
              <a:gd name="connsiteY4" fmla="*/ 2568314 h 2568717"/>
              <a:gd name="connsiteX5" fmla="*/ 209447 w 2777035"/>
              <a:gd name="connsiteY5" fmla="*/ 1986671 h 2568717"/>
              <a:gd name="connsiteX6" fmla="*/ 139300 w 2777035"/>
              <a:gd name="connsiteY6" fmla="*/ 836456 h 2568717"/>
              <a:gd name="connsiteX0" fmla="*/ 148296 w 2756420"/>
              <a:gd name="connsiteY0" fmla="*/ 684001 h 2576616"/>
              <a:gd name="connsiteX1" fmla="*/ 1420775 w 2756420"/>
              <a:gd name="connsiteY1" fmla="*/ 8609 h 2576616"/>
              <a:gd name="connsiteX2" fmla="*/ 2517501 w 2756420"/>
              <a:gd name="connsiteY2" fmla="*/ 395338 h 2576616"/>
              <a:gd name="connsiteX3" fmla="*/ 2750297 w 2756420"/>
              <a:gd name="connsiteY3" fmla="*/ 1484435 h 2576616"/>
              <a:gd name="connsiteX4" fmla="*/ 1448207 w 2756420"/>
              <a:gd name="connsiteY4" fmla="*/ 2576213 h 2576616"/>
              <a:gd name="connsiteX5" fmla="*/ 188832 w 2756420"/>
              <a:gd name="connsiteY5" fmla="*/ 1994570 h 2576616"/>
              <a:gd name="connsiteX6" fmla="*/ 148296 w 2756420"/>
              <a:gd name="connsiteY6" fmla="*/ 684001 h 2576616"/>
              <a:gd name="connsiteX0" fmla="*/ 148296 w 2756420"/>
              <a:gd name="connsiteY0" fmla="*/ 676115 h 2568730"/>
              <a:gd name="connsiteX1" fmla="*/ 1420775 w 2756420"/>
              <a:gd name="connsiteY1" fmla="*/ 723 h 2568730"/>
              <a:gd name="connsiteX2" fmla="*/ 2517501 w 2756420"/>
              <a:gd name="connsiteY2" fmla="*/ 387452 h 2568730"/>
              <a:gd name="connsiteX3" fmla="*/ 2750297 w 2756420"/>
              <a:gd name="connsiteY3" fmla="*/ 1476549 h 2568730"/>
              <a:gd name="connsiteX4" fmla="*/ 1448207 w 2756420"/>
              <a:gd name="connsiteY4" fmla="*/ 2568327 h 2568730"/>
              <a:gd name="connsiteX5" fmla="*/ 188832 w 2756420"/>
              <a:gd name="connsiteY5" fmla="*/ 1986684 h 2568730"/>
              <a:gd name="connsiteX6" fmla="*/ 148296 w 2756420"/>
              <a:gd name="connsiteY6" fmla="*/ 676115 h 2568730"/>
              <a:gd name="connsiteX0" fmla="*/ 108164 w 2716288"/>
              <a:gd name="connsiteY0" fmla="*/ 719531 h 2612146"/>
              <a:gd name="connsiteX1" fmla="*/ 1322424 w 2716288"/>
              <a:gd name="connsiteY1" fmla="*/ 224 h 2612146"/>
              <a:gd name="connsiteX2" fmla="*/ 2477369 w 2716288"/>
              <a:gd name="connsiteY2" fmla="*/ 430868 h 2612146"/>
              <a:gd name="connsiteX3" fmla="*/ 2710165 w 2716288"/>
              <a:gd name="connsiteY3" fmla="*/ 1519965 h 2612146"/>
              <a:gd name="connsiteX4" fmla="*/ 1408075 w 2716288"/>
              <a:gd name="connsiteY4" fmla="*/ 2611743 h 2612146"/>
              <a:gd name="connsiteX5" fmla="*/ 148700 w 2716288"/>
              <a:gd name="connsiteY5" fmla="*/ 2030100 h 2612146"/>
              <a:gd name="connsiteX6" fmla="*/ 108164 w 2716288"/>
              <a:gd name="connsiteY6" fmla="*/ 719531 h 2612146"/>
              <a:gd name="connsiteX0" fmla="*/ 96638 w 2740955"/>
              <a:gd name="connsiteY0" fmla="*/ 676604 h 2617202"/>
              <a:gd name="connsiteX1" fmla="*/ 1347091 w 2740955"/>
              <a:gd name="connsiteY1" fmla="*/ 5280 h 2617202"/>
              <a:gd name="connsiteX2" fmla="*/ 2502036 w 2740955"/>
              <a:gd name="connsiteY2" fmla="*/ 435924 h 2617202"/>
              <a:gd name="connsiteX3" fmla="*/ 2734832 w 2740955"/>
              <a:gd name="connsiteY3" fmla="*/ 1525021 h 2617202"/>
              <a:gd name="connsiteX4" fmla="*/ 1432742 w 2740955"/>
              <a:gd name="connsiteY4" fmla="*/ 2616799 h 2617202"/>
              <a:gd name="connsiteX5" fmla="*/ 173367 w 2740955"/>
              <a:gd name="connsiteY5" fmla="*/ 2035156 h 2617202"/>
              <a:gd name="connsiteX6" fmla="*/ 96638 w 2740955"/>
              <a:gd name="connsiteY6" fmla="*/ 676604 h 2617202"/>
              <a:gd name="connsiteX0" fmla="*/ 162046 w 2806363"/>
              <a:gd name="connsiteY0" fmla="*/ 676604 h 2617202"/>
              <a:gd name="connsiteX1" fmla="*/ 1412499 w 2806363"/>
              <a:gd name="connsiteY1" fmla="*/ 5280 h 2617202"/>
              <a:gd name="connsiteX2" fmla="*/ 2567444 w 2806363"/>
              <a:gd name="connsiteY2" fmla="*/ 435924 h 2617202"/>
              <a:gd name="connsiteX3" fmla="*/ 2800240 w 2806363"/>
              <a:gd name="connsiteY3" fmla="*/ 1525021 h 2617202"/>
              <a:gd name="connsiteX4" fmla="*/ 1498150 w 2806363"/>
              <a:gd name="connsiteY4" fmla="*/ 2616799 h 2617202"/>
              <a:gd name="connsiteX5" fmla="*/ 238775 w 2806363"/>
              <a:gd name="connsiteY5" fmla="*/ 2035156 h 2617202"/>
              <a:gd name="connsiteX6" fmla="*/ 162046 w 2806363"/>
              <a:gd name="connsiteY6" fmla="*/ 676604 h 26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63" h="2617202">
                <a:moveTo>
                  <a:pt x="162046" y="676604"/>
                </a:moveTo>
                <a:cubicBezTo>
                  <a:pt x="505131" y="51399"/>
                  <a:pt x="1011599" y="45393"/>
                  <a:pt x="1412499" y="5280"/>
                </a:cubicBezTo>
                <a:cubicBezTo>
                  <a:pt x="1813399" y="-34833"/>
                  <a:pt x="2271181" y="157949"/>
                  <a:pt x="2567444" y="435924"/>
                </a:cubicBezTo>
                <a:cubicBezTo>
                  <a:pt x="2726547" y="723043"/>
                  <a:pt x="2833676" y="832358"/>
                  <a:pt x="2800240" y="1525021"/>
                </a:cubicBezTo>
                <a:cubicBezTo>
                  <a:pt x="2711940" y="2199396"/>
                  <a:pt x="1961637" y="2604928"/>
                  <a:pt x="1498150" y="2616799"/>
                </a:cubicBezTo>
                <a:cubicBezTo>
                  <a:pt x="1034663" y="2628670"/>
                  <a:pt x="489318" y="2377139"/>
                  <a:pt x="238775" y="2035156"/>
                </a:cubicBezTo>
                <a:cubicBezTo>
                  <a:pt x="107104" y="1784613"/>
                  <a:pt x="-181039" y="1301809"/>
                  <a:pt x="162046" y="676604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4C289E-2F8B-B3E5-908D-BCA973CB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/>
              <a:t>Miksi olemme täällä tänään?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BA99BC-98F6-E7D3-5D6F-35B1931ED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97" y="1719490"/>
            <a:ext cx="5463184" cy="3795863"/>
          </a:xfrm>
        </p:spPr>
        <p:txBody>
          <a:bodyPr/>
          <a:lstStyle/>
          <a:p>
            <a:r>
              <a:rPr lang="fi-FI" dirty="0">
                <a:latin typeface="Source Sans Pro" panose="020B0503030403020204" pitchFamily="34" charset="0"/>
                <a:cs typeface="Arial" panose="020B0604020202020204" pitchFamily="34" charset="0"/>
              </a:rPr>
              <a:t>Vuoropuhelun järjestäjä kertoo, mikä tuo osallistujat tänään keskustelemaan yhdessä?</a:t>
            </a:r>
            <a:endParaRPr lang="fi-FI" sz="18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C8B13-D84F-332C-8893-2EEAC206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4"/>
          <a:stretch/>
        </p:blipFill>
        <p:spPr>
          <a:xfrm>
            <a:off x="6914522" y="1325840"/>
            <a:ext cx="4689490" cy="55321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8FA5D-0C4E-4F96-4B62-2A56695A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911066"/>
      </p:ext>
    </p:extLst>
  </p:cSld>
  <p:clrMapOvr>
    <a:masterClrMapping/>
  </p:clrMapOvr>
</p:sld>
</file>

<file path=ppt/theme/theme1.xml><?xml version="1.0" encoding="utf-8"?>
<a:theme xmlns:a="http://schemas.openxmlformats.org/drawingml/2006/main" name="Työ2030">
  <a:themeElements>
    <a:clrScheme name="Tulevaisuusvuoropuhelu 1">
      <a:dk1>
        <a:srgbClr val="1C3345"/>
      </a:dk1>
      <a:lt1>
        <a:srgbClr val="FFFEFE"/>
      </a:lt1>
      <a:dk2>
        <a:srgbClr val="3659BD"/>
      </a:dk2>
      <a:lt2>
        <a:srgbClr val="BDDAF7"/>
      </a:lt2>
      <a:accent1>
        <a:srgbClr val="F18700"/>
      </a:accent1>
      <a:accent2>
        <a:srgbClr val="C7CBF0"/>
      </a:accent2>
      <a:accent3>
        <a:srgbClr val="A3AF73"/>
      </a:accent3>
      <a:accent4>
        <a:srgbClr val="5C7019"/>
      </a:accent4>
      <a:accent5>
        <a:srgbClr val="FFC1B0"/>
      </a:accent5>
      <a:accent6>
        <a:srgbClr val="DCE0D0"/>
      </a:accent6>
      <a:hlink>
        <a:srgbClr val="0563C1"/>
      </a:hlink>
      <a:folHlink>
        <a:srgbClr val="617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yo2030_esitysmallipohja_v2022-01-20.potx" id="{49D6C420-2B34-41BD-BEF0-F08138C94FF9}" vid="{897ACBED-29D0-42FF-846F-0AEE963356B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5663F3A273B48B38AA909D932C1BD" ma:contentTypeVersion="11" ma:contentTypeDescription="Create a new document." ma:contentTypeScope="" ma:versionID="496737c92d6e229576d3324b50b443d7">
  <xsd:schema xmlns:xsd="http://www.w3.org/2001/XMLSchema" xmlns:xs="http://www.w3.org/2001/XMLSchema" xmlns:p="http://schemas.microsoft.com/office/2006/metadata/properties" xmlns:ns2="0de939b4-24c4-47d9-9aca-b8409b80c42a" xmlns:ns3="a322f334-9d7a-4814-815b-9cdf8905837b" targetNamespace="http://schemas.microsoft.com/office/2006/metadata/properties" ma:root="true" ma:fieldsID="4fa508e68b8c54d4d8f1d9a68010c11c" ns2:_="" ns3:_="">
    <xsd:import namespace="0de939b4-24c4-47d9-9aca-b8409b80c42a"/>
    <xsd:import namespace="a322f334-9d7a-4814-815b-9cdf890583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939b4-24c4-47d9-9aca-b8409b80c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4f2bbea-96c7-4b3a-bb15-521f54317d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2f334-9d7a-4814-815b-9cdf890583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a43e33-a410-4f96-965c-e886b76d00a1}" ma:internalName="TaxCatchAll" ma:showField="CatchAllData" ma:web="a322f334-9d7a-4814-815b-9cdf890583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e939b4-24c4-47d9-9aca-b8409b80c42a">
      <Terms xmlns="http://schemas.microsoft.com/office/infopath/2007/PartnerControls"/>
    </lcf76f155ced4ddcb4097134ff3c332f>
    <TaxCatchAll xmlns="a322f334-9d7a-4814-815b-9cdf8905837b" xsi:nil="true"/>
  </documentManagement>
</p:properties>
</file>

<file path=customXml/itemProps1.xml><?xml version="1.0" encoding="utf-8"?>
<ds:datastoreItem xmlns:ds="http://schemas.openxmlformats.org/officeDocument/2006/customXml" ds:itemID="{8983CD6E-50F8-4939-B2E3-180C9948DDF0}">
  <ds:schemaRefs>
    <ds:schemaRef ds:uri="0de939b4-24c4-47d9-9aca-b8409b80c42a"/>
    <ds:schemaRef ds:uri="a322f334-9d7a-4814-815b-9cdf890583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227793-7BD2-4175-AE7D-7516B923E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AF4E84-1A66-4EE0-9DCD-0345DE1425B1}">
  <ds:schemaRefs>
    <ds:schemaRef ds:uri="0de939b4-24c4-47d9-9aca-b8409b80c42a"/>
    <ds:schemaRef ds:uri="a322f334-9d7a-4814-815b-9cdf890583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1648</Words>
  <Application>Microsoft Office PowerPoint</Application>
  <PresentationFormat>Widescreen</PresentationFormat>
  <Paragraphs>291</Paragraphs>
  <Slides>46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Source Sans Pro</vt:lpstr>
      <vt:lpstr>Source Sans Pro Semibold</vt:lpstr>
      <vt:lpstr>Wingdings</vt:lpstr>
      <vt:lpstr>Työ2030</vt:lpstr>
      <vt:lpstr>Esitysmateriaalipohjat tulevaisuusvuoropuhelun fasilitaattorille</vt:lpstr>
      <vt:lpstr>Mihin esitysmateriaalipohjia tarvitaan?</vt:lpstr>
      <vt:lpstr>Näin käytät esitysmateriaalipohjia</vt:lpstr>
      <vt:lpstr>Esitysmateriaalipohjien sisältö</vt:lpstr>
      <vt:lpstr>Kutsupohja vuoropuhelutilaisuuteen</vt:lpstr>
      <vt:lpstr>Vuoropuhelutilaisuuden  esityspohja </vt:lpstr>
      <vt:lpstr>Kirjoita järjestävä taho tähän  Ala, jolla vuoropuhelua käydään ja vuoropuhelun aihe   xx.xx.20xx vuoropuhelun päivämäärä  </vt:lpstr>
      <vt:lpstr>Vuoropuhelun agenda</vt:lpstr>
      <vt:lpstr>Miksi olemme täällä tänään?</vt:lpstr>
      <vt:lpstr>Tulevaisuusvuoropuhelun tavoitteet</vt:lpstr>
      <vt:lpstr>Vuoropuhelutilaisuuden käytännöt</vt:lpstr>
      <vt:lpstr>      Aiheen alustus</vt:lpstr>
      <vt:lpstr>Yhteinen tilannekuva </vt:lpstr>
      <vt:lpstr>Alan tilannekuva</vt:lpstr>
      <vt:lpstr>Alan tilannekuva</vt:lpstr>
      <vt:lpstr>PowerPoint Presentation</vt:lpstr>
      <vt:lpstr>PowerPoint Presentation</vt:lpstr>
      <vt:lpstr>(       Mikäli toteutettu ennakkokysely) Kyselyn yhteenveto </vt:lpstr>
      <vt:lpstr>Mikäli on teetetty kysely, tähän tehdään yhteenveto, joka tuodaan esiin alustuksessa</vt:lpstr>
      <vt:lpstr>PowerPoint Presentation</vt:lpstr>
      <vt:lpstr>Inspiraatiopuheenvuoro </vt:lpstr>
      <vt:lpstr>Inspiraatiopuheenvuoro</vt:lpstr>
      <vt:lpstr>PowerPoint Presentation</vt:lpstr>
      <vt:lpstr>Aiempien  vuoropuheluiden  tuotokset </vt:lpstr>
      <vt:lpstr>Aiempien vuoropuheluiden tuotokset</vt:lpstr>
      <vt:lpstr>Pienryhmien keskustelujen tuotokset</vt:lpstr>
      <vt:lpstr>PowerPoint Presentation</vt:lpstr>
      <vt:lpstr>Vuoropuhelu  pienryhmissä</vt:lpstr>
      <vt:lpstr>Pienryhmäkeskustelun ohjeistus</vt:lpstr>
      <vt:lpstr>Pienryhmien vuoropuhelun teemat</vt:lpstr>
      <vt:lpstr>Pienryhmien keskustelun pohjat 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Pienryhmäkeskustelujen läpikäynti</vt:lpstr>
      <vt:lpstr>Pienryhmäkeskustelujen läpikäynti</vt:lpstr>
      <vt:lpstr>Mitä  seuraavaksi  tapahtuu?</vt:lpstr>
      <vt:lpstr>Mitä tapahtuu vuoropuhelun jälkeen?</vt:lpstr>
      <vt:lpstr>Palautetta ja kehitysideoita</vt:lpstr>
      <vt:lpstr>Kiitos osallistumisesta vuoropuheluun! </vt:lpstr>
      <vt:lpstr>Kuvituksia vuoropuhelua varten  </vt:lpstr>
    </vt:vector>
  </TitlesOfParts>
  <Company>Työ2030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Paikka otsikolle, joka voi mennä tarvittaessa jopa kolmelle riville. Tässä käytetään Arial Black -fonttia.</dc:title>
  <dc:creator>Kulmala Sanna</dc:creator>
  <cp:lastModifiedBy>Laura Sarparanta</cp:lastModifiedBy>
  <cp:revision>6</cp:revision>
  <cp:lastPrinted>2022-09-26T13:37:55Z</cp:lastPrinted>
  <dcterms:created xsi:type="dcterms:W3CDTF">2022-02-21T12:50:50Z</dcterms:created>
  <dcterms:modified xsi:type="dcterms:W3CDTF">2023-05-11T09:05:34Z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0x010100EBC5663F3A273B48B38AA909D932C1BD</vt:lpwstr>
  </property>
  <property fmtid="{D5CDD505-2E9C-101B-9397-08002B2CF9AE}" pid="3" name="MSIP_Label_1f379a47-aacf-4160-a213-2afb2ce36c33_Enabled">
    <vt:lpwstr>true</vt:lpwstr>
  </property>
  <property fmtid="{D5CDD505-2E9C-101B-9397-08002B2CF9AE}" pid="4" name="MSIP_Label_1f379a47-aacf-4160-a213-2afb2ce36c33_SetDate">
    <vt:lpwstr>2022-04-25T06:59:11Z</vt:lpwstr>
  </property>
  <property fmtid="{D5CDD505-2E9C-101B-9397-08002B2CF9AE}" pid="5" name="MSIP_Label_1f379a47-aacf-4160-a213-2afb2ce36c33_Method">
    <vt:lpwstr>Standard</vt:lpwstr>
  </property>
  <property fmtid="{D5CDD505-2E9C-101B-9397-08002B2CF9AE}" pid="6" name="MSIP_Label_1f379a47-aacf-4160-a213-2afb2ce36c33_Name">
    <vt:lpwstr>Confidential</vt:lpwstr>
  </property>
  <property fmtid="{D5CDD505-2E9C-101B-9397-08002B2CF9AE}" pid="7" name="MSIP_Label_1f379a47-aacf-4160-a213-2afb2ce36c33_SiteId">
    <vt:lpwstr>4b4e036d-f94b-4209-8f07-6860b3641366</vt:lpwstr>
  </property>
  <property fmtid="{D5CDD505-2E9C-101B-9397-08002B2CF9AE}" pid="8" name="MSIP_Label_1f379a47-aacf-4160-a213-2afb2ce36c33_ActionId">
    <vt:lpwstr>b7af2b9e-5e24-4f7a-bec6-01493b8a5299</vt:lpwstr>
  </property>
  <property fmtid="{D5CDD505-2E9C-101B-9397-08002B2CF9AE}" pid="9" name="MSIP_Label_1f379a47-aacf-4160-a213-2afb2ce36c33_ContentBits">
    <vt:lpwstr>0</vt:lpwstr>
  </property>
  <property fmtid="{D5CDD505-2E9C-101B-9397-08002B2CF9AE}" pid="10" name="MediaServiceImageTags">
    <vt:lpwstr/>
  </property>
</Properties>
</file>