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10544" r:id="rId5"/>
    <p:sldId id="10545" r:id="rId6"/>
    <p:sldId id="10501" r:id="rId7"/>
    <p:sldId id="10549" r:id="rId8"/>
    <p:sldId id="10550" r:id="rId9"/>
    <p:sldId id="10552" r:id="rId10"/>
    <p:sldId id="10551" r:id="rId11"/>
    <p:sldId id="10505" r:id="rId12"/>
    <p:sldId id="10506" r:id="rId13"/>
    <p:sldId id="10547"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345"/>
    <a:srgbClr val="DCE0D0"/>
    <a:srgbClr val="D4E7F9"/>
    <a:srgbClr val="617585"/>
    <a:srgbClr val="F6F6F6"/>
    <a:srgbClr val="E1F1FF"/>
    <a:srgbClr val="FB02F1"/>
    <a:srgbClr val="FBB3F1"/>
    <a:srgbClr val="FFFFFF"/>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Vaalea tyyli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0"/>
  </p:normalViewPr>
  <p:slideViewPr>
    <p:cSldViewPr snapToGrid="0">
      <p:cViewPr varScale="1">
        <p:scale>
          <a:sx n="156" d="100"/>
          <a:sy n="156" d="100"/>
        </p:scale>
        <p:origin x="444"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11.5.2023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0788" y="2550477"/>
            <a:ext cx="8817864" cy="1508125"/>
          </a:xfrm>
        </p:spPr>
        <p:txBody>
          <a:bodyPr anchor="t" anchorCtr="0"/>
          <a:lstStyle>
            <a:lvl1pPr algn="l">
              <a:defRPr sz="4200" b="1" i="0">
                <a:latin typeface="Source Sans Pro Semibold" panose="020B050303040302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0788" y="4164394"/>
            <a:ext cx="8817864" cy="755078"/>
          </a:xfrm>
        </p:spPr>
        <p:txBody>
          <a:bodyPr/>
          <a:lstStyle>
            <a:lvl1pPr marL="0" indent="0" algn="l">
              <a:lnSpc>
                <a:spcPct val="100000"/>
              </a:lnSpc>
              <a:buNone/>
              <a:defRPr sz="140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089AC9C-6CBF-4D94-9C34-052E14E7A13C}"/>
              </a:ext>
            </a:extLst>
          </p:cNvPr>
          <p:cNvSpPr>
            <a:spLocks noGrp="1"/>
          </p:cNvSpPr>
          <p:nvPr>
            <p:ph type="dt" sz="half" idx="10"/>
          </p:nvPr>
        </p:nvSpPr>
        <p:spPr/>
        <p:txBody>
          <a:bodyPr/>
          <a:lstStyle/>
          <a:p>
            <a:fld id="{32769F6A-3A60-B344-8AB4-CA98C6ED6673}" type="datetime1">
              <a:rPr lang="fi-FI" smtClean="0"/>
              <a:t>11.5.2023</a:t>
            </a:fld>
            <a:endParaRPr lang="fi-FI"/>
          </a:p>
        </p:txBody>
      </p:sp>
      <p:sp>
        <p:nvSpPr>
          <p:cNvPr id="5" name="Footer Placeholder 4">
            <a:extLst>
              <a:ext uri="{FF2B5EF4-FFF2-40B4-BE49-F238E27FC236}">
                <a16:creationId xmlns:a16="http://schemas.microsoft.com/office/drawing/2014/main" id="{E8E6E134-A7BC-41B3-B23C-FD76C9406CC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C9EBE4F0-ECA1-294E-B2EA-C7ED4139276E}" type="datetime1">
              <a:rPr lang="fi-FI" smtClean="0"/>
              <a:t>11.5.2023</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Lopet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970788" y="2550477"/>
            <a:ext cx="8817864" cy="1508125"/>
          </a:xfrm>
        </p:spPr>
        <p:txBody>
          <a:bodyPr anchor="t" anchorCtr="0"/>
          <a:lstStyle>
            <a:lvl1pPr algn="l">
              <a:defRPr sz="4200" b="1" i="0">
                <a:latin typeface="Source Sans Pro Semibold" panose="020B050303040302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970788" y="4164394"/>
            <a:ext cx="8817864" cy="755078"/>
          </a:xfrm>
        </p:spPr>
        <p:txBody>
          <a:bodyPr/>
          <a:lstStyle>
            <a:lvl1pPr marL="0" indent="0" algn="l">
              <a:lnSpc>
                <a:spcPct val="100000"/>
              </a:lnSpc>
              <a:buNone/>
              <a:defRPr sz="140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089AC9C-6CBF-4D94-9C34-052E14E7A13C}"/>
              </a:ext>
            </a:extLst>
          </p:cNvPr>
          <p:cNvSpPr>
            <a:spLocks noGrp="1"/>
          </p:cNvSpPr>
          <p:nvPr>
            <p:ph type="dt" sz="half" idx="10"/>
          </p:nvPr>
        </p:nvSpPr>
        <p:spPr/>
        <p:txBody>
          <a:bodyPr/>
          <a:lstStyle/>
          <a:p>
            <a:fld id="{61651C3A-8242-6040-8672-BB846ECD8E02}" type="datetime1">
              <a:rPr lang="fi-FI" smtClean="0"/>
              <a:t>11.5.2023</a:t>
            </a:fld>
            <a:endParaRPr lang="fi-FI"/>
          </a:p>
        </p:txBody>
      </p:sp>
      <p:sp>
        <p:nvSpPr>
          <p:cNvPr id="5" name="Footer Placeholder 4">
            <a:extLst>
              <a:ext uri="{FF2B5EF4-FFF2-40B4-BE49-F238E27FC236}">
                <a16:creationId xmlns:a16="http://schemas.microsoft.com/office/drawing/2014/main" id="{E8E6E134-A7BC-41B3-B23C-FD76C9406CC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15201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65897" y="710050"/>
            <a:ext cx="9953844" cy="1087157"/>
          </a:xfrm>
        </p:spPr>
        <p:txBody>
          <a:bodyPr anchor="t"/>
          <a:lstStyle/>
          <a:p>
            <a:r>
              <a:rPr lang="en-US"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65896" y="1946031"/>
            <a:ext cx="9953845" cy="379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DA374C76-33E9-5F49-8476-778E4D6865E4}" type="datetime1">
              <a:rPr lang="fi-FI" smtClean="0"/>
              <a:t>11.5.2023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69071" y="710050"/>
            <a:ext cx="9953844" cy="1087157"/>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69071" y="1940313"/>
            <a:ext cx="4860000" cy="3801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ABD8038-E556-1F44-B8A7-8AA41B51B612}" type="datetime1">
              <a:rPr lang="fi-FI" smtClean="0"/>
              <a:t>11.5.2023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isällön paikkamerkki 2">
            <a:extLst>
              <a:ext uri="{FF2B5EF4-FFF2-40B4-BE49-F238E27FC236}">
                <a16:creationId xmlns:a16="http://schemas.microsoft.com/office/drawing/2014/main" id="{FAEEB75D-1525-4DCE-A604-42FFBDB02F4A}"/>
              </a:ext>
            </a:extLst>
          </p:cNvPr>
          <p:cNvSpPr>
            <a:spLocks noGrp="1"/>
          </p:cNvSpPr>
          <p:nvPr>
            <p:ph idx="13"/>
          </p:nvPr>
        </p:nvSpPr>
        <p:spPr>
          <a:xfrm>
            <a:off x="6357743" y="1940313"/>
            <a:ext cx="4860000" cy="3801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8969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69071" y="2506829"/>
            <a:ext cx="4860000" cy="3235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EDA7744-D447-3247-B58C-B09574DE1BAA}" type="datetime1">
              <a:rPr lang="fi-FI" smtClean="0"/>
              <a:t>11.5.2023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isällön paikkamerkki 2">
            <a:extLst>
              <a:ext uri="{FF2B5EF4-FFF2-40B4-BE49-F238E27FC236}">
                <a16:creationId xmlns:a16="http://schemas.microsoft.com/office/drawing/2014/main" id="{FAEEB75D-1525-4DCE-A604-42FFBDB02F4A}"/>
              </a:ext>
            </a:extLst>
          </p:cNvPr>
          <p:cNvSpPr>
            <a:spLocks noGrp="1"/>
          </p:cNvSpPr>
          <p:nvPr>
            <p:ph idx="13"/>
          </p:nvPr>
        </p:nvSpPr>
        <p:spPr>
          <a:xfrm>
            <a:off x="6357167" y="2506829"/>
            <a:ext cx="4860000" cy="3235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kstin paikkamerkki 2">
            <a:extLst>
              <a:ext uri="{FF2B5EF4-FFF2-40B4-BE49-F238E27FC236}">
                <a16:creationId xmlns:a16="http://schemas.microsoft.com/office/drawing/2014/main" id="{4085ADB4-60A2-4889-92C7-B4F86414255B}"/>
              </a:ext>
            </a:extLst>
          </p:cNvPr>
          <p:cNvSpPr>
            <a:spLocks noGrp="1"/>
          </p:cNvSpPr>
          <p:nvPr>
            <p:ph type="body" idx="14"/>
          </p:nvPr>
        </p:nvSpPr>
        <p:spPr>
          <a:xfrm>
            <a:off x="969071" y="1940313"/>
            <a:ext cx="4860000" cy="423411"/>
          </a:xfrm>
        </p:spPr>
        <p:txBody>
          <a:bodyPr anchor="t" anchorCtr="0"/>
          <a:lstStyle>
            <a:lvl1pPr marL="0" indent="0">
              <a:lnSpc>
                <a:spcPct val="100000"/>
              </a:lnSpc>
              <a:buNone/>
              <a:defRPr sz="1800" b="1" i="0">
                <a:latin typeface="Source Sans Pro Semibold"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kstin paikkamerkki 4">
            <a:extLst>
              <a:ext uri="{FF2B5EF4-FFF2-40B4-BE49-F238E27FC236}">
                <a16:creationId xmlns:a16="http://schemas.microsoft.com/office/drawing/2014/main" id="{B265DBE7-11FB-48F0-B1CF-8C4E27C747DA}"/>
              </a:ext>
            </a:extLst>
          </p:cNvPr>
          <p:cNvSpPr>
            <a:spLocks noGrp="1"/>
          </p:cNvSpPr>
          <p:nvPr>
            <p:ph type="body" sz="quarter" idx="3"/>
          </p:nvPr>
        </p:nvSpPr>
        <p:spPr>
          <a:xfrm>
            <a:off x="6353429" y="1940313"/>
            <a:ext cx="4860000" cy="423411"/>
          </a:xfrm>
        </p:spPr>
        <p:txBody>
          <a:bodyPr anchor="t" anchorCtr="0"/>
          <a:lstStyle>
            <a:lvl1pPr marL="0" indent="0">
              <a:lnSpc>
                <a:spcPct val="100000"/>
              </a:lnSpc>
              <a:buNone/>
              <a:defRPr sz="1800" b="1" i="0">
                <a:latin typeface="Source Sans Pro Semibold"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Otsikko 1">
            <a:extLst>
              <a:ext uri="{FF2B5EF4-FFF2-40B4-BE49-F238E27FC236}">
                <a16:creationId xmlns:a16="http://schemas.microsoft.com/office/drawing/2014/main" id="{6444E44D-7A83-3700-00AE-DA000A5586CD}"/>
              </a:ext>
            </a:extLst>
          </p:cNvPr>
          <p:cNvSpPr>
            <a:spLocks noGrp="1"/>
          </p:cNvSpPr>
          <p:nvPr>
            <p:ph type="title"/>
          </p:nvPr>
        </p:nvSpPr>
        <p:spPr>
          <a:xfrm>
            <a:off x="969071" y="710050"/>
            <a:ext cx="9953844" cy="1087157"/>
          </a:xfrm>
        </p:spPr>
        <p:txBody>
          <a:bodyPr/>
          <a:lstStyle/>
          <a:p>
            <a:r>
              <a:rPr lang="en-US"/>
              <a:t>Click to edit Master title style</a:t>
            </a:r>
            <a:endParaRPr lang="fi-FI"/>
          </a:p>
        </p:txBody>
      </p:sp>
    </p:spTree>
    <p:extLst>
      <p:ext uri="{BB962C8B-B14F-4D97-AF65-F5344CB8AC3E}">
        <p14:creationId xmlns:p14="http://schemas.microsoft.com/office/powerpoint/2010/main" val="42354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69072" y="710050"/>
            <a:ext cx="4607270" cy="1087157"/>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69072" y="1940400"/>
            <a:ext cx="4607270" cy="3617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3896A066-6089-B640-AD2D-75C59CFAC3EA}" type="datetime1">
              <a:rPr lang="fi-FI" smtClean="0"/>
              <a:t>11.5.2023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0" name="Sisällön paikkamerkki 3">
            <a:extLst>
              <a:ext uri="{FF2B5EF4-FFF2-40B4-BE49-F238E27FC236}">
                <a16:creationId xmlns:a16="http://schemas.microsoft.com/office/drawing/2014/main" id="{014FFAF6-45B7-46CC-9DD2-F01D2A2C51DD}"/>
              </a:ext>
            </a:extLst>
          </p:cNvPr>
          <p:cNvSpPr>
            <a:spLocks noGrp="1"/>
          </p:cNvSpPr>
          <p:nvPr>
            <p:ph sz="half" idx="2" hasCustomPrompt="1"/>
          </p:nvPr>
        </p:nvSpPr>
        <p:spPr>
          <a:xfrm>
            <a:off x="6095999" y="710050"/>
            <a:ext cx="6096001" cy="5443862"/>
          </a:xfrm>
        </p:spPr>
        <p:txBody>
          <a:bodyPr anchor="ctr" anchorCtr="0"/>
          <a:lstStyle>
            <a:lvl1pPr marL="0" indent="0" algn="ctr">
              <a:buNone/>
              <a:defRPr i="1"/>
            </a:lvl1pPr>
            <a:lvl2pPr marL="358775" indent="0">
              <a:buNone/>
              <a:defRPr/>
            </a:lvl2pPr>
          </a:lstStyle>
          <a:p>
            <a:pPr lvl="0"/>
            <a:r>
              <a:rPr lang="fi-FI"/>
              <a:t>Lisää kaavio tai kuvitus napsauttamalla kuvaketta</a:t>
            </a:r>
          </a:p>
        </p:txBody>
      </p:sp>
    </p:spTree>
    <p:extLst>
      <p:ext uri="{BB962C8B-B14F-4D97-AF65-F5344CB8AC3E}">
        <p14:creationId xmlns:p14="http://schemas.microsoft.com/office/powerpoint/2010/main" val="205588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40D8DF74-2CB6-4165-A9DB-A98C6D438E6D}"/>
              </a:ext>
            </a:extLst>
          </p:cNvPr>
          <p:cNvSpPr>
            <a:spLocks noGrp="1"/>
          </p:cNvSpPr>
          <p:nvPr>
            <p:ph type="pic" idx="13"/>
          </p:nvPr>
        </p:nvSpPr>
        <p:spPr>
          <a:xfrm>
            <a:off x="6095999" y="0"/>
            <a:ext cx="6104965"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69071" y="710050"/>
            <a:ext cx="4652240" cy="1087157"/>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69071" y="1940400"/>
            <a:ext cx="4652240" cy="3617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04ED62F5-97E3-4C49-9477-BBDB64677D67}" type="datetime1">
              <a:rPr lang="fi-FI" smtClean="0"/>
              <a:t>11.5.2023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14737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994" y="2366723"/>
            <a:ext cx="10515600" cy="1769364"/>
          </a:xfrm>
        </p:spPr>
        <p:txBody>
          <a:bodyPr anchor="ctr" anchorCtr="0"/>
          <a:lstStyle>
            <a:lvl1pPr algn="ctr">
              <a:defRPr sz="4200" b="1" i="0">
                <a:solidFill>
                  <a:schemeClr val="tx1"/>
                </a:solidFill>
                <a:latin typeface="Source Sans Pro Semibold" panose="020B0503030403020204" pitchFamily="34" charset="0"/>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p>
            <a:fld id="{3E9A03AB-A3E8-D742-BB9B-216D44B6A026}" type="datetime1">
              <a:rPr lang="fi-FI" smtClean="0"/>
              <a:t>11.5.2023</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2">
    <p:bg>
      <p:bgPr>
        <a:solidFill>
          <a:srgbClr val="1C334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994" y="2336742"/>
            <a:ext cx="10515600" cy="1769364"/>
          </a:xfrm>
        </p:spPr>
        <p:txBody>
          <a:bodyPr anchor="ctr" anchorCtr="0"/>
          <a:lstStyle>
            <a:lvl1pPr algn="ctr">
              <a:defRPr sz="4200" b="1" i="0">
                <a:solidFill>
                  <a:schemeClr val="bg1"/>
                </a:solidFill>
                <a:latin typeface="Source Sans Pro Semibold" panose="020B0503030403020204" pitchFamily="34" charset="0"/>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816802F8-5199-B945-AC2D-DE01CD2D3434}" type="datetime1">
              <a:rPr lang="fi-FI" smtClean="0"/>
              <a:t>11.5.2023</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19912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69071" y="710050"/>
            <a:ext cx="9953844" cy="1087157"/>
          </a:xfrm>
        </p:spPr>
        <p:txBody>
          <a:bodyPr/>
          <a:lstStyle/>
          <a:p>
            <a:r>
              <a:rPr lang="en-US"/>
              <a:t>Click to edit Master title style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15B00673-CF2E-A94D-AB38-AFB10BF1CFC2}" type="datetime1">
              <a:rPr lang="fi-FI" smtClean="0"/>
              <a:t>11.5.2023</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66475" y="710050"/>
            <a:ext cx="9703884" cy="1087157"/>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66474" y="1797207"/>
            <a:ext cx="9703885" cy="3617259"/>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0297135" y="6279777"/>
            <a:ext cx="815678" cy="247150"/>
          </a:xfrm>
          <a:prstGeom prst="rect">
            <a:avLst/>
          </a:prstGeom>
        </p:spPr>
        <p:txBody>
          <a:bodyPr vert="horz" lIns="0" tIns="0" rIns="0" bIns="0" rtlCol="0" anchor="ctr"/>
          <a:lstStyle>
            <a:lvl1pPr algn="r">
              <a:defRPr sz="1000">
                <a:solidFill>
                  <a:schemeClr val="tx1"/>
                </a:solidFill>
              </a:defRPr>
            </a:lvl1pPr>
          </a:lstStyle>
          <a:p>
            <a:fld id="{F3AEAF2B-7493-D949-AFFF-F712A25AF08C}" type="datetime1">
              <a:rPr lang="fi-FI" smtClean="0"/>
              <a:t>11.5.2023</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6110639" y="6279777"/>
            <a:ext cx="4114800" cy="247150"/>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11180004" y="6279777"/>
            <a:ext cx="559278" cy="247150"/>
          </a:xfrm>
          <a:prstGeom prst="rect">
            <a:avLst/>
          </a:prstGeom>
        </p:spPr>
        <p:txBody>
          <a:bodyPr vert="horz" lIns="0" tIns="0" rIns="0" bIns="0" rtlCol="0" anchor="ctr"/>
          <a:lstStyle>
            <a:lvl1pPr algn="r">
              <a:defRPr sz="1000">
                <a:solidFill>
                  <a:schemeClr val="tx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5" r:id="rId5"/>
    <p:sldLayoutId id="2147483664" r:id="rId6"/>
    <p:sldLayoutId id="2147483651" r:id="rId7"/>
    <p:sldLayoutId id="2147483662"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000" b="1" i="0" kern="1200">
          <a:solidFill>
            <a:schemeClr val="tx1"/>
          </a:solidFill>
          <a:latin typeface="Source Sans Pro Semibold" panose="020B0503030403020204" pitchFamily="34" charset="0"/>
          <a:ea typeface="+mj-ea"/>
          <a:cs typeface="+mj-cs"/>
        </a:defRPr>
      </a:lvl1pPr>
    </p:titleStyle>
    <p:body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6.png"/><Relationship Id="rId50" Type="http://schemas.openxmlformats.org/officeDocument/2006/relationships/image" Target="../media/image7.png"/><Relationship Id="rId55" Type="http://schemas.openxmlformats.org/officeDocument/2006/relationships/image" Target="../media/image57.png"/><Relationship Id="rId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24.png"/><Relationship Id="rId29" Type="http://schemas.openxmlformats.org/officeDocument/2006/relationships/image" Target="../media/image37.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1.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14.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4.png"/><Relationship Id="rId48" Type="http://schemas.openxmlformats.org/officeDocument/2006/relationships/image" Target="../media/image53.png"/><Relationship Id="rId56" Type="http://schemas.openxmlformats.org/officeDocument/2006/relationships/image" Target="../media/image58.png"/><Relationship Id="rId8" Type="http://schemas.openxmlformats.org/officeDocument/2006/relationships/image" Target="../media/image17.png"/><Relationship Id="rId51" Type="http://schemas.openxmlformats.org/officeDocument/2006/relationships/image" Target="../media/image8.png"/><Relationship Id="rId3" Type="http://schemas.openxmlformats.org/officeDocument/2006/relationships/image" Target="../media/image12.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2.png"/><Relationship Id="rId59" Type="http://schemas.openxmlformats.org/officeDocument/2006/relationships/image" Target="../media/image2.png"/><Relationship Id="rId20" Type="http://schemas.openxmlformats.org/officeDocument/2006/relationships/image" Target="../media/image28.png"/><Relationship Id="rId41" Type="http://schemas.openxmlformats.org/officeDocument/2006/relationships/image" Target="../media/image49.png"/><Relationship Id="rId54"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4.png"/><Relationship Id="rId57" Type="http://schemas.openxmlformats.org/officeDocument/2006/relationships/image" Target="../media/image59.png"/><Relationship Id="rId10" Type="http://schemas.openxmlformats.org/officeDocument/2006/relationships/image" Target="../media/image3.png"/><Relationship Id="rId31" Type="http://schemas.openxmlformats.org/officeDocument/2006/relationships/image" Target="../media/image39.png"/><Relationship Id="rId44" Type="http://schemas.openxmlformats.org/officeDocument/2006/relationships/image" Target="../media/image5.png"/><Relationship Id="rId52" Type="http://schemas.openxmlformats.org/officeDocument/2006/relationships/image" Target="../media/image9.png"/><Relationship Id="rId60"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43CE2-7E03-0CCF-5BA8-35FF0715E602}"/>
              </a:ext>
            </a:extLst>
          </p:cNvPr>
          <p:cNvPicPr>
            <a:picLocks noChangeAspect="1"/>
          </p:cNvPicPr>
          <p:nvPr/>
        </p:nvPicPr>
        <p:blipFill rotWithShape="1">
          <a:blip r:embed="rId2">
            <a:extLst>
              <a:ext uri="{28A0092B-C50C-407E-A947-70E740481C1C}">
                <a14:useLocalDpi xmlns:a14="http://schemas.microsoft.com/office/drawing/2010/main" val="0"/>
              </a:ext>
            </a:extLst>
          </a:blip>
          <a:srcRect t="4482" b="1780"/>
          <a:stretch/>
        </p:blipFill>
        <p:spPr>
          <a:xfrm>
            <a:off x="0" y="0"/>
            <a:ext cx="12192000" cy="6858000"/>
          </a:xfrm>
          <a:prstGeom prst="rect">
            <a:avLst/>
          </a:prstGeom>
        </p:spPr>
      </p:pic>
      <p:sp>
        <p:nvSpPr>
          <p:cNvPr id="2" name="Title 1">
            <a:extLst>
              <a:ext uri="{FF2B5EF4-FFF2-40B4-BE49-F238E27FC236}">
                <a16:creationId xmlns:a16="http://schemas.microsoft.com/office/drawing/2014/main" id="{EFFF77AF-5B6C-C689-9EE6-3B301C489051}"/>
              </a:ext>
            </a:extLst>
          </p:cNvPr>
          <p:cNvSpPr>
            <a:spLocks noGrp="1"/>
          </p:cNvSpPr>
          <p:nvPr>
            <p:ph type="title"/>
          </p:nvPr>
        </p:nvSpPr>
        <p:spPr>
          <a:xfrm>
            <a:off x="1423988" y="1159047"/>
            <a:ext cx="8091488" cy="2269953"/>
          </a:xfrm>
        </p:spPr>
        <p:txBody>
          <a:bodyPr anchor="t"/>
          <a:lstStyle/>
          <a:p>
            <a:pPr algn="l"/>
            <a:r>
              <a:rPr lang="fi-FI" dirty="0">
                <a:latin typeface="Source Sans Pro Semibold" panose="020B0503030403020204" pitchFamily="34" charset="0"/>
              </a:rPr>
              <a:t>Hiljainen tieto</a:t>
            </a:r>
            <a:r>
              <a:rPr lang="en-FI" dirty="0">
                <a:latin typeface="Source Sans Pro Semibold" panose="020B0503030403020204" pitchFamily="34" charset="0"/>
              </a:rPr>
              <a:t> tulevaisuusvuoropuhelun fasilitaattorille</a:t>
            </a:r>
          </a:p>
        </p:txBody>
      </p:sp>
      <p:pic>
        <p:nvPicPr>
          <p:cNvPr id="8" name="Picture 7" descr="Shape, arrow&#10;&#10;Description automatically generated">
            <a:extLst>
              <a:ext uri="{FF2B5EF4-FFF2-40B4-BE49-F238E27FC236}">
                <a16:creationId xmlns:a16="http://schemas.microsoft.com/office/drawing/2014/main" id="{FAE09F26-3B9E-75DD-40CD-DC319B6BC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3751">
            <a:off x="10062734" y="1266681"/>
            <a:ext cx="762781" cy="749160"/>
          </a:xfrm>
          <a:prstGeom prst="rect">
            <a:avLst/>
          </a:prstGeom>
        </p:spPr>
      </p:pic>
    </p:spTree>
    <p:extLst>
      <p:ext uri="{BB962C8B-B14F-4D97-AF65-F5344CB8AC3E}">
        <p14:creationId xmlns:p14="http://schemas.microsoft.com/office/powerpoint/2010/main" val="276680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EF8B-2092-8390-9B7B-5B9912F9D573}"/>
              </a:ext>
            </a:extLst>
          </p:cNvPr>
          <p:cNvSpPr>
            <a:spLocks noGrp="1"/>
          </p:cNvSpPr>
          <p:nvPr>
            <p:ph type="title"/>
          </p:nvPr>
        </p:nvSpPr>
        <p:spPr>
          <a:xfrm>
            <a:off x="706410" y="684466"/>
            <a:ext cx="5564913" cy="755130"/>
          </a:xfrm>
        </p:spPr>
        <p:txBody>
          <a:bodyPr/>
          <a:lstStyle/>
          <a:p>
            <a:r>
              <a:rPr lang="en-FI" dirty="0">
                <a:latin typeface="Source Sans Pro Semibold" panose="020B0503030403020204" pitchFamily="34" charset="0"/>
              </a:rPr>
              <a:t>Kuvituksia vuoropuhelu</a:t>
            </a:r>
            <a:r>
              <a:rPr lang="fi-FI" dirty="0">
                <a:latin typeface="Source Sans Pro Semibold" panose="020B0503030403020204" pitchFamily="34" charset="0"/>
              </a:rPr>
              <a:t>a</a:t>
            </a:r>
            <a:r>
              <a:rPr lang="en-FI" dirty="0">
                <a:latin typeface="Source Sans Pro Semibold" panose="020B0503030403020204" pitchFamily="34" charset="0"/>
              </a:rPr>
              <a:t> varten </a:t>
            </a:r>
            <a:r>
              <a:rPr lang="en-FI" dirty="0">
                <a:latin typeface="Source Sans Pro Semibold" panose="020B0503030403020204" pitchFamily="34" charset="0"/>
                <a:sym typeface="Wingdings" pitchFamily="2" charset="2"/>
              </a:rPr>
              <a:t> </a:t>
            </a:r>
            <a:endParaRPr lang="en-FI" dirty="0">
              <a:latin typeface="Source Sans Pro Semibold" panose="020B0503030403020204" pitchFamily="34" charset="0"/>
            </a:endParaRPr>
          </a:p>
        </p:txBody>
      </p:sp>
      <p:pic>
        <p:nvPicPr>
          <p:cNvPr id="6" name="Picture 5" descr="Icon&#10;&#10;Description automatically generated">
            <a:extLst>
              <a:ext uri="{FF2B5EF4-FFF2-40B4-BE49-F238E27FC236}">
                <a16:creationId xmlns:a16="http://schemas.microsoft.com/office/drawing/2014/main" id="{6E03BBBF-904A-79DC-F225-F5A55D82C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401" y="3090142"/>
            <a:ext cx="703246" cy="703246"/>
          </a:xfrm>
          <a:prstGeom prst="rect">
            <a:avLst/>
          </a:prstGeom>
        </p:spPr>
      </p:pic>
      <p:pic>
        <p:nvPicPr>
          <p:cNvPr id="10" name="Picture 9" descr="Icon&#10;&#10;Description automatically generated">
            <a:extLst>
              <a:ext uri="{FF2B5EF4-FFF2-40B4-BE49-F238E27FC236}">
                <a16:creationId xmlns:a16="http://schemas.microsoft.com/office/drawing/2014/main" id="{F0A27A53-63E7-2BBC-27E9-40778BA5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307" y="3078236"/>
            <a:ext cx="703246" cy="703246"/>
          </a:xfrm>
          <a:prstGeom prst="rect">
            <a:avLst/>
          </a:prstGeom>
        </p:spPr>
      </p:pic>
      <p:pic>
        <p:nvPicPr>
          <p:cNvPr id="12" name="Picture 11" descr="Icon&#10;&#10;Description automatically generated">
            <a:extLst>
              <a:ext uri="{FF2B5EF4-FFF2-40B4-BE49-F238E27FC236}">
                <a16:creationId xmlns:a16="http://schemas.microsoft.com/office/drawing/2014/main" id="{8EEF234A-A0A7-7C5A-0594-D066C2B142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780" y="1507762"/>
            <a:ext cx="703246" cy="703246"/>
          </a:xfrm>
          <a:prstGeom prst="rect">
            <a:avLst/>
          </a:prstGeom>
        </p:spPr>
      </p:pic>
      <p:pic>
        <p:nvPicPr>
          <p:cNvPr id="14" name="Picture 13" descr="Icon&#10;&#10;Description automatically generated">
            <a:extLst>
              <a:ext uri="{FF2B5EF4-FFF2-40B4-BE49-F238E27FC236}">
                <a16:creationId xmlns:a16="http://schemas.microsoft.com/office/drawing/2014/main" id="{08785881-37CA-0B90-E1A8-7F610A536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461" y="2314412"/>
            <a:ext cx="703246" cy="703246"/>
          </a:xfrm>
          <a:prstGeom prst="rect">
            <a:avLst/>
          </a:prstGeom>
        </p:spPr>
      </p:pic>
      <p:pic>
        <p:nvPicPr>
          <p:cNvPr id="16" name="Picture 15">
            <a:extLst>
              <a:ext uri="{FF2B5EF4-FFF2-40B4-BE49-F238E27FC236}">
                <a16:creationId xmlns:a16="http://schemas.microsoft.com/office/drawing/2014/main" id="{894A7D12-90FD-BA40-8A41-A11ECC66A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0538" y="4124733"/>
            <a:ext cx="1508420" cy="226263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5C9D646E-90D1-D9E8-F4B2-33526DEA1E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0476" y="4259504"/>
            <a:ext cx="1209012" cy="2127860"/>
          </a:xfrm>
          <a:prstGeom prst="rect">
            <a:avLst/>
          </a:prstGeom>
        </p:spPr>
      </p:pic>
      <p:pic>
        <p:nvPicPr>
          <p:cNvPr id="20" name="Picture 19" descr="Icon&#10;&#10;Description automatically generated">
            <a:extLst>
              <a:ext uri="{FF2B5EF4-FFF2-40B4-BE49-F238E27FC236}">
                <a16:creationId xmlns:a16="http://schemas.microsoft.com/office/drawing/2014/main" id="{B289C835-08D5-6650-4CC2-80039FD28A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229" y="1482921"/>
            <a:ext cx="759507" cy="759507"/>
          </a:xfrm>
          <a:prstGeom prst="rect">
            <a:avLst/>
          </a:prstGeom>
        </p:spPr>
      </p:pic>
      <p:pic>
        <p:nvPicPr>
          <p:cNvPr id="22" name="Picture 21" descr="Icon&#10;&#10;Description automatically generated">
            <a:extLst>
              <a:ext uri="{FF2B5EF4-FFF2-40B4-BE49-F238E27FC236}">
                <a16:creationId xmlns:a16="http://schemas.microsoft.com/office/drawing/2014/main" id="{1F0343CB-97BF-6188-CAB3-60E7F90468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588" y="3074109"/>
            <a:ext cx="703246" cy="703246"/>
          </a:xfrm>
          <a:prstGeom prst="rect">
            <a:avLst/>
          </a:prstGeom>
        </p:spPr>
      </p:pic>
      <p:pic>
        <p:nvPicPr>
          <p:cNvPr id="26" name="Picture 25" descr="Icon&#10;&#10;Description automatically generated">
            <a:extLst>
              <a:ext uri="{FF2B5EF4-FFF2-40B4-BE49-F238E27FC236}">
                <a16:creationId xmlns:a16="http://schemas.microsoft.com/office/drawing/2014/main" id="{F3B6A2A3-AEC9-D032-7E73-8AEB7433F0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9608" y="2665118"/>
            <a:ext cx="1181974" cy="1276533"/>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2BE6BE5C-66E9-CF57-CF0C-A102BBB439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9608" y="4185899"/>
            <a:ext cx="1250833" cy="2201465"/>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1CE81FC5-7AFA-D512-9A0E-2C086EB6EA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166" y="2259448"/>
            <a:ext cx="758210" cy="758210"/>
          </a:xfrm>
          <a:prstGeom prst="rect">
            <a:avLst/>
          </a:prstGeom>
        </p:spPr>
      </p:pic>
      <p:pic>
        <p:nvPicPr>
          <p:cNvPr id="32" name="Picture 31" descr="Icon&#10;&#10;Description automatically generated">
            <a:extLst>
              <a:ext uri="{FF2B5EF4-FFF2-40B4-BE49-F238E27FC236}">
                <a16:creationId xmlns:a16="http://schemas.microsoft.com/office/drawing/2014/main" id="{39A1BD72-A0AF-2E72-E685-404A0C1119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66400" y="1465816"/>
            <a:ext cx="1031374" cy="1025334"/>
          </a:xfrm>
          <a:prstGeom prst="rect">
            <a:avLst/>
          </a:prstGeom>
        </p:spPr>
      </p:pic>
      <p:pic>
        <p:nvPicPr>
          <p:cNvPr id="34" name="Picture 33">
            <a:extLst>
              <a:ext uri="{FF2B5EF4-FFF2-40B4-BE49-F238E27FC236}">
                <a16:creationId xmlns:a16="http://schemas.microsoft.com/office/drawing/2014/main" id="{B750B362-E949-13CE-198D-BDF63400095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0852" y="5153452"/>
            <a:ext cx="1054868" cy="879057"/>
          </a:xfrm>
          <a:prstGeom prst="rect">
            <a:avLst/>
          </a:prstGeom>
        </p:spPr>
      </p:pic>
      <p:pic>
        <p:nvPicPr>
          <p:cNvPr id="38" name="Picture 37" descr="Icon&#10;&#10;Description automatically generated">
            <a:extLst>
              <a:ext uri="{FF2B5EF4-FFF2-40B4-BE49-F238E27FC236}">
                <a16:creationId xmlns:a16="http://schemas.microsoft.com/office/drawing/2014/main" id="{8CAF57D5-C84B-546C-4965-28EEAAA3AC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40396" y="2710479"/>
            <a:ext cx="1031374" cy="1025334"/>
          </a:xfrm>
          <a:prstGeom prst="rect">
            <a:avLst/>
          </a:prstGeom>
        </p:spPr>
      </p:pic>
      <p:pic>
        <p:nvPicPr>
          <p:cNvPr id="40" name="Picture 39" descr="Icon&#10;&#10;Description automatically generated">
            <a:extLst>
              <a:ext uri="{FF2B5EF4-FFF2-40B4-BE49-F238E27FC236}">
                <a16:creationId xmlns:a16="http://schemas.microsoft.com/office/drawing/2014/main" id="{4F436686-5E88-AE0D-66A7-AD7A694F7E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96670" y="3858285"/>
            <a:ext cx="999467" cy="1153231"/>
          </a:xfrm>
          <a:prstGeom prst="rect">
            <a:avLst/>
          </a:prstGeom>
        </p:spPr>
      </p:pic>
      <p:pic>
        <p:nvPicPr>
          <p:cNvPr id="42" name="Picture 41" descr="Icon&#10;&#10;Description automatically generated">
            <a:extLst>
              <a:ext uri="{FF2B5EF4-FFF2-40B4-BE49-F238E27FC236}">
                <a16:creationId xmlns:a16="http://schemas.microsoft.com/office/drawing/2014/main" id="{A541E78B-7804-F74F-2FBB-FAF89879A7C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1475" y="5095098"/>
            <a:ext cx="1139260" cy="949383"/>
          </a:xfrm>
          <a:prstGeom prst="rect">
            <a:avLst/>
          </a:prstGeom>
        </p:spPr>
      </p:pic>
      <p:pic>
        <p:nvPicPr>
          <p:cNvPr id="44" name="Picture 43" descr="Icon&#10;&#10;Description automatically generated">
            <a:extLst>
              <a:ext uri="{FF2B5EF4-FFF2-40B4-BE49-F238E27FC236}">
                <a16:creationId xmlns:a16="http://schemas.microsoft.com/office/drawing/2014/main" id="{1FE82823-B7D7-AFA7-84BD-B71EBC0B57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24532" y="2218001"/>
            <a:ext cx="759507" cy="759507"/>
          </a:xfrm>
          <a:prstGeom prst="rect">
            <a:avLst/>
          </a:prstGeom>
        </p:spPr>
      </p:pic>
      <p:pic>
        <p:nvPicPr>
          <p:cNvPr id="46" name="Picture 45" descr="Icon&#10;&#10;Description automatically generated">
            <a:extLst>
              <a:ext uri="{FF2B5EF4-FFF2-40B4-BE49-F238E27FC236}">
                <a16:creationId xmlns:a16="http://schemas.microsoft.com/office/drawing/2014/main" id="{8D306547-897E-8648-E4C4-2C890ED8C3E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16028" y="5140331"/>
            <a:ext cx="1139260" cy="949383"/>
          </a:xfrm>
          <a:prstGeom prst="rect">
            <a:avLst/>
          </a:prstGeom>
        </p:spPr>
      </p:pic>
      <p:pic>
        <p:nvPicPr>
          <p:cNvPr id="48" name="Picture 47" descr="Icon&#10;&#10;Description automatically generated">
            <a:extLst>
              <a:ext uri="{FF2B5EF4-FFF2-40B4-BE49-F238E27FC236}">
                <a16:creationId xmlns:a16="http://schemas.microsoft.com/office/drawing/2014/main" id="{184148DA-C296-70B5-B851-93E52DA74B3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95145" y="1451501"/>
            <a:ext cx="759507" cy="759507"/>
          </a:xfrm>
          <a:prstGeom prst="rect">
            <a:avLst/>
          </a:prstGeom>
        </p:spPr>
      </p:pic>
      <p:pic>
        <p:nvPicPr>
          <p:cNvPr id="52" name="Picture 51" descr="Icon&#10;&#10;Description automatically generated">
            <a:extLst>
              <a:ext uri="{FF2B5EF4-FFF2-40B4-BE49-F238E27FC236}">
                <a16:creationId xmlns:a16="http://schemas.microsoft.com/office/drawing/2014/main" id="{F1628ED4-D11B-1D51-93AE-AC2DAFAE518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47849" y="3126018"/>
            <a:ext cx="759507" cy="759507"/>
          </a:xfrm>
          <a:prstGeom prst="rect">
            <a:avLst/>
          </a:prstGeom>
        </p:spPr>
      </p:pic>
      <p:pic>
        <p:nvPicPr>
          <p:cNvPr id="54" name="Picture 53" descr="Icon&#10;&#10;Description automatically generated">
            <a:extLst>
              <a:ext uri="{FF2B5EF4-FFF2-40B4-BE49-F238E27FC236}">
                <a16:creationId xmlns:a16="http://schemas.microsoft.com/office/drawing/2014/main" id="{CA3B7DE0-A222-2DD3-DC89-DE622CD67C9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44072" y="5167576"/>
            <a:ext cx="1139260" cy="949383"/>
          </a:xfrm>
          <a:prstGeom prst="rect">
            <a:avLst/>
          </a:prstGeom>
        </p:spPr>
      </p:pic>
      <p:pic>
        <p:nvPicPr>
          <p:cNvPr id="56" name="Picture 55" descr="Icon&#10;&#10;Description automatically generated">
            <a:extLst>
              <a:ext uri="{FF2B5EF4-FFF2-40B4-BE49-F238E27FC236}">
                <a16:creationId xmlns:a16="http://schemas.microsoft.com/office/drawing/2014/main" id="{CD60C35F-7477-D3DC-FED2-0A10D49F65E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96366" y="2293688"/>
            <a:ext cx="759507" cy="759507"/>
          </a:xfrm>
          <a:prstGeom prst="rect">
            <a:avLst/>
          </a:prstGeom>
        </p:spPr>
      </p:pic>
      <p:pic>
        <p:nvPicPr>
          <p:cNvPr id="58" name="Picture 57" descr="A picture containing dark&#10;&#10;Description automatically generated">
            <a:extLst>
              <a:ext uri="{FF2B5EF4-FFF2-40B4-BE49-F238E27FC236}">
                <a16:creationId xmlns:a16="http://schemas.microsoft.com/office/drawing/2014/main" id="{29578513-06C0-F045-647A-717AAA1882F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50815" y="4307089"/>
            <a:ext cx="1181974" cy="2080275"/>
          </a:xfrm>
          <a:prstGeom prst="rect">
            <a:avLst/>
          </a:prstGeom>
        </p:spPr>
      </p:pic>
      <p:pic>
        <p:nvPicPr>
          <p:cNvPr id="62" name="Picture 61" descr="Icon&#10;&#10;Description automatically generated">
            <a:extLst>
              <a:ext uri="{FF2B5EF4-FFF2-40B4-BE49-F238E27FC236}">
                <a16:creationId xmlns:a16="http://schemas.microsoft.com/office/drawing/2014/main" id="{12B2537F-D9E6-25A5-4AF9-51BD0EFBE22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61824" y="1467192"/>
            <a:ext cx="758210" cy="758210"/>
          </a:xfrm>
          <a:prstGeom prst="rect">
            <a:avLst/>
          </a:prstGeom>
        </p:spPr>
      </p:pic>
      <p:pic>
        <p:nvPicPr>
          <p:cNvPr id="66" name="Picture 65" descr="Background pattern&#10;&#10;Description automatically generated">
            <a:extLst>
              <a:ext uri="{FF2B5EF4-FFF2-40B4-BE49-F238E27FC236}">
                <a16:creationId xmlns:a16="http://schemas.microsoft.com/office/drawing/2014/main" id="{8E6E400C-8E91-87B2-E2E2-AC77E4DE33A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944577" y="4613193"/>
            <a:ext cx="1116436" cy="1457805"/>
          </a:xfrm>
          <a:prstGeom prst="rect">
            <a:avLst/>
          </a:prstGeom>
        </p:spPr>
      </p:pic>
      <p:pic>
        <p:nvPicPr>
          <p:cNvPr id="68" name="Picture 67" descr="Icon&#10;&#10;Description automatically generated with medium confidence">
            <a:extLst>
              <a:ext uri="{FF2B5EF4-FFF2-40B4-BE49-F238E27FC236}">
                <a16:creationId xmlns:a16="http://schemas.microsoft.com/office/drawing/2014/main" id="{BDFA6425-B3A2-4B88-9A34-8FD3A3500A3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89765" y="4957323"/>
            <a:ext cx="782754" cy="1087158"/>
          </a:xfrm>
          <a:prstGeom prst="rect">
            <a:avLst/>
          </a:prstGeom>
        </p:spPr>
      </p:pic>
      <p:pic>
        <p:nvPicPr>
          <p:cNvPr id="78" name="Picture 77" descr="A group of people in clothing&#10;&#10;Description automatically generated with low confidence">
            <a:extLst>
              <a:ext uri="{FF2B5EF4-FFF2-40B4-BE49-F238E27FC236}">
                <a16:creationId xmlns:a16="http://schemas.microsoft.com/office/drawing/2014/main" id="{507CE668-47DE-1B65-B5E7-4EA04DDA5BE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070745" y="2638553"/>
            <a:ext cx="2574353" cy="1335513"/>
          </a:xfrm>
          <a:prstGeom prst="rect">
            <a:avLst/>
          </a:prstGeom>
        </p:spPr>
      </p:pic>
      <p:pic>
        <p:nvPicPr>
          <p:cNvPr id="80" name="Picture 79" descr="A picture containing text, vector graphics&#10;&#10;Description automatically generated">
            <a:extLst>
              <a:ext uri="{FF2B5EF4-FFF2-40B4-BE49-F238E27FC236}">
                <a16:creationId xmlns:a16="http://schemas.microsoft.com/office/drawing/2014/main" id="{1DD7E8A8-ABCF-C0BF-BF20-DF8591590602}"/>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879878" y="676138"/>
            <a:ext cx="517726" cy="655332"/>
          </a:xfrm>
          <a:prstGeom prst="rect">
            <a:avLst/>
          </a:prstGeom>
        </p:spPr>
      </p:pic>
      <p:pic>
        <p:nvPicPr>
          <p:cNvPr id="82" name="Picture 81" descr="Icon&#10;&#10;Description automatically generated">
            <a:extLst>
              <a:ext uri="{FF2B5EF4-FFF2-40B4-BE49-F238E27FC236}">
                <a16:creationId xmlns:a16="http://schemas.microsoft.com/office/drawing/2014/main" id="{7A7492DF-F7FB-EA42-461F-6311221400B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28930" y="708808"/>
            <a:ext cx="518805" cy="655333"/>
          </a:xfrm>
          <a:prstGeom prst="rect">
            <a:avLst/>
          </a:prstGeom>
        </p:spPr>
      </p:pic>
      <p:pic>
        <p:nvPicPr>
          <p:cNvPr id="84" name="Picture 83" descr="A person wearing a garment&#10;&#10;Description automatically generated with low confidence">
            <a:extLst>
              <a:ext uri="{FF2B5EF4-FFF2-40B4-BE49-F238E27FC236}">
                <a16:creationId xmlns:a16="http://schemas.microsoft.com/office/drawing/2014/main" id="{E20BFAE3-E084-382E-9007-02985244665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902429" y="690951"/>
            <a:ext cx="518805" cy="655333"/>
          </a:xfrm>
          <a:prstGeom prst="rect">
            <a:avLst/>
          </a:prstGeom>
        </p:spPr>
      </p:pic>
      <p:pic>
        <p:nvPicPr>
          <p:cNvPr id="86" name="Picture 85" descr="Icon&#10;&#10;Description automatically generated">
            <a:extLst>
              <a:ext uri="{FF2B5EF4-FFF2-40B4-BE49-F238E27FC236}">
                <a16:creationId xmlns:a16="http://schemas.microsoft.com/office/drawing/2014/main" id="{3511E71E-4F03-BC70-46CE-54C4676130B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247181" y="690951"/>
            <a:ext cx="518805" cy="655333"/>
          </a:xfrm>
          <a:prstGeom prst="rect">
            <a:avLst/>
          </a:prstGeom>
        </p:spPr>
      </p:pic>
      <p:pic>
        <p:nvPicPr>
          <p:cNvPr id="88" name="Picture 87" descr="A picture containing text, vector graphics&#10;&#10;Description automatically generated">
            <a:extLst>
              <a:ext uri="{FF2B5EF4-FFF2-40B4-BE49-F238E27FC236}">
                <a16:creationId xmlns:a16="http://schemas.microsoft.com/office/drawing/2014/main" id="{70EB2C63-25DE-DAD6-C695-BB2065177B1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599780" y="698767"/>
            <a:ext cx="518805" cy="655333"/>
          </a:xfrm>
          <a:prstGeom prst="rect">
            <a:avLst/>
          </a:prstGeom>
        </p:spPr>
      </p:pic>
      <p:pic>
        <p:nvPicPr>
          <p:cNvPr id="90" name="Picture 89" descr="Icon&#10;&#10;Description automatically generated">
            <a:extLst>
              <a:ext uri="{FF2B5EF4-FFF2-40B4-BE49-F238E27FC236}">
                <a16:creationId xmlns:a16="http://schemas.microsoft.com/office/drawing/2014/main" id="{395670E9-A092-2FFC-1CB6-3B8030F91E1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09469" y="1473659"/>
            <a:ext cx="631061" cy="631061"/>
          </a:xfrm>
          <a:prstGeom prst="rect">
            <a:avLst/>
          </a:prstGeom>
        </p:spPr>
      </p:pic>
      <p:pic>
        <p:nvPicPr>
          <p:cNvPr id="92" name="Picture 91" descr="Icon&#10;&#10;Description automatically generated">
            <a:extLst>
              <a:ext uri="{FF2B5EF4-FFF2-40B4-BE49-F238E27FC236}">
                <a16:creationId xmlns:a16="http://schemas.microsoft.com/office/drawing/2014/main" id="{CE5B70E8-533D-6069-E68D-AEF58F4E4E3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914462" y="1473659"/>
            <a:ext cx="631061" cy="631061"/>
          </a:xfrm>
          <a:prstGeom prst="rect">
            <a:avLst/>
          </a:prstGeom>
        </p:spPr>
      </p:pic>
      <p:pic>
        <p:nvPicPr>
          <p:cNvPr id="94" name="Picture 93" descr="Icon&#10;&#10;Description automatically generated">
            <a:extLst>
              <a:ext uri="{FF2B5EF4-FFF2-40B4-BE49-F238E27FC236}">
                <a16:creationId xmlns:a16="http://schemas.microsoft.com/office/drawing/2014/main" id="{322E1B94-AF23-669B-25CB-232526F5BB7F}"/>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829441" y="1473659"/>
            <a:ext cx="631061" cy="631061"/>
          </a:xfrm>
          <a:prstGeom prst="rect">
            <a:avLst/>
          </a:prstGeom>
        </p:spPr>
      </p:pic>
      <p:pic>
        <p:nvPicPr>
          <p:cNvPr id="96" name="Picture 95" descr="Icon&#10;&#10;Description automatically generated">
            <a:extLst>
              <a:ext uri="{FF2B5EF4-FFF2-40B4-BE49-F238E27FC236}">
                <a16:creationId xmlns:a16="http://schemas.microsoft.com/office/drawing/2014/main" id="{338E77B5-1012-2928-8E30-B27372D78F2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219455" y="1473659"/>
            <a:ext cx="631061" cy="631061"/>
          </a:xfrm>
          <a:prstGeom prst="rect">
            <a:avLst/>
          </a:prstGeom>
        </p:spPr>
      </p:pic>
      <p:pic>
        <p:nvPicPr>
          <p:cNvPr id="98" name="Picture 97" descr="Icon&#10;&#10;Description automatically generated">
            <a:extLst>
              <a:ext uri="{FF2B5EF4-FFF2-40B4-BE49-F238E27FC236}">
                <a16:creationId xmlns:a16="http://schemas.microsoft.com/office/drawing/2014/main" id="{BA733425-AE7D-78C3-E602-AD2C5A54EC2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524448" y="1473659"/>
            <a:ext cx="631061" cy="631061"/>
          </a:xfrm>
          <a:prstGeom prst="rect">
            <a:avLst/>
          </a:prstGeom>
        </p:spPr>
      </p:pic>
      <p:pic>
        <p:nvPicPr>
          <p:cNvPr id="100" name="Picture 99" descr="Icon&#10;&#10;Description automatically generated with medium confidence">
            <a:extLst>
              <a:ext uri="{FF2B5EF4-FFF2-40B4-BE49-F238E27FC236}">
                <a16:creationId xmlns:a16="http://schemas.microsoft.com/office/drawing/2014/main" id="{16151E03-537F-1ACE-C99B-C8761BA1B41F}"/>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73422" y="4097425"/>
            <a:ext cx="728147" cy="606789"/>
          </a:xfrm>
          <a:prstGeom prst="rect">
            <a:avLst/>
          </a:prstGeom>
        </p:spPr>
      </p:pic>
      <p:pic>
        <p:nvPicPr>
          <p:cNvPr id="102" name="Picture 101" descr="Icon&#10;&#10;Description automatically generated">
            <a:extLst>
              <a:ext uri="{FF2B5EF4-FFF2-40B4-BE49-F238E27FC236}">
                <a16:creationId xmlns:a16="http://schemas.microsoft.com/office/drawing/2014/main" id="{23120725-2072-56CC-77F7-7CACE7160719}"/>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773392" y="4053515"/>
            <a:ext cx="728147" cy="606789"/>
          </a:xfrm>
          <a:prstGeom prst="rect">
            <a:avLst/>
          </a:prstGeom>
        </p:spPr>
      </p:pic>
      <p:pic>
        <p:nvPicPr>
          <p:cNvPr id="104" name="Picture 103" descr="Icon&#10;&#10;Description automatically generated">
            <a:extLst>
              <a:ext uri="{FF2B5EF4-FFF2-40B4-BE49-F238E27FC236}">
                <a16:creationId xmlns:a16="http://schemas.microsoft.com/office/drawing/2014/main" id="{7CF8274C-BC34-5483-F60B-23C838BBCB8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951175" y="4053966"/>
            <a:ext cx="728147" cy="606789"/>
          </a:xfrm>
          <a:prstGeom prst="rect">
            <a:avLst/>
          </a:prstGeom>
        </p:spPr>
      </p:pic>
      <p:pic>
        <p:nvPicPr>
          <p:cNvPr id="106" name="Picture 105" descr="Icon&#10;&#10;Description automatically generated">
            <a:extLst>
              <a:ext uri="{FF2B5EF4-FFF2-40B4-BE49-F238E27FC236}">
                <a16:creationId xmlns:a16="http://schemas.microsoft.com/office/drawing/2014/main" id="{C1EA89AB-FB3F-3D66-FB8B-CFF392B2E06B}"/>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108026" y="4077111"/>
            <a:ext cx="728147" cy="606789"/>
          </a:xfrm>
          <a:prstGeom prst="rect">
            <a:avLst/>
          </a:prstGeom>
        </p:spPr>
      </p:pic>
      <p:pic>
        <p:nvPicPr>
          <p:cNvPr id="108" name="Picture 107" descr="Icon&#10;&#10;Description automatically generated with medium confidence">
            <a:extLst>
              <a:ext uri="{FF2B5EF4-FFF2-40B4-BE49-F238E27FC236}">
                <a16:creationId xmlns:a16="http://schemas.microsoft.com/office/drawing/2014/main" id="{A66F762D-50DA-0CC8-B09E-F760D661D706}"/>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334786" y="4097424"/>
            <a:ext cx="728147" cy="606789"/>
          </a:xfrm>
          <a:prstGeom prst="rect">
            <a:avLst/>
          </a:prstGeom>
        </p:spPr>
      </p:pic>
      <p:pic>
        <p:nvPicPr>
          <p:cNvPr id="116" name="Picture 115" descr="Icon&#10;&#10;Description automatically generated">
            <a:extLst>
              <a:ext uri="{FF2B5EF4-FFF2-40B4-BE49-F238E27FC236}">
                <a16:creationId xmlns:a16="http://schemas.microsoft.com/office/drawing/2014/main" id="{F07DF5C1-99BA-9FD5-2587-E43E49DB4D95}"/>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126457" y="2653015"/>
            <a:ext cx="437860" cy="159222"/>
          </a:xfrm>
          <a:prstGeom prst="rect">
            <a:avLst/>
          </a:prstGeom>
        </p:spPr>
      </p:pic>
      <p:pic>
        <p:nvPicPr>
          <p:cNvPr id="118" name="Picture 117" descr="Icon&#10;&#10;Description automatically generated">
            <a:extLst>
              <a:ext uri="{FF2B5EF4-FFF2-40B4-BE49-F238E27FC236}">
                <a16:creationId xmlns:a16="http://schemas.microsoft.com/office/drawing/2014/main" id="{FFED2BAA-9A0A-98AE-DD35-453F2AEF3A26}"/>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87801" y="3623683"/>
            <a:ext cx="623616" cy="155904"/>
          </a:xfrm>
          <a:prstGeom prst="rect">
            <a:avLst/>
          </a:prstGeom>
        </p:spPr>
      </p:pic>
      <p:pic>
        <p:nvPicPr>
          <p:cNvPr id="120" name="Picture 119" descr="Icon&#10;&#10;Description automatically generated">
            <a:extLst>
              <a:ext uri="{FF2B5EF4-FFF2-40B4-BE49-F238E27FC236}">
                <a16:creationId xmlns:a16="http://schemas.microsoft.com/office/drawing/2014/main" id="{A6EBCE7B-EB4C-0FEC-CABD-2022F569BB05}"/>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295701" y="3931185"/>
            <a:ext cx="437860" cy="159222"/>
          </a:xfrm>
          <a:prstGeom prst="rect">
            <a:avLst/>
          </a:prstGeom>
        </p:spPr>
      </p:pic>
      <p:pic>
        <p:nvPicPr>
          <p:cNvPr id="122" name="Picture 121" descr="Shape, icon&#10;&#10;Description automatically generated">
            <a:extLst>
              <a:ext uri="{FF2B5EF4-FFF2-40B4-BE49-F238E27FC236}">
                <a16:creationId xmlns:a16="http://schemas.microsoft.com/office/drawing/2014/main" id="{1F781143-12A5-E3E6-FF22-90018FF472F0}"/>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5944577" y="3000878"/>
            <a:ext cx="623616" cy="155904"/>
          </a:xfrm>
          <a:prstGeom prst="rect">
            <a:avLst/>
          </a:prstGeom>
        </p:spPr>
      </p:pic>
      <p:pic>
        <p:nvPicPr>
          <p:cNvPr id="124" name="Picture 123" descr="Icon&#10;&#10;Description automatically generated">
            <a:extLst>
              <a:ext uri="{FF2B5EF4-FFF2-40B4-BE49-F238E27FC236}">
                <a16:creationId xmlns:a16="http://schemas.microsoft.com/office/drawing/2014/main" id="{AABF519D-9E8D-8774-2E51-7BE017DCF539}"/>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312749" y="659773"/>
            <a:ext cx="557198" cy="703829"/>
          </a:xfrm>
          <a:prstGeom prst="rect">
            <a:avLst/>
          </a:prstGeom>
        </p:spPr>
      </p:pic>
      <p:pic>
        <p:nvPicPr>
          <p:cNvPr id="126" name="Picture 125" descr="A picture containing text&#10;&#10;Description automatically generated">
            <a:extLst>
              <a:ext uri="{FF2B5EF4-FFF2-40B4-BE49-F238E27FC236}">
                <a16:creationId xmlns:a16="http://schemas.microsoft.com/office/drawing/2014/main" id="{FBD29146-8466-1BF0-BC5F-FFDA074DECC2}"/>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flipH="1">
            <a:off x="11014975" y="627961"/>
            <a:ext cx="557198" cy="703829"/>
          </a:xfrm>
          <a:prstGeom prst="rect">
            <a:avLst/>
          </a:prstGeom>
        </p:spPr>
      </p:pic>
      <p:pic>
        <p:nvPicPr>
          <p:cNvPr id="128" name="Picture 127" descr="Icon&#10;&#10;Description automatically generated">
            <a:extLst>
              <a:ext uri="{FF2B5EF4-FFF2-40B4-BE49-F238E27FC236}">
                <a16:creationId xmlns:a16="http://schemas.microsoft.com/office/drawing/2014/main" id="{5029550C-10F4-2F2E-4850-05353E7C9CFA}"/>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045971" y="3311061"/>
            <a:ext cx="756300" cy="155904"/>
          </a:xfrm>
          <a:prstGeom prst="rect">
            <a:avLst/>
          </a:prstGeom>
        </p:spPr>
      </p:pic>
      <p:pic>
        <p:nvPicPr>
          <p:cNvPr id="130" name="Picture 129" descr="Icon&#10;&#10;Description automatically generated">
            <a:extLst>
              <a:ext uri="{FF2B5EF4-FFF2-40B4-BE49-F238E27FC236}">
                <a16:creationId xmlns:a16="http://schemas.microsoft.com/office/drawing/2014/main" id="{EF7115F7-57C6-1AF6-04A5-A39DB6F0977D}"/>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895422" y="3643031"/>
            <a:ext cx="872401" cy="179124"/>
          </a:xfrm>
          <a:prstGeom prst="rect">
            <a:avLst/>
          </a:prstGeom>
        </p:spPr>
      </p:pic>
      <p:pic>
        <p:nvPicPr>
          <p:cNvPr id="132" name="Picture 131" descr="Icon&#10;&#10;Description automatically generated">
            <a:extLst>
              <a:ext uri="{FF2B5EF4-FFF2-40B4-BE49-F238E27FC236}">
                <a16:creationId xmlns:a16="http://schemas.microsoft.com/office/drawing/2014/main" id="{11BCFF4C-E4D2-B483-38D4-4F81DFDF17FE}"/>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5895422" y="4010796"/>
            <a:ext cx="1068112" cy="145953"/>
          </a:xfrm>
          <a:prstGeom prst="rect">
            <a:avLst/>
          </a:prstGeom>
        </p:spPr>
      </p:pic>
      <p:pic>
        <p:nvPicPr>
          <p:cNvPr id="134" name="Picture 133" descr="Icon&#10;&#10;Description automatically generated">
            <a:extLst>
              <a:ext uri="{FF2B5EF4-FFF2-40B4-BE49-F238E27FC236}">
                <a16:creationId xmlns:a16="http://schemas.microsoft.com/office/drawing/2014/main" id="{4204B3D5-2701-71ED-0871-F2B2D598396A}"/>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7136481" y="3266148"/>
            <a:ext cx="756300" cy="155904"/>
          </a:xfrm>
          <a:prstGeom prst="rect">
            <a:avLst/>
          </a:prstGeom>
        </p:spPr>
      </p:pic>
      <p:pic>
        <p:nvPicPr>
          <p:cNvPr id="136" name="Picture 135" descr="Icon&#10;&#10;Description automatically generated">
            <a:extLst>
              <a:ext uri="{FF2B5EF4-FFF2-40B4-BE49-F238E27FC236}">
                <a16:creationId xmlns:a16="http://schemas.microsoft.com/office/drawing/2014/main" id="{D8FB7FC4-72C9-4E16-DB93-C666D1BD887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7142679" y="2583956"/>
            <a:ext cx="872401" cy="179124"/>
          </a:xfrm>
          <a:prstGeom prst="rect">
            <a:avLst/>
          </a:prstGeom>
        </p:spPr>
      </p:pic>
      <p:pic>
        <p:nvPicPr>
          <p:cNvPr id="138" name="Picture 137" descr="Icon&#10;&#10;Description automatically generated">
            <a:extLst>
              <a:ext uri="{FF2B5EF4-FFF2-40B4-BE49-F238E27FC236}">
                <a16:creationId xmlns:a16="http://schemas.microsoft.com/office/drawing/2014/main" id="{8DE693E5-978C-9A0F-2BA8-4921D4B0A20A}"/>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053760" y="2948046"/>
            <a:ext cx="822490" cy="112390"/>
          </a:xfrm>
          <a:prstGeom prst="rect">
            <a:avLst/>
          </a:prstGeom>
        </p:spPr>
      </p:pic>
      <p:pic>
        <p:nvPicPr>
          <p:cNvPr id="140" name="Picture 139" descr="Icon&#10;&#10;Description automatically generated">
            <a:extLst>
              <a:ext uri="{FF2B5EF4-FFF2-40B4-BE49-F238E27FC236}">
                <a16:creationId xmlns:a16="http://schemas.microsoft.com/office/drawing/2014/main" id="{972724A7-81C9-4456-3D43-F600D1426D4B}"/>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10304476" y="1473659"/>
            <a:ext cx="631061" cy="631061"/>
          </a:xfrm>
          <a:prstGeom prst="rect">
            <a:avLst/>
          </a:prstGeom>
        </p:spPr>
      </p:pic>
      <p:pic>
        <p:nvPicPr>
          <p:cNvPr id="142" name="Picture 141" descr="Icon&#10;&#10;Description automatically generated">
            <a:extLst>
              <a:ext uri="{FF2B5EF4-FFF2-40B4-BE49-F238E27FC236}">
                <a16:creationId xmlns:a16="http://schemas.microsoft.com/office/drawing/2014/main" id="{7DF97EFF-3B27-B6D8-13AA-F2E23DED3786}"/>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0999484" y="1473659"/>
            <a:ext cx="631061" cy="631061"/>
          </a:xfrm>
          <a:prstGeom prst="rect">
            <a:avLst/>
          </a:prstGeom>
        </p:spPr>
      </p:pic>
      <p:pic>
        <p:nvPicPr>
          <p:cNvPr id="9" name="Picture 8" descr="Icon&#10;&#10;Description automatically generated">
            <a:extLst>
              <a:ext uri="{FF2B5EF4-FFF2-40B4-BE49-F238E27FC236}">
                <a16:creationId xmlns:a16="http://schemas.microsoft.com/office/drawing/2014/main" id="{2F762E6E-7DB8-9CE1-BCB5-91F97AD2BB4A}"/>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3462487" y="5238794"/>
            <a:ext cx="692727" cy="783266"/>
          </a:xfrm>
          <a:prstGeom prst="rect">
            <a:avLst/>
          </a:prstGeom>
        </p:spPr>
      </p:pic>
      <p:pic>
        <p:nvPicPr>
          <p:cNvPr id="15" name="Picture 14" descr="Shape, arrow&#10;&#10;Description automatically generated">
            <a:extLst>
              <a:ext uri="{FF2B5EF4-FFF2-40B4-BE49-F238E27FC236}">
                <a16:creationId xmlns:a16="http://schemas.microsoft.com/office/drawing/2014/main" id="{70741368-7BFB-0771-E6AC-8B1B5A91FDE3}"/>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5765502" y="1517474"/>
            <a:ext cx="814611" cy="800064"/>
          </a:xfrm>
          <a:prstGeom prst="rect">
            <a:avLst/>
          </a:prstGeom>
        </p:spPr>
      </p:pic>
      <p:pic>
        <p:nvPicPr>
          <p:cNvPr id="17" name="Picture 16" descr="A picture containing text, silhouette&#10;&#10;Description automatically generated">
            <a:extLst>
              <a:ext uri="{FF2B5EF4-FFF2-40B4-BE49-F238E27FC236}">
                <a16:creationId xmlns:a16="http://schemas.microsoft.com/office/drawing/2014/main" id="{7112923E-3F45-002B-7499-7AD156FF9178}"/>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312306" y="4857121"/>
            <a:ext cx="634635" cy="626173"/>
          </a:xfrm>
          <a:prstGeom prst="rect">
            <a:avLst/>
          </a:prstGeom>
        </p:spPr>
      </p:pic>
    </p:spTree>
    <p:extLst>
      <p:ext uri="{BB962C8B-B14F-4D97-AF65-F5344CB8AC3E}">
        <p14:creationId xmlns:p14="http://schemas.microsoft.com/office/powerpoint/2010/main" val="174254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3440-5283-F5AC-3866-E30A4AF707D0}"/>
              </a:ext>
            </a:extLst>
          </p:cNvPr>
          <p:cNvSpPr>
            <a:spLocks noGrp="1"/>
          </p:cNvSpPr>
          <p:nvPr>
            <p:ph type="title"/>
          </p:nvPr>
        </p:nvSpPr>
        <p:spPr>
          <a:xfrm>
            <a:off x="1029138" y="735089"/>
            <a:ext cx="9953844" cy="599572"/>
          </a:xfrm>
        </p:spPr>
        <p:txBody>
          <a:bodyPr/>
          <a:lstStyle/>
          <a:p>
            <a:r>
              <a:rPr lang="en-FI" sz="3200" b="0" dirty="0"/>
              <a:t>Mihin </a:t>
            </a:r>
            <a:r>
              <a:rPr lang="fi-FI" sz="3200" b="0" dirty="0"/>
              <a:t>hiljaista tietoa</a:t>
            </a:r>
            <a:r>
              <a:rPr lang="en-FI" sz="3200" b="0" dirty="0"/>
              <a:t> tarvitaan?</a:t>
            </a:r>
          </a:p>
        </p:txBody>
      </p:sp>
      <p:sp>
        <p:nvSpPr>
          <p:cNvPr id="3" name="Content Placeholder 2">
            <a:extLst>
              <a:ext uri="{FF2B5EF4-FFF2-40B4-BE49-F238E27FC236}">
                <a16:creationId xmlns:a16="http://schemas.microsoft.com/office/drawing/2014/main" id="{A56BDCF7-704A-4C8A-A8A8-BC299173327C}"/>
              </a:ext>
            </a:extLst>
          </p:cNvPr>
          <p:cNvSpPr>
            <a:spLocks noGrp="1"/>
          </p:cNvSpPr>
          <p:nvPr>
            <p:ph idx="1"/>
          </p:nvPr>
        </p:nvSpPr>
        <p:spPr>
          <a:xfrm>
            <a:off x="1029138" y="1620370"/>
            <a:ext cx="6502744" cy="4568081"/>
          </a:xfrm>
        </p:spPr>
        <p:txBody>
          <a:bodyPr/>
          <a:lstStyle/>
          <a:p>
            <a:pPr marL="0" indent="0">
              <a:spcAft>
                <a:spcPts val="1200"/>
              </a:spcAft>
              <a:buNone/>
            </a:pPr>
            <a:r>
              <a:rPr lang="fi-FI" dirty="0"/>
              <a:t>Tulevaisuusvuoropuhelun p</a:t>
            </a:r>
            <a:r>
              <a:rPr lang="en-FI" sz="1800" dirty="0"/>
              <a:t>ilotit on toteutettu kokonaisuudessaan syksyn 2022 ja kevään 2023 aikana. Pilottitoimijoita on ollut 6 ja toteutettuja vuoropuhelutilaisuuksia yhteensä 13 kpl.</a:t>
            </a:r>
            <a:endParaRPr lang="fi-FI" dirty="0"/>
          </a:p>
          <a:p>
            <a:pPr marL="0" indent="0">
              <a:spcAft>
                <a:spcPts val="1200"/>
              </a:spcAft>
              <a:buNone/>
            </a:pPr>
            <a:r>
              <a:rPr lang="en-FI" dirty="0"/>
              <a:t>Tähän</a:t>
            </a:r>
            <a:r>
              <a:rPr lang="fi-FI" dirty="0"/>
              <a:t> koosteeseen on </a:t>
            </a:r>
            <a:r>
              <a:rPr lang="en-FI" dirty="0"/>
              <a:t>kerätty hiljainen tieto, jota fasilitaattoreille on kertynyt useiden eri tulevaisuus-vuoropuheluiden toteutuksesta. Hiljaisen tiedon on tarkoitus auttaa alkuun vuoropuhelun järjestämisessä, ja auttaa välttämään tyypillisimmät karikot. </a:t>
            </a:r>
            <a:endParaRPr lang="fi-FI" dirty="0"/>
          </a:p>
          <a:p>
            <a:pPr marL="0" indent="0">
              <a:spcAft>
                <a:spcPts val="1200"/>
              </a:spcAft>
              <a:buNone/>
            </a:pPr>
            <a:r>
              <a:rPr lang="fi-FI" dirty="0"/>
              <a:t>Toiseen erilliseen dokumenttiin on laadittu valmis esityspohja </a:t>
            </a:r>
            <a:r>
              <a:rPr lang="en-FI" dirty="0"/>
              <a:t>vuoropuhelutilaisuuden suunnitteluun ja toteutukseen sekä ohjeita </a:t>
            </a:r>
            <a:r>
              <a:rPr lang="fi-FI" dirty="0"/>
              <a:t>sen käyttöön</a:t>
            </a:r>
            <a:r>
              <a:rPr lang="en-FI" dirty="0"/>
              <a:t>.</a:t>
            </a:r>
          </a:p>
          <a:p>
            <a:pPr marL="0" indent="0">
              <a:buNone/>
            </a:pPr>
            <a:endParaRPr lang="en-FI" sz="1600" dirty="0"/>
          </a:p>
          <a:p>
            <a:pPr marL="0" indent="0">
              <a:buNone/>
            </a:pPr>
            <a:endParaRPr lang="en-FI" sz="1600" dirty="0"/>
          </a:p>
        </p:txBody>
      </p:sp>
      <p:pic>
        <p:nvPicPr>
          <p:cNvPr id="9" name="Picture 8" descr="Icon&#10;&#10;Description automatically generated">
            <a:extLst>
              <a:ext uri="{FF2B5EF4-FFF2-40B4-BE49-F238E27FC236}">
                <a16:creationId xmlns:a16="http://schemas.microsoft.com/office/drawing/2014/main" id="{402DCE93-E86C-D092-F0AD-EF1824BEC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201" y="3921568"/>
            <a:ext cx="2127076" cy="2297242"/>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F5B4C5DF-98FA-011F-59A3-B630B02B1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42" y="2734728"/>
            <a:ext cx="2431873" cy="2026560"/>
          </a:xfrm>
          <a:prstGeom prst="rect">
            <a:avLst/>
          </a:prstGeom>
        </p:spPr>
      </p:pic>
      <p:sp>
        <p:nvSpPr>
          <p:cNvPr id="11" name="TextBox 10">
            <a:extLst>
              <a:ext uri="{FF2B5EF4-FFF2-40B4-BE49-F238E27FC236}">
                <a16:creationId xmlns:a16="http://schemas.microsoft.com/office/drawing/2014/main" id="{DDE9C6E0-5BBC-D56F-F470-61082F081F32}"/>
              </a:ext>
            </a:extLst>
          </p:cNvPr>
          <p:cNvSpPr txBox="1"/>
          <p:nvPr/>
        </p:nvSpPr>
        <p:spPr>
          <a:xfrm>
            <a:off x="7967500" y="3442510"/>
            <a:ext cx="2293825" cy="584775"/>
          </a:xfrm>
          <a:prstGeom prst="rect">
            <a:avLst/>
          </a:prstGeom>
          <a:noFill/>
        </p:spPr>
        <p:txBody>
          <a:bodyPr wrap="square">
            <a:spAutoFit/>
          </a:bodyPr>
          <a:lstStyle/>
          <a:p>
            <a:pPr algn="ctr"/>
            <a:r>
              <a:rPr lang="fi-FI" sz="1600">
                <a:solidFill>
                  <a:schemeClr val="bg1"/>
                </a:solidFill>
                <a:latin typeface="Source Sans Pro" panose="020B0503030403020204" pitchFamily="34" charset="0"/>
              </a:rPr>
              <a:t>Antoisaa</a:t>
            </a:r>
          </a:p>
          <a:p>
            <a:pPr algn="ctr"/>
            <a:r>
              <a:rPr lang="fi-FI" sz="1600">
                <a:solidFill>
                  <a:schemeClr val="bg1"/>
                </a:solidFill>
                <a:latin typeface="Source Sans Pro" panose="020B0503030403020204" pitchFamily="34" charset="0"/>
              </a:rPr>
              <a:t>vuoropuhelu!</a:t>
            </a:r>
          </a:p>
        </p:txBody>
      </p:sp>
      <p:sp>
        <p:nvSpPr>
          <p:cNvPr id="5" name="Slide Number Placeholder 4">
            <a:extLst>
              <a:ext uri="{FF2B5EF4-FFF2-40B4-BE49-F238E27FC236}">
                <a16:creationId xmlns:a16="http://schemas.microsoft.com/office/drawing/2014/main" id="{ACF99967-34D8-E0D5-97F4-650A475924A2}"/>
              </a:ext>
            </a:extLst>
          </p:cNvPr>
          <p:cNvSpPr>
            <a:spLocks noGrp="1"/>
          </p:cNvSpPr>
          <p:nvPr>
            <p:ph type="sldNum" sz="quarter" idx="12"/>
          </p:nvPr>
        </p:nvSpPr>
        <p:spPr/>
        <p:txBody>
          <a:bodyPr/>
          <a:lstStyle/>
          <a:p>
            <a:fld id="{CCD26548-A701-4132-A0A2-A9B09A70FF4B}" type="slidenum">
              <a:rPr lang="fi-FI" smtClean="0"/>
              <a:t>2</a:t>
            </a:fld>
            <a:endParaRPr lang="fi-FI"/>
          </a:p>
        </p:txBody>
      </p:sp>
    </p:spTree>
    <p:extLst>
      <p:ext uri="{BB962C8B-B14F-4D97-AF65-F5344CB8AC3E}">
        <p14:creationId xmlns:p14="http://schemas.microsoft.com/office/powerpoint/2010/main" val="277823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FFC-29EF-C0A2-0ADC-5EF353836EAA}"/>
              </a:ext>
            </a:extLst>
          </p:cNvPr>
          <p:cNvSpPr>
            <a:spLocks noGrp="1"/>
          </p:cNvSpPr>
          <p:nvPr>
            <p:ph type="title"/>
          </p:nvPr>
        </p:nvSpPr>
        <p:spPr>
          <a:xfrm>
            <a:off x="838200" y="2320794"/>
            <a:ext cx="10515600" cy="1769364"/>
          </a:xfrm>
        </p:spPr>
        <p:txBody>
          <a:bodyPr/>
          <a:lstStyle/>
          <a:p>
            <a:r>
              <a:rPr lang="en-FI">
                <a:latin typeface="Source Sans Pro Semibold" panose="020B0503030403020204" pitchFamily="34" charset="0"/>
              </a:rPr>
              <a:t>Hiljainen </a:t>
            </a:r>
            <a:br>
              <a:rPr lang="en-FI">
                <a:latin typeface="Source Sans Pro Semibold" panose="020B0503030403020204" pitchFamily="34" charset="0"/>
              </a:rPr>
            </a:br>
            <a:r>
              <a:rPr lang="en-FI">
                <a:latin typeface="Source Sans Pro Semibold" panose="020B0503030403020204" pitchFamily="34" charset="0"/>
              </a:rPr>
              <a:t>tieto</a:t>
            </a:r>
          </a:p>
        </p:txBody>
      </p:sp>
      <p:pic>
        <p:nvPicPr>
          <p:cNvPr id="3" name="Picture 2" descr="Icon&#10;&#10;Description automatically generated">
            <a:extLst>
              <a:ext uri="{FF2B5EF4-FFF2-40B4-BE49-F238E27FC236}">
                <a16:creationId xmlns:a16="http://schemas.microsoft.com/office/drawing/2014/main" id="{5483A7F6-54FC-ED45-D952-66BBD3959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89" y="3915404"/>
            <a:ext cx="480573" cy="174754"/>
          </a:xfrm>
          <a:prstGeom prst="rect">
            <a:avLst/>
          </a:prstGeom>
        </p:spPr>
      </p:pic>
      <p:pic>
        <p:nvPicPr>
          <p:cNvPr id="4" name="Picture 3" descr="Shape, icon&#10;&#10;Description automatically generated">
            <a:extLst>
              <a:ext uri="{FF2B5EF4-FFF2-40B4-BE49-F238E27FC236}">
                <a16:creationId xmlns:a16="http://schemas.microsoft.com/office/drawing/2014/main" id="{138CECCD-35DB-E2A8-B7AB-CD20E002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438" y="1658024"/>
            <a:ext cx="684452" cy="171113"/>
          </a:xfrm>
          <a:prstGeom prst="rect">
            <a:avLst/>
          </a:prstGeom>
        </p:spPr>
      </p:pic>
      <p:pic>
        <p:nvPicPr>
          <p:cNvPr id="5" name="Picture 4" descr="Icon&#10;&#10;Description automatically generated">
            <a:extLst>
              <a:ext uri="{FF2B5EF4-FFF2-40B4-BE49-F238E27FC236}">
                <a16:creationId xmlns:a16="http://schemas.microsoft.com/office/drawing/2014/main" id="{8BCDEA2A-91D5-3C50-85E3-7BFB0730D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250" y="1995957"/>
            <a:ext cx="830080" cy="171113"/>
          </a:xfrm>
          <a:prstGeom prst="rect">
            <a:avLst/>
          </a:prstGeom>
        </p:spPr>
      </p:pic>
      <p:pic>
        <p:nvPicPr>
          <p:cNvPr id="6" name="Picture 5" descr="Icon&#10;&#10;Description automatically generated">
            <a:extLst>
              <a:ext uri="{FF2B5EF4-FFF2-40B4-BE49-F238E27FC236}">
                <a16:creationId xmlns:a16="http://schemas.microsoft.com/office/drawing/2014/main" id="{65B58621-3326-9FA2-20D2-CFBB67288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6664" y="4816903"/>
            <a:ext cx="957506" cy="196598"/>
          </a:xfrm>
          <a:prstGeom prst="rect">
            <a:avLst/>
          </a:prstGeom>
        </p:spPr>
      </p:pic>
      <p:pic>
        <p:nvPicPr>
          <p:cNvPr id="7" name="Picture 6" descr="Icon&#10;&#10;Description automatically generated">
            <a:extLst>
              <a:ext uri="{FF2B5EF4-FFF2-40B4-BE49-F238E27FC236}">
                <a16:creationId xmlns:a16="http://schemas.microsoft.com/office/drawing/2014/main" id="{3C09DCF4-E7B9-399D-3F9D-513BE2B140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8890" y="5579793"/>
            <a:ext cx="1172308" cy="160191"/>
          </a:xfrm>
          <a:prstGeom prst="rect">
            <a:avLst/>
          </a:prstGeom>
        </p:spPr>
      </p:pic>
      <p:pic>
        <p:nvPicPr>
          <p:cNvPr id="9" name="Picture 8">
            <a:extLst>
              <a:ext uri="{FF2B5EF4-FFF2-40B4-BE49-F238E27FC236}">
                <a16:creationId xmlns:a16="http://schemas.microsoft.com/office/drawing/2014/main" id="{6EB21586-9526-7763-5353-741F6D6F69D3}"/>
              </a:ext>
            </a:extLst>
          </p:cNvPr>
          <p:cNvPicPr>
            <a:picLocks noChangeAspect="1"/>
          </p:cNvPicPr>
          <p:nvPr/>
        </p:nvPicPr>
        <p:blipFill>
          <a:blip r:embed="rId7"/>
          <a:stretch>
            <a:fillRect/>
          </a:stretch>
        </p:blipFill>
        <p:spPr>
          <a:xfrm>
            <a:off x="11206893" y="510101"/>
            <a:ext cx="466430" cy="462264"/>
          </a:xfrm>
          <a:prstGeom prst="rect">
            <a:avLst/>
          </a:prstGeom>
        </p:spPr>
      </p:pic>
    </p:spTree>
    <p:extLst>
      <p:ext uri="{BB962C8B-B14F-4D97-AF65-F5344CB8AC3E}">
        <p14:creationId xmlns:p14="http://schemas.microsoft.com/office/powerpoint/2010/main" val="192793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F1FF">
            <a:alpha val="6023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A97E7-954B-BE27-CBD6-9CE3CF2F9BE0}"/>
              </a:ext>
            </a:extLst>
          </p:cNvPr>
          <p:cNvSpPr>
            <a:spLocks noGrp="1"/>
          </p:cNvSpPr>
          <p:nvPr>
            <p:ph idx="1"/>
          </p:nvPr>
        </p:nvSpPr>
        <p:spPr>
          <a:xfrm>
            <a:off x="965897" y="1649398"/>
            <a:ext cx="4786847" cy="4527580"/>
          </a:xfrm>
        </p:spPr>
        <p:txBody>
          <a:bodyPr/>
          <a:lstStyle/>
          <a:p>
            <a:pPr algn="l" rtl="0" fontAlgn="base">
              <a:lnSpc>
                <a:spcPts val="1740"/>
              </a:lnSpc>
              <a:spcAft>
                <a:spcPts val="1000"/>
              </a:spcAft>
              <a:buFont typeface="Wingdings" pitchFamily="2" charset="2"/>
              <a:buChar char="q"/>
            </a:pPr>
            <a:r>
              <a:rPr lang="fi-FI" sz="1400">
                <a:cs typeface="Calibri" panose="020F0502020204030204" pitchFamily="34" charset="0"/>
              </a:rPr>
              <a:t>A</a:t>
            </a:r>
            <a:r>
              <a:rPr lang="fi-FI" sz="1400" b="0" i="0" u="none" strike="noStrike">
                <a:effectLst/>
                <a:cs typeface="Calibri" panose="020F0502020204030204" pitchFamily="34" charset="0"/>
              </a:rPr>
              <a:t>loituspalaverissa</a:t>
            </a:r>
            <a:r>
              <a:rPr lang="fi-FI" sz="1400" b="0" i="0">
                <a:effectLst/>
                <a:cs typeface="Calibri" panose="020F0502020204030204" pitchFamily="34" charset="0"/>
              </a:rPr>
              <a:t> on tarkoitus pohtia, </a:t>
            </a:r>
            <a:r>
              <a:rPr lang="fi-FI" sz="1400">
                <a:cs typeface="Calibri" panose="020F0502020204030204" pitchFamily="34" charset="0"/>
              </a:rPr>
              <a:t>o</a:t>
            </a:r>
            <a:r>
              <a:rPr lang="fi-FI" sz="1400" b="0" i="0">
                <a:effectLst/>
                <a:cs typeface="Calibri" panose="020F0502020204030204" pitchFamily="34" charset="0"/>
              </a:rPr>
              <a:t>vatko kaikki tarvittavat tahot edustettuina ydintiimissä?</a:t>
            </a:r>
          </a:p>
          <a:p>
            <a:pPr algn="l" rtl="0" fontAlgn="base">
              <a:lnSpc>
                <a:spcPts val="1740"/>
              </a:lnSpc>
              <a:spcAft>
                <a:spcPts val="1000"/>
              </a:spcAft>
              <a:buFont typeface="Wingdings" pitchFamily="2" charset="2"/>
              <a:buChar char="q"/>
            </a:pPr>
            <a:r>
              <a:rPr lang="fi-FI" sz="1400" b="0" i="0">
                <a:effectLst/>
                <a:cs typeface="Calibri" panose="020F0502020204030204" pitchFamily="34" charset="0"/>
              </a:rPr>
              <a:t>Aloituspalaverissa määritellään vuoropuhelun teema ja kiteytetään ydin kysymys/kysymykset sekä päätetään toteutettavien vuoropuheluiden määrä</a:t>
            </a:r>
          </a:p>
          <a:p>
            <a:pPr fontAlgn="base">
              <a:lnSpc>
                <a:spcPts val="1740"/>
              </a:lnSpc>
              <a:spcAft>
                <a:spcPts val="1000"/>
              </a:spcAft>
              <a:buFont typeface="Wingdings" pitchFamily="2" charset="2"/>
              <a:buChar char="q"/>
            </a:pPr>
            <a:r>
              <a:rPr lang="en-FI" sz="1400">
                <a:cs typeface="Calibri" panose="020F0502020204030204" pitchFamily="34" charset="0"/>
              </a:rPr>
              <a:t>Mikäli etsit työkalua olemassa olevan työryhmän työskentelyn fasilitointiin, tulevaisuus vuoropuhelu ei välttämättä ole paras menetelmä tähän tarkoitukseen. Menetelmä toimii parhaiten sellaisissa tilanteissa, joissa kootaan yhteen keskustelijoita. Tulevaisuusvuoropuhelu toimii hyvänä lähtölaukauksena yhteiskehittämiselle. </a:t>
            </a:r>
            <a:endParaRPr lang="fi-FI" sz="1400" b="0" i="0">
              <a:effectLst/>
              <a:cs typeface="Calibri" panose="020F0502020204030204" pitchFamily="34" charset="0"/>
            </a:endParaRPr>
          </a:p>
          <a:p>
            <a:pPr algn="l" rtl="0" fontAlgn="base">
              <a:lnSpc>
                <a:spcPts val="1740"/>
              </a:lnSpc>
              <a:spcAft>
                <a:spcPts val="1000"/>
              </a:spcAft>
              <a:buFont typeface="Wingdings" pitchFamily="2" charset="2"/>
              <a:buChar char="q"/>
            </a:pPr>
            <a:r>
              <a:rPr lang="fi-FI" sz="1400" u="none" strike="noStrike">
                <a:cs typeface="Calibri" panose="020F0502020204030204" pitchFamily="34" charset="0"/>
              </a:rPr>
              <a:t>Aloituspalaverin jälk</a:t>
            </a:r>
            <a:r>
              <a:rPr lang="fi-FI" sz="1400">
                <a:cs typeface="Calibri" panose="020F0502020204030204" pitchFamily="34" charset="0"/>
              </a:rPr>
              <a:t>een työstetään v</a:t>
            </a:r>
            <a:r>
              <a:rPr lang="fi-FI" sz="1400" b="0" i="0" u="none" strike="noStrike">
                <a:effectLst/>
                <a:cs typeface="Calibri" panose="020F0502020204030204" pitchFamily="34" charset="0"/>
              </a:rPr>
              <a:t>uoropuhelumateriaalit valmiiksi. On tärkeää pohtia, minkälainen alustus vuoropuheluun valitaan, </a:t>
            </a:r>
            <a:r>
              <a:rPr lang="fi-FI" sz="1400">
                <a:cs typeface="Calibri" panose="020F0502020204030204" pitchFamily="34" charset="0"/>
              </a:rPr>
              <a:t>alustus voi olla jokaisessa vuoropuhelussa erilainen.</a:t>
            </a:r>
          </a:p>
          <a:p>
            <a:pPr algn="l" rtl="0" fontAlgn="base">
              <a:lnSpc>
                <a:spcPts val="1740"/>
              </a:lnSpc>
              <a:spcAft>
                <a:spcPts val="1000"/>
              </a:spcAft>
              <a:buFont typeface="Wingdings" pitchFamily="2" charset="2"/>
              <a:buChar char="q"/>
            </a:pPr>
            <a:r>
              <a:rPr lang="fi-FI" sz="1400" b="0" i="0" u="none" strike="noStrike">
                <a:effectLst/>
                <a:cs typeface="Calibri" panose="020F0502020204030204" pitchFamily="34" charset="0"/>
              </a:rPr>
              <a:t>Kun vuoropuhelun teema ja ydinkysymykset</a:t>
            </a:r>
            <a:r>
              <a:rPr lang="fi-FI" sz="1400">
                <a:cs typeface="Calibri" panose="020F0502020204030204" pitchFamily="34" charset="0"/>
              </a:rPr>
              <a:t> on kiteytetty, määritellään p</a:t>
            </a:r>
            <a:r>
              <a:rPr lang="fi-FI" sz="1400" b="0" i="0" u="none" strike="noStrike">
                <a:effectLst/>
                <a:cs typeface="Calibri" panose="020F0502020204030204" pitchFamily="34" charset="0"/>
              </a:rPr>
              <a:t>ienryhmäkeskustelujen aiheet.</a:t>
            </a:r>
          </a:p>
        </p:txBody>
      </p:sp>
      <p:sp>
        <p:nvSpPr>
          <p:cNvPr id="4" name="Content Placeholder 2">
            <a:extLst>
              <a:ext uri="{FF2B5EF4-FFF2-40B4-BE49-F238E27FC236}">
                <a16:creationId xmlns:a16="http://schemas.microsoft.com/office/drawing/2014/main" id="{FA77265F-D5E2-BB82-0344-88608F9F4969}"/>
              </a:ext>
            </a:extLst>
          </p:cNvPr>
          <p:cNvSpPr txBox="1">
            <a:spLocks/>
          </p:cNvSpPr>
          <p:nvPr/>
        </p:nvSpPr>
        <p:spPr>
          <a:xfrm>
            <a:off x="6245537" y="1649397"/>
            <a:ext cx="5252780" cy="5087733"/>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Teeman ja ydinkysymysten määrittelyn jälkeen kannattaa pohtia, </a:t>
            </a:r>
            <a:r>
              <a:rPr lang="fi-FI" sz="1400" b="0" i="0">
                <a:effectLst/>
                <a:latin typeface="Source Sans Pro" panose="020B0503030403020204" pitchFamily="34" charset="0"/>
                <a:cs typeface="Calibri" panose="020F0502020204030204" pitchFamily="34" charset="0"/>
              </a:rPr>
              <a:t>ketkä kutsutaan mukaan vuoropuheluun ja mitä kautta kutsut toimitetaan (jäsen-/uutiskirjeet, some, suorat kutsut)?</a:t>
            </a:r>
            <a:endParaRPr lang="fi-FI" sz="1400">
              <a:latin typeface="Source Sans Pro" panose="020B0503030403020204" pitchFamily="34" charset="0"/>
              <a:cs typeface="Calibri" panose="020F0502020204030204" pitchFamily="34" charset="0"/>
            </a:endParaRPr>
          </a:p>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Kutsun laatimisen yhteydessä kannattaa pohtia mitä kautta ilmoittautuminen toteutetaan? Hyväksi havaittu tapa on avata ilmoittautumislomake, jota voidaan jakaa eri kanavissa. Tällöin täytyy päättää, kuka hallinnoi ilmoittautumista, sekä kauanko ilmoittautuminen on auki?</a:t>
            </a:r>
          </a:p>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Pienryhmien kysymysten muodostaminen huolellisesti tarpeita vastaavaksi on erittäin tärkeää ja vaikuttaa suoraan vuoropuhelusta saataviin lopputuloksii. </a:t>
            </a:r>
          </a:p>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Ryhmäkoot ja –jaot tulee päättää ennen vuoropuhelua. Suositeltava ryhmäkoko on 4-8 henkilöä.</a:t>
            </a:r>
          </a:p>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Virtuaalisen työtilan valmistelu (mikäli lähitapahtuma, katso ohje työkirjasta) – Milloin lähetetään vuoropuhelulinkki osallistujille? </a:t>
            </a:r>
          </a:p>
          <a:p>
            <a:pPr fontAlgn="base">
              <a:lnSpc>
                <a:spcPts val="1740"/>
              </a:lnSpc>
              <a:spcAft>
                <a:spcPts val="1000"/>
              </a:spcAft>
              <a:buFont typeface="Wingdings" pitchFamily="2" charset="2"/>
              <a:buChar char="q"/>
            </a:pPr>
            <a:r>
              <a:rPr lang="fi-FI" sz="1400">
                <a:latin typeface="Source Sans Pro" panose="020B0503030403020204" pitchFamily="34" charset="0"/>
                <a:cs typeface="Calibri" panose="020F0502020204030204" pitchFamily="34" charset="0"/>
              </a:rPr>
              <a:t>Osallistujat jaetaan pienryhmiin ja pienryhmäkeskustelujen kesto suunnitellaan valmiiksi. Kuinka monta pienryhmää muodostetaan?</a:t>
            </a:r>
          </a:p>
        </p:txBody>
      </p:sp>
      <p:pic>
        <p:nvPicPr>
          <p:cNvPr id="5" name="Picture 4">
            <a:extLst>
              <a:ext uri="{FF2B5EF4-FFF2-40B4-BE49-F238E27FC236}">
                <a16:creationId xmlns:a16="http://schemas.microsoft.com/office/drawing/2014/main" id="{63AADDF8-788D-AD02-42D0-0484404258A3}"/>
              </a:ext>
            </a:extLst>
          </p:cNvPr>
          <p:cNvPicPr>
            <a:picLocks noChangeAspect="1"/>
          </p:cNvPicPr>
          <p:nvPr/>
        </p:nvPicPr>
        <p:blipFill>
          <a:blip r:embed="rId2"/>
          <a:stretch>
            <a:fillRect/>
          </a:stretch>
        </p:blipFill>
        <p:spPr>
          <a:xfrm>
            <a:off x="11202719" y="510100"/>
            <a:ext cx="470604" cy="466401"/>
          </a:xfrm>
          <a:prstGeom prst="rect">
            <a:avLst/>
          </a:prstGeom>
        </p:spPr>
      </p:pic>
      <p:sp>
        <p:nvSpPr>
          <p:cNvPr id="7" name="Title 6">
            <a:extLst>
              <a:ext uri="{FF2B5EF4-FFF2-40B4-BE49-F238E27FC236}">
                <a16:creationId xmlns:a16="http://schemas.microsoft.com/office/drawing/2014/main" id="{D03EFD7F-C46D-703E-0B26-B65B9A2694C8}"/>
              </a:ext>
            </a:extLst>
          </p:cNvPr>
          <p:cNvSpPr>
            <a:spLocks noGrp="1"/>
          </p:cNvSpPr>
          <p:nvPr>
            <p:ph type="title"/>
          </p:nvPr>
        </p:nvSpPr>
        <p:spPr>
          <a:xfrm>
            <a:off x="965897" y="710051"/>
            <a:ext cx="9953844" cy="803440"/>
          </a:xfrm>
        </p:spPr>
        <p:txBody>
          <a:bodyPr/>
          <a:lstStyle/>
          <a:p>
            <a:r>
              <a:rPr lang="en-FI" b="0"/>
              <a:t>Ohjeita vuoropuhelun käynnistämiseen</a:t>
            </a:r>
            <a:endParaRPr lang="fi-FI" b="0"/>
          </a:p>
        </p:txBody>
      </p:sp>
      <p:sp>
        <p:nvSpPr>
          <p:cNvPr id="6" name="Slide Number Placeholder 5">
            <a:extLst>
              <a:ext uri="{FF2B5EF4-FFF2-40B4-BE49-F238E27FC236}">
                <a16:creationId xmlns:a16="http://schemas.microsoft.com/office/drawing/2014/main" id="{CB881BA5-6813-C7F7-D897-7DE14EE7599B}"/>
              </a:ext>
            </a:extLst>
          </p:cNvPr>
          <p:cNvSpPr>
            <a:spLocks noGrp="1"/>
          </p:cNvSpPr>
          <p:nvPr>
            <p:ph type="sldNum" sz="quarter" idx="12"/>
          </p:nvPr>
        </p:nvSpPr>
        <p:spPr/>
        <p:txBody>
          <a:bodyPr/>
          <a:lstStyle/>
          <a:p>
            <a:fld id="{CCD26548-A701-4132-A0A2-A9B09A70FF4B}" type="slidenum">
              <a:rPr lang="fi-FI" smtClean="0"/>
              <a:t>4</a:t>
            </a:fld>
            <a:endParaRPr lang="fi-FI"/>
          </a:p>
        </p:txBody>
      </p:sp>
    </p:spTree>
    <p:extLst>
      <p:ext uri="{BB962C8B-B14F-4D97-AF65-F5344CB8AC3E}">
        <p14:creationId xmlns:p14="http://schemas.microsoft.com/office/powerpoint/2010/main" val="59260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F1FF">
            <a:alpha val="6023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A97E7-954B-BE27-CBD6-9CE3CF2F9BE0}"/>
              </a:ext>
            </a:extLst>
          </p:cNvPr>
          <p:cNvSpPr>
            <a:spLocks noGrp="1"/>
          </p:cNvSpPr>
          <p:nvPr>
            <p:ph idx="1"/>
          </p:nvPr>
        </p:nvSpPr>
        <p:spPr>
          <a:xfrm>
            <a:off x="965897" y="1620370"/>
            <a:ext cx="4584451" cy="3617259"/>
          </a:xfrm>
        </p:spPr>
        <p:txBody>
          <a:bodyPr/>
          <a:lstStyle/>
          <a:p>
            <a:pPr algn="l" rtl="0" fontAlgn="base">
              <a:spcAft>
                <a:spcPts val="1000"/>
              </a:spcAft>
              <a:buFont typeface="Wingdings" pitchFamily="2" charset="2"/>
              <a:buChar char="q"/>
            </a:pPr>
            <a:r>
              <a:rPr lang="fi-FI" sz="1600">
                <a:cs typeface="Arial" panose="020B0604020202020204" pitchFamily="34" charset="0"/>
              </a:rPr>
              <a:t>Virtuaaliseen tilaisuuteen on hyvä varata vetäjän lisäksi tekninen fasilitaattori, joka vastaa tilaisuuden teknisestä toimivuudesta. </a:t>
            </a:r>
          </a:p>
          <a:p>
            <a:pPr algn="l" rtl="0" fontAlgn="base">
              <a:spcAft>
                <a:spcPts val="1000"/>
              </a:spcAft>
              <a:buFont typeface="Wingdings" pitchFamily="2" charset="2"/>
              <a:buChar char="q"/>
            </a:pPr>
            <a:r>
              <a:rPr lang="fi-FI" sz="1600">
                <a:cs typeface="Arial" panose="020B0604020202020204" pitchFamily="34" charset="0"/>
              </a:rPr>
              <a:t>Pienryhmäkeskustelut voidaan toteuttaa ilman, että ryhmiin nimetään fasilitaattoria. Tällöin ennen ryhmätyöskentelyn aloitusta ohjeistetaan ryhmiä valitsemaan kirjurit itsenäisesti. </a:t>
            </a:r>
          </a:p>
          <a:p>
            <a:pPr fontAlgn="base">
              <a:spcAft>
                <a:spcPts val="1000"/>
              </a:spcAft>
              <a:buFont typeface="Wingdings" pitchFamily="2" charset="2"/>
              <a:buChar char="q"/>
            </a:pPr>
            <a:r>
              <a:rPr lang="fi-FI" sz="1600" b="0" i="0" u="none" strike="noStrike">
                <a:effectLst/>
                <a:cs typeface="Arial" panose="020B0604020202020204" pitchFamily="34" charset="0"/>
              </a:rPr>
              <a:t>Pienryhmien puheenjohtajan ja kirjurin valinta kannattaa tehdä etukäteen. </a:t>
            </a:r>
            <a:r>
              <a:rPr lang="fi-FI" sz="1600">
                <a:cs typeface="Arial" panose="020B0604020202020204" pitchFamily="34" charset="0"/>
              </a:rPr>
              <a:t>Mikäli järjestävän tahon edustus on mukana pienryhmissä, voivat he toimia joko puheenjohtajina tai kirjureina.</a:t>
            </a:r>
          </a:p>
        </p:txBody>
      </p:sp>
      <p:sp>
        <p:nvSpPr>
          <p:cNvPr id="4" name="Content Placeholder 2">
            <a:extLst>
              <a:ext uri="{FF2B5EF4-FFF2-40B4-BE49-F238E27FC236}">
                <a16:creationId xmlns:a16="http://schemas.microsoft.com/office/drawing/2014/main" id="{3E3D2C88-3BC4-174B-91F4-1864A010CA41}"/>
              </a:ext>
            </a:extLst>
          </p:cNvPr>
          <p:cNvSpPr txBox="1">
            <a:spLocks/>
          </p:cNvSpPr>
          <p:nvPr/>
        </p:nvSpPr>
        <p:spPr>
          <a:xfrm>
            <a:off x="6182731" y="1620370"/>
            <a:ext cx="4688469" cy="3820874"/>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000"/>
              </a:spcAft>
              <a:buFont typeface="Wingdings" pitchFamily="2" charset="2"/>
              <a:buChar char="q"/>
            </a:pPr>
            <a:r>
              <a:rPr lang="fi-FI" sz="1600" dirty="0">
                <a:latin typeface="Source Sans Pro" panose="020B0503030403020204" pitchFamily="34" charset="0"/>
                <a:cs typeface="Arial" panose="020B0604020202020204" pitchFamily="34" charset="0"/>
              </a:rPr>
              <a:t>Pienryhmillä voi olla keskenään erilaiset kysymykset tai kaikki ryhmät voivat keskustella samasta aiheesta. Suosittelemme, että ensimmäisessä vuoropuhelussa ryhmät keskustelevat samasta aiheesta. Myöhemmissä vuoropuheluissa eri pienryhmillä voi olla eri kysymykset. On kuitenkin hyvä, jos samasta aiheesta keskustelee ainakin kaksi ryhmää. </a:t>
            </a:r>
          </a:p>
          <a:p>
            <a:pPr fontAlgn="base">
              <a:spcAft>
                <a:spcPts val="1000"/>
              </a:spcAft>
              <a:buFont typeface="Wingdings" pitchFamily="2" charset="2"/>
              <a:buChar char="q"/>
            </a:pPr>
            <a:r>
              <a:rPr lang="fi-FI" sz="1600" dirty="0">
                <a:latin typeface="Source Sans Pro" panose="020B0503030403020204" pitchFamily="34" charset="0"/>
                <a:cs typeface="Arial" panose="020B0604020202020204" pitchFamily="34" charset="0"/>
              </a:rPr>
              <a:t>Pienryhmien muistiinpanot kannattaa kerätä yhdelle jaettavalle tiedostolle, jota kaikki voivat työstää. </a:t>
            </a:r>
            <a:r>
              <a:rPr lang="fi-FI" sz="1600" b="1" dirty="0">
                <a:latin typeface="Source Sans Pro" panose="020B0503030403020204" pitchFamily="34" charset="0"/>
                <a:cs typeface="Arial" panose="020B0604020202020204" pitchFamily="34" charset="0"/>
              </a:rPr>
              <a:t>Erillisessä esitysdokumenttisetissä on valmiit pohjat pienryhmäkeskustelun muodostamiseen. </a:t>
            </a:r>
            <a:endParaRPr lang="en-FI" sz="1600" b="1" dirty="0">
              <a:latin typeface="Source Sans Pro" panose="020B05030304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DC9351-E8A9-051D-1C82-33A01D58588E}"/>
              </a:ext>
            </a:extLst>
          </p:cNvPr>
          <p:cNvPicPr>
            <a:picLocks noChangeAspect="1"/>
          </p:cNvPicPr>
          <p:nvPr/>
        </p:nvPicPr>
        <p:blipFill>
          <a:blip r:embed="rId2"/>
          <a:stretch>
            <a:fillRect/>
          </a:stretch>
        </p:blipFill>
        <p:spPr>
          <a:xfrm>
            <a:off x="11202719" y="510100"/>
            <a:ext cx="470604" cy="466401"/>
          </a:xfrm>
          <a:prstGeom prst="rect">
            <a:avLst/>
          </a:prstGeom>
        </p:spPr>
      </p:pic>
      <p:sp>
        <p:nvSpPr>
          <p:cNvPr id="7" name="Title 6">
            <a:extLst>
              <a:ext uri="{FF2B5EF4-FFF2-40B4-BE49-F238E27FC236}">
                <a16:creationId xmlns:a16="http://schemas.microsoft.com/office/drawing/2014/main" id="{B8FC1181-1452-8211-6D53-D7347FD90C7F}"/>
              </a:ext>
            </a:extLst>
          </p:cNvPr>
          <p:cNvSpPr>
            <a:spLocks noGrp="1"/>
          </p:cNvSpPr>
          <p:nvPr>
            <p:ph type="title"/>
          </p:nvPr>
        </p:nvSpPr>
        <p:spPr>
          <a:xfrm>
            <a:off x="965897" y="710051"/>
            <a:ext cx="9953844" cy="706706"/>
          </a:xfrm>
        </p:spPr>
        <p:txBody>
          <a:bodyPr/>
          <a:lstStyle/>
          <a:p>
            <a:r>
              <a:rPr lang="en-FI" b="0"/>
              <a:t>Ohjeita vuoropuhelutilaisuuteen</a:t>
            </a:r>
            <a:endParaRPr lang="fi-FI" b="0"/>
          </a:p>
        </p:txBody>
      </p:sp>
      <p:sp>
        <p:nvSpPr>
          <p:cNvPr id="6" name="Slide Number Placeholder 5">
            <a:extLst>
              <a:ext uri="{FF2B5EF4-FFF2-40B4-BE49-F238E27FC236}">
                <a16:creationId xmlns:a16="http://schemas.microsoft.com/office/drawing/2014/main" id="{BD390CAC-3B04-3474-168E-A6EAF4C94558}"/>
              </a:ext>
            </a:extLst>
          </p:cNvPr>
          <p:cNvSpPr>
            <a:spLocks noGrp="1"/>
          </p:cNvSpPr>
          <p:nvPr>
            <p:ph type="sldNum" sz="quarter" idx="12"/>
          </p:nvPr>
        </p:nvSpPr>
        <p:spPr/>
        <p:txBody>
          <a:bodyPr/>
          <a:lstStyle/>
          <a:p>
            <a:fld id="{CCD26548-A701-4132-A0A2-A9B09A70FF4B}" type="slidenum">
              <a:rPr lang="fi-FI" smtClean="0"/>
              <a:t>5</a:t>
            </a:fld>
            <a:endParaRPr lang="fi-FI"/>
          </a:p>
        </p:txBody>
      </p:sp>
    </p:spTree>
    <p:extLst>
      <p:ext uri="{BB962C8B-B14F-4D97-AF65-F5344CB8AC3E}">
        <p14:creationId xmlns:p14="http://schemas.microsoft.com/office/powerpoint/2010/main" val="100179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F1FF">
            <a:alpha val="6023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64371-D9ED-4AB3-3F0D-D6A40389AD95}"/>
              </a:ext>
            </a:extLst>
          </p:cNvPr>
          <p:cNvSpPr>
            <a:spLocks noGrp="1"/>
          </p:cNvSpPr>
          <p:nvPr>
            <p:ph idx="1"/>
          </p:nvPr>
        </p:nvSpPr>
        <p:spPr>
          <a:xfrm>
            <a:off x="965897" y="1620370"/>
            <a:ext cx="4736850" cy="4035363"/>
          </a:xfrm>
        </p:spPr>
        <p:txBody>
          <a:bodyPr/>
          <a:lstStyle/>
          <a:p>
            <a:pPr algn="l">
              <a:spcAft>
                <a:spcPts val="1000"/>
              </a:spcAft>
              <a:buFont typeface="Wingdings" pitchFamily="2" charset="2"/>
              <a:buChar char="q"/>
            </a:pPr>
            <a:r>
              <a:rPr lang="fi-FI" sz="1600" b="0" i="0" u="none" strike="noStrike">
                <a:effectLst/>
                <a:cs typeface="Arial" panose="020B0604020202020204" pitchFamily="34" charset="0"/>
              </a:rPr>
              <a:t>Osallistujat eri kerroilla voivat vaihdella. Eri kokoonpano on ok, koska toisen ja kolmannen kerran alussa osallistujat orientoidaan aikaisempien vuoropuhelujen tuloksista. Näin vuoropuhelu menee hyvin eteenpäin, vaikka osallistujat olivat osittain eri henkilöitä. </a:t>
            </a:r>
          </a:p>
          <a:p>
            <a:pPr algn="l">
              <a:spcAft>
                <a:spcPts val="1000"/>
              </a:spcAft>
              <a:buFont typeface="Wingdings" pitchFamily="2" charset="2"/>
              <a:buChar char="q"/>
            </a:pPr>
            <a:r>
              <a:rPr lang="fi-FI" sz="1600" b="0" i="0" u="none" strike="noStrike">
                <a:effectLst/>
                <a:cs typeface="Arial" panose="020B0604020202020204" pitchFamily="34" charset="0"/>
              </a:rPr>
              <a:t>Vuoropuheluun voi lisätä kesken prosessin uusia sidosryhmiä, jos heidän osallistumistarpeensa tunnistetaan vuoropuhelun myötä.</a:t>
            </a:r>
          </a:p>
          <a:p>
            <a:pPr algn="l">
              <a:spcAft>
                <a:spcPts val="1000"/>
              </a:spcAft>
              <a:buFont typeface="Wingdings" pitchFamily="2" charset="2"/>
              <a:buChar char="q"/>
            </a:pPr>
            <a:r>
              <a:rPr lang="fi-FI" sz="1600">
                <a:cs typeface="Arial" panose="020B0604020202020204" pitchFamily="34" charset="0"/>
              </a:rPr>
              <a:t>Kannattaa olla avoin sille</a:t>
            </a:r>
            <a:r>
              <a:rPr lang="fi-FI" sz="1600" b="0" i="0" u="none" strike="noStrike">
                <a:effectLst/>
                <a:cs typeface="Arial" panose="020B0604020202020204" pitchFamily="34" charset="0"/>
              </a:rPr>
              <a:t>, keitä osallistetaan</a:t>
            </a:r>
            <a:r>
              <a:rPr lang="fi-FI" sz="1600">
                <a:cs typeface="Arial" panose="020B0604020202020204" pitchFamily="34" charset="0"/>
              </a:rPr>
              <a:t> </a:t>
            </a:r>
            <a:r>
              <a:rPr lang="fi-FI" sz="1600" b="0" i="0" u="none" strike="noStrike">
                <a:effectLst/>
                <a:cs typeface="Arial" panose="020B0604020202020204" pitchFamily="34" charset="0"/>
              </a:rPr>
              <a:t>vuoropuheluun ja olla valmis muuttamaan/ lisäämään osallistujia prosessin edetessä. </a:t>
            </a:r>
            <a:br>
              <a:rPr lang="fi-FI" sz="1600">
                <a:cs typeface="Arial" panose="020B0604020202020204" pitchFamily="34" charset="0"/>
              </a:rPr>
            </a:br>
            <a:r>
              <a:rPr lang="fi-FI" sz="1600" b="0" i="0" u="none" strike="noStrike">
                <a:effectLst/>
                <a:cs typeface="Arial" panose="020B0604020202020204" pitchFamily="34" charset="0"/>
              </a:rPr>
              <a:t>Yleensä </a:t>
            </a:r>
            <a:r>
              <a:rPr lang="fi-FI" sz="1600">
                <a:cs typeface="Arial" panose="020B0604020202020204" pitchFamily="34" charset="0"/>
              </a:rPr>
              <a:t>tämä </a:t>
            </a:r>
            <a:r>
              <a:rPr lang="fi-FI" sz="1600" b="0" i="0" u="none" strike="noStrike">
                <a:effectLst/>
                <a:cs typeface="Arial" panose="020B0604020202020204" pitchFamily="34" charset="0"/>
              </a:rPr>
              <a:t>rikastuttaa keskustelua.</a:t>
            </a:r>
          </a:p>
          <a:p>
            <a:pPr>
              <a:spcAft>
                <a:spcPts val="1000"/>
              </a:spcAft>
            </a:pPr>
            <a:endParaRPr lang="fi-FI" sz="1600">
              <a:cs typeface="Arial" panose="020B0604020202020204" pitchFamily="34" charset="0"/>
            </a:endParaRPr>
          </a:p>
        </p:txBody>
      </p:sp>
      <p:sp>
        <p:nvSpPr>
          <p:cNvPr id="4" name="Content Placeholder 2">
            <a:extLst>
              <a:ext uri="{FF2B5EF4-FFF2-40B4-BE49-F238E27FC236}">
                <a16:creationId xmlns:a16="http://schemas.microsoft.com/office/drawing/2014/main" id="{3FD33075-38D4-9644-8741-1FA969ECDED9}"/>
              </a:ext>
            </a:extLst>
          </p:cNvPr>
          <p:cNvSpPr txBox="1">
            <a:spLocks/>
          </p:cNvSpPr>
          <p:nvPr/>
        </p:nvSpPr>
        <p:spPr>
          <a:xfrm>
            <a:off x="6173057" y="1620370"/>
            <a:ext cx="4889251" cy="3617259"/>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Yhden vuoropuhelutilaisuuden suositeltu osallistujamäärä on noin 30-40 henkilöä. Tällä kokoonpanolla keskustelu pysyy vilkkaana, mutta kaikki saavat puheenvuoron pienryhmissä. </a:t>
            </a:r>
          </a:p>
          <a:p>
            <a:pPr>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Ryhmäkoot ja –jaot tulee päättää ennen vuoropuhelua. Suositus: ryhmäkoko 4-8 henkilöä</a:t>
            </a:r>
          </a:p>
          <a:p>
            <a:pPr>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Keskustelun teemat on hyvä päättää etukäteen, mutta pienryhmäkeskustelujen aiheita voi muokata sen perusteella, millaiseksi ilmoittautuneiden joukko muodostuu. </a:t>
            </a:r>
          </a:p>
          <a:p>
            <a:pPr marL="0" indent="0">
              <a:spcAft>
                <a:spcPts val="1000"/>
              </a:spcAft>
              <a:buFont typeface="Arial" panose="020B0604020202020204" pitchFamily="34" charset="0"/>
              <a:buNone/>
            </a:pPr>
            <a:endParaRPr lang="fi-FI" sz="1600">
              <a:latin typeface="Source Sans Pro" panose="020B0503030403020204" pitchFamily="34" charset="0"/>
              <a:cs typeface="Arial" panose="020B0604020202020204" pitchFamily="34" charset="0"/>
            </a:endParaRPr>
          </a:p>
          <a:p>
            <a:pPr>
              <a:spcAft>
                <a:spcPts val="1000"/>
              </a:spcAft>
              <a:buFont typeface="Wingdings" pitchFamily="2" charset="2"/>
              <a:buChar char="q"/>
            </a:pPr>
            <a:endParaRPr lang="fi-FI" sz="1600">
              <a:latin typeface="Source Sans Pro" panose="020B0503030403020204" pitchFamily="34" charset="0"/>
              <a:cs typeface="Arial" panose="020B0604020202020204" pitchFamily="34" charset="0"/>
            </a:endParaRPr>
          </a:p>
          <a:p>
            <a:pPr>
              <a:spcAft>
                <a:spcPts val="1000"/>
              </a:spcAft>
            </a:pPr>
            <a:endParaRPr lang="fi-FI" sz="1600">
              <a:latin typeface="Source Sans Pro" panose="020B05030304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48A4A8-0879-6079-860C-A4876F1488A9}"/>
              </a:ext>
            </a:extLst>
          </p:cNvPr>
          <p:cNvPicPr>
            <a:picLocks noChangeAspect="1"/>
          </p:cNvPicPr>
          <p:nvPr/>
        </p:nvPicPr>
        <p:blipFill>
          <a:blip r:embed="rId2"/>
          <a:stretch>
            <a:fillRect/>
          </a:stretch>
        </p:blipFill>
        <p:spPr>
          <a:xfrm>
            <a:off x="11202719" y="510100"/>
            <a:ext cx="470604" cy="466401"/>
          </a:xfrm>
          <a:prstGeom prst="rect">
            <a:avLst/>
          </a:prstGeom>
        </p:spPr>
      </p:pic>
      <p:sp>
        <p:nvSpPr>
          <p:cNvPr id="7" name="Title 6">
            <a:extLst>
              <a:ext uri="{FF2B5EF4-FFF2-40B4-BE49-F238E27FC236}">
                <a16:creationId xmlns:a16="http://schemas.microsoft.com/office/drawing/2014/main" id="{8B2E3D4B-B1D3-6322-2221-E74E37F51838}"/>
              </a:ext>
            </a:extLst>
          </p:cNvPr>
          <p:cNvSpPr>
            <a:spLocks noGrp="1"/>
          </p:cNvSpPr>
          <p:nvPr>
            <p:ph type="title"/>
          </p:nvPr>
        </p:nvSpPr>
        <p:spPr>
          <a:xfrm>
            <a:off x="965897" y="710051"/>
            <a:ext cx="9953844" cy="910320"/>
          </a:xfrm>
        </p:spPr>
        <p:txBody>
          <a:bodyPr/>
          <a:lstStyle/>
          <a:p>
            <a:r>
              <a:rPr lang="en-FI" b="0"/>
              <a:t>Vuoropuhelutilaisuuden osallistujat</a:t>
            </a:r>
            <a:endParaRPr lang="fi-FI" b="0"/>
          </a:p>
        </p:txBody>
      </p:sp>
      <p:sp>
        <p:nvSpPr>
          <p:cNvPr id="6" name="Slide Number Placeholder 5">
            <a:extLst>
              <a:ext uri="{FF2B5EF4-FFF2-40B4-BE49-F238E27FC236}">
                <a16:creationId xmlns:a16="http://schemas.microsoft.com/office/drawing/2014/main" id="{4AF7C324-AC2C-FFC4-BACD-D0054A7B9FEF}"/>
              </a:ext>
            </a:extLst>
          </p:cNvPr>
          <p:cNvSpPr>
            <a:spLocks noGrp="1"/>
          </p:cNvSpPr>
          <p:nvPr>
            <p:ph type="sldNum" sz="quarter" idx="12"/>
          </p:nvPr>
        </p:nvSpPr>
        <p:spPr/>
        <p:txBody>
          <a:bodyPr/>
          <a:lstStyle/>
          <a:p>
            <a:fld id="{CCD26548-A701-4132-A0A2-A9B09A70FF4B}" type="slidenum">
              <a:rPr lang="fi-FI" smtClean="0"/>
              <a:t>6</a:t>
            </a:fld>
            <a:endParaRPr lang="fi-FI"/>
          </a:p>
        </p:txBody>
      </p:sp>
    </p:spTree>
    <p:extLst>
      <p:ext uri="{BB962C8B-B14F-4D97-AF65-F5344CB8AC3E}">
        <p14:creationId xmlns:p14="http://schemas.microsoft.com/office/powerpoint/2010/main" val="179012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F1FF">
            <a:alpha val="6023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A97E7-954B-BE27-CBD6-9CE3CF2F9BE0}"/>
              </a:ext>
            </a:extLst>
          </p:cNvPr>
          <p:cNvSpPr>
            <a:spLocks noGrp="1"/>
          </p:cNvSpPr>
          <p:nvPr>
            <p:ph idx="1"/>
          </p:nvPr>
        </p:nvSpPr>
        <p:spPr>
          <a:xfrm>
            <a:off x="965897" y="1620370"/>
            <a:ext cx="4736850" cy="3617259"/>
          </a:xfrm>
        </p:spPr>
        <p:txBody>
          <a:bodyPr/>
          <a:lstStyle/>
          <a:p>
            <a:pPr algn="l" rtl="0" fontAlgn="base">
              <a:spcAft>
                <a:spcPts val="1000"/>
              </a:spcAft>
              <a:buFont typeface="Wingdings" pitchFamily="2" charset="2"/>
              <a:buChar char="q"/>
            </a:pPr>
            <a:r>
              <a:rPr lang="fi-FI" sz="1600">
                <a:cs typeface="Arial" panose="020B0604020202020204" pitchFamily="34" charset="0"/>
              </a:rPr>
              <a:t>Vuoropuhelutilaisuuden jälkeen toteutetaan purkupalaveri ydintiimille (retrospektiivi) Retrossa käydään läpi tilaisuuden anti ja kerätty palaute, sekä pohditaan yhdessä mikä meni hyvin, sekä mihin tulee seuraavalla kerralla kiinnittää parempaa huomiota? </a:t>
            </a:r>
          </a:p>
          <a:p>
            <a:pPr algn="l" rtl="0" fontAlgn="base">
              <a:spcAft>
                <a:spcPts val="1000"/>
              </a:spcAft>
              <a:buFont typeface="Wingdings" pitchFamily="2" charset="2"/>
              <a:buChar char="q"/>
            </a:pPr>
            <a:r>
              <a:rPr lang="fi-FI" sz="1600">
                <a:cs typeface="Arial" panose="020B0604020202020204" pitchFamily="34" charset="0"/>
              </a:rPr>
              <a:t>Purkupalaverissa päätetään, kuka tekee koosteen pienryhmien keskusteluista, sekä milloin ja kenen toimesta yhteenvetomateriaali lähetetään osallistuneille?</a:t>
            </a:r>
          </a:p>
          <a:p>
            <a:pPr algn="l" rtl="0" fontAlgn="base">
              <a:spcAft>
                <a:spcPts val="1000"/>
              </a:spcAft>
              <a:buFont typeface="Wingdings" pitchFamily="2" charset="2"/>
              <a:buChar char="q"/>
            </a:pPr>
            <a:r>
              <a:rPr lang="fi-FI" sz="1600">
                <a:cs typeface="Arial" panose="020B0604020202020204" pitchFamily="34" charset="0"/>
              </a:rPr>
              <a:t>Kannattaa myös pohtia onko muita sellaisia tahoja, jotka saattaisivat olla kiinnostuneita vuoropuhelun tuotoksista?</a:t>
            </a:r>
          </a:p>
        </p:txBody>
      </p:sp>
      <p:sp>
        <p:nvSpPr>
          <p:cNvPr id="4" name="Content Placeholder 2">
            <a:extLst>
              <a:ext uri="{FF2B5EF4-FFF2-40B4-BE49-F238E27FC236}">
                <a16:creationId xmlns:a16="http://schemas.microsoft.com/office/drawing/2014/main" id="{7B047208-3E4F-F7C4-0C4D-44E7F246F3CD}"/>
              </a:ext>
            </a:extLst>
          </p:cNvPr>
          <p:cNvSpPr txBox="1">
            <a:spLocks/>
          </p:cNvSpPr>
          <p:nvPr/>
        </p:nvSpPr>
        <p:spPr>
          <a:xfrm>
            <a:off x="6168570" y="1620370"/>
            <a:ext cx="4884767" cy="3617259"/>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Mikäli tilaisuudessa ei ole kerätty palautetta esim. Mentimeterin avulla, voidaan tilaisuuden jälkeen toteuttaa kysely ja lähettää se vuoropuheluun osallistuneille jokaisen vuoropuhelun jälkeen tai kootusti viimeisen vuoropuhelutilaisuuden jälkeen. </a:t>
            </a:r>
          </a:p>
          <a:p>
            <a:pPr fontAlgn="base">
              <a:spcAft>
                <a:spcPts val="1000"/>
              </a:spcAft>
              <a:buFont typeface="Wingdings" pitchFamily="2" charset="2"/>
              <a:buChar char="q"/>
            </a:pPr>
            <a:r>
              <a:rPr lang="en-FI" sz="1600">
                <a:latin typeface="Source Sans Pro" panose="020B0503030403020204" pitchFamily="34" charset="0"/>
                <a:cs typeface="Arial" panose="020B0604020202020204" pitchFamily="34" charset="0"/>
              </a:rPr>
              <a:t>Tilaisuuden jälkeen on hyvä pohtia, milloin seuraava vuoropuhelu toteutetaan, ja aloittaa valmistelu.</a:t>
            </a:r>
          </a:p>
          <a:p>
            <a:pPr fontAlgn="base">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Seuraavaan vuoropuhelutilaisuuteen kannattaa aina kutsua sähköpostitse edelliseen vuoropuheluun osallistuneet henkilöt.</a:t>
            </a:r>
          </a:p>
        </p:txBody>
      </p:sp>
      <p:sp>
        <p:nvSpPr>
          <p:cNvPr id="7" name="Title 6">
            <a:extLst>
              <a:ext uri="{FF2B5EF4-FFF2-40B4-BE49-F238E27FC236}">
                <a16:creationId xmlns:a16="http://schemas.microsoft.com/office/drawing/2014/main" id="{272541E8-EC3B-A4F8-7166-19D300D73D88}"/>
              </a:ext>
            </a:extLst>
          </p:cNvPr>
          <p:cNvSpPr>
            <a:spLocks noGrp="1"/>
          </p:cNvSpPr>
          <p:nvPr>
            <p:ph type="title"/>
          </p:nvPr>
        </p:nvSpPr>
        <p:spPr/>
        <p:txBody>
          <a:bodyPr/>
          <a:lstStyle/>
          <a:p>
            <a:r>
              <a:rPr lang="en-FI" b="0"/>
              <a:t>Ohjeita vuoropuhelutilaisuuden jälkeen</a:t>
            </a:r>
            <a:endParaRPr lang="fi-FI" b="0"/>
          </a:p>
        </p:txBody>
      </p:sp>
      <p:pic>
        <p:nvPicPr>
          <p:cNvPr id="2" name="Picture 1">
            <a:extLst>
              <a:ext uri="{FF2B5EF4-FFF2-40B4-BE49-F238E27FC236}">
                <a16:creationId xmlns:a16="http://schemas.microsoft.com/office/drawing/2014/main" id="{9618F538-1E8B-2B8A-AD9E-96DB75258ADC}"/>
              </a:ext>
            </a:extLst>
          </p:cNvPr>
          <p:cNvPicPr>
            <a:picLocks noChangeAspect="1"/>
          </p:cNvPicPr>
          <p:nvPr/>
        </p:nvPicPr>
        <p:blipFill>
          <a:blip r:embed="rId2"/>
          <a:stretch>
            <a:fillRect/>
          </a:stretch>
        </p:blipFill>
        <p:spPr>
          <a:xfrm>
            <a:off x="11202719" y="510100"/>
            <a:ext cx="470604" cy="466401"/>
          </a:xfrm>
          <a:prstGeom prst="rect">
            <a:avLst/>
          </a:prstGeom>
        </p:spPr>
      </p:pic>
      <p:sp>
        <p:nvSpPr>
          <p:cNvPr id="6" name="Slide Number Placeholder 5">
            <a:extLst>
              <a:ext uri="{FF2B5EF4-FFF2-40B4-BE49-F238E27FC236}">
                <a16:creationId xmlns:a16="http://schemas.microsoft.com/office/drawing/2014/main" id="{6832C6AF-011A-764C-5354-3313F367C17C}"/>
              </a:ext>
            </a:extLst>
          </p:cNvPr>
          <p:cNvSpPr>
            <a:spLocks noGrp="1"/>
          </p:cNvSpPr>
          <p:nvPr>
            <p:ph type="sldNum" sz="quarter" idx="12"/>
          </p:nvPr>
        </p:nvSpPr>
        <p:spPr/>
        <p:txBody>
          <a:bodyPr/>
          <a:lstStyle/>
          <a:p>
            <a:fld id="{CCD26548-A701-4132-A0A2-A9B09A70FF4B}" type="slidenum">
              <a:rPr lang="fi-FI" smtClean="0"/>
              <a:t>7</a:t>
            </a:fld>
            <a:endParaRPr lang="fi-FI"/>
          </a:p>
        </p:txBody>
      </p:sp>
    </p:spTree>
    <p:extLst>
      <p:ext uri="{BB962C8B-B14F-4D97-AF65-F5344CB8AC3E}">
        <p14:creationId xmlns:p14="http://schemas.microsoft.com/office/powerpoint/2010/main" val="23591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F1FF">
            <a:alpha val="6023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BE76E-A9B9-FD29-05B2-2932F96391B4}"/>
              </a:ext>
            </a:extLst>
          </p:cNvPr>
          <p:cNvSpPr>
            <a:spLocks noGrp="1"/>
          </p:cNvSpPr>
          <p:nvPr>
            <p:ph idx="1"/>
          </p:nvPr>
        </p:nvSpPr>
        <p:spPr>
          <a:xfrm>
            <a:off x="965897" y="1615724"/>
            <a:ext cx="4578111" cy="3771691"/>
          </a:xfrm>
        </p:spPr>
        <p:txBody>
          <a:bodyPr/>
          <a:lstStyle/>
          <a:p>
            <a:pPr marL="267970" indent="-267970" fontAlgn="base">
              <a:spcAft>
                <a:spcPts val="1000"/>
              </a:spcAft>
              <a:buFont typeface="Wingdings" pitchFamily="2" charset="2"/>
              <a:buChar char="q"/>
            </a:pPr>
            <a:r>
              <a:rPr lang="fi-FI" sz="1600" i="0">
                <a:effectLst/>
                <a:cs typeface="Arial" panose="020B0604020202020204" pitchFamily="34" charset="0"/>
              </a:rPr>
              <a:t>Aloituspalaverin ja tilaisuuden välille kannattaa varata noin 2kk aikaa </a:t>
            </a:r>
            <a:r>
              <a:rPr lang="fi-FI" sz="1600">
                <a:cs typeface="Arial" panose="020B0604020202020204" pitchFamily="34" charset="0"/>
              </a:rPr>
              <a:t>- y</a:t>
            </a:r>
            <a:r>
              <a:rPr lang="fi-FI" sz="1600" i="0">
                <a:effectLst/>
                <a:cs typeface="Arial" panose="020B0604020202020204" pitchFamily="34" charset="0"/>
              </a:rPr>
              <a:t>leensä tarvitaan muutama kokoontuminen ennen tilaisuuden teeman jäsentymistä ja tarkempaa suunnittelua. </a:t>
            </a:r>
          </a:p>
          <a:p>
            <a:pPr marL="267970" indent="-267970" fontAlgn="base">
              <a:spcAft>
                <a:spcPts val="1000"/>
              </a:spcAft>
              <a:buFont typeface="Wingdings" pitchFamily="2" charset="2"/>
              <a:buChar char="q"/>
            </a:pPr>
            <a:r>
              <a:rPr lang="fi-FI" sz="1600">
                <a:cs typeface="Arial" panose="020B0604020202020204" pitchFamily="34" charset="0"/>
              </a:rPr>
              <a:t>Kutsut ja ilmoittautumislomake tulee lähettää v</a:t>
            </a:r>
            <a:r>
              <a:rPr lang="fi-FI" sz="1600" i="0">
                <a:effectLst/>
                <a:cs typeface="Arial" panose="020B0604020202020204" pitchFamily="34" charset="0"/>
              </a:rPr>
              <a:t>iimeistään 3vk ennen vuoropuhelutilaisuutta. </a:t>
            </a:r>
          </a:p>
          <a:p>
            <a:pPr marL="267970" indent="-267970" algn="l" rtl="0" fontAlgn="base">
              <a:spcAft>
                <a:spcPts val="1000"/>
              </a:spcAft>
              <a:buFont typeface="Wingdings" pitchFamily="2" charset="2"/>
              <a:buChar char="q"/>
            </a:pPr>
            <a:r>
              <a:rPr lang="fi-FI" sz="1600" i="0" u="none" strike="noStrike">
                <a:effectLst/>
                <a:cs typeface="Arial" panose="020B0604020202020204" pitchFamily="34" charset="0"/>
              </a:rPr>
              <a:t>Vuoropuhelu materiaalit tulee olla valmiit viikkoa ennen vuoropuhelutilaisuutta.</a:t>
            </a:r>
          </a:p>
          <a:p>
            <a:pPr marL="267970" indent="-267970" algn="l" rtl="0" fontAlgn="base">
              <a:spcAft>
                <a:spcPts val="1000"/>
              </a:spcAft>
              <a:buFont typeface="Wingdings" pitchFamily="2" charset="2"/>
              <a:buChar char="q"/>
            </a:pPr>
            <a:r>
              <a:rPr lang="fi-FI" sz="1600" b="0" i="0" u="none" strike="noStrike">
                <a:effectLst/>
                <a:cs typeface="Arial" panose="020B0604020202020204" pitchFamily="34" charset="0"/>
              </a:rPr>
              <a:t>Virtuaalitilaisuuden tekniset järjestelyt on hyvä hoitaa pari päivää ennen tilaisuuden toteutusta. Samalla kannattaa toimittaa varsinainen linkki tilaisuuteen ilmoittautuneille. </a:t>
            </a:r>
          </a:p>
        </p:txBody>
      </p:sp>
      <p:sp>
        <p:nvSpPr>
          <p:cNvPr id="4" name="Content Placeholder 2">
            <a:extLst>
              <a:ext uri="{FF2B5EF4-FFF2-40B4-BE49-F238E27FC236}">
                <a16:creationId xmlns:a16="http://schemas.microsoft.com/office/drawing/2014/main" id="{2A169764-8A4E-80EE-CB36-D86D03B23BC9}"/>
              </a:ext>
            </a:extLst>
          </p:cNvPr>
          <p:cNvSpPr txBox="1">
            <a:spLocks/>
          </p:cNvSpPr>
          <p:nvPr/>
        </p:nvSpPr>
        <p:spPr>
          <a:xfrm>
            <a:off x="6059390" y="1615724"/>
            <a:ext cx="5143329" cy="5099869"/>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indent="-267970" fontAlgn="base">
              <a:spcAft>
                <a:spcPts val="600"/>
              </a:spcAft>
              <a:buFont typeface="Wingdings" pitchFamily="2" charset="2"/>
              <a:buChar char="q"/>
            </a:pPr>
            <a:r>
              <a:rPr lang="fi-FI" sz="1600" b="1">
                <a:latin typeface="Source Sans Pro Semibold" panose="020B0503030403020204" pitchFamily="34" charset="0"/>
                <a:cs typeface="Arial" panose="020B0604020202020204" pitchFamily="34" charset="0"/>
              </a:rPr>
              <a:t>Tulevaisuusvuoropuhelutilaisuuksien kokonaisuus:</a:t>
            </a:r>
            <a:r>
              <a:rPr lang="fi-FI" sz="1600" b="1">
                <a:latin typeface="Source Sans Pro" panose="020B0503030403020204" pitchFamily="34" charset="0"/>
                <a:cs typeface="Arial" panose="020B0604020202020204" pitchFamily="34" charset="0"/>
              </a:rPr>
              <a:t> </a:t>
            </a:r>
            <a:r>
              <a:rPr lang="fi-FI" sz="1600">
                <a:latin typeface="Source Sans Pro" panose="020B0503030403020204" pitchFamily="34" charset="0"/>
                <a:cs typeface="Arial" panose="020B0604020202020204" pitchFamily="34" charset="0"/>
              </a:rPr>
              <a:t>Parhaimman hyödyn saa, mikäli vuoropuhelut toteutetaan kolmen vuoropuhelun sarjana. Jokaiselle vuoropuhelulle kannattaa varata aikaa 1,5 h ja niiden väliin noin 1,5kk.</a:t>
            </a:r>
          </a:p>
          <a:p>
            <a:pPr marL="626745" lvl="1" indent="-267970" fontAlgn="base">
              <a:spcAft>
                <a:spcPts val="600"/>
              </a:spcAft>
            </a:pPr>
            <a:r>
              <a:rPr lang="fi-FI" sz="1300" b="1">
                <a:latin typeface="Source Sans Pro" panose="020B0503030403020204" pitchFamily="34" charset="0"/>
                <a:cs typeface="Arial" panose="020B0604020202020204" pitchFamily="34" charset="0"/>
              </a:rPr>
              <a:t>Ensimmäinen tapaaminen</a:t>
            </a:r>
            <a:r>
              <a:rPr lang="fi-FI" sz="1300">
                <a:latin typeface="Source Sans Pro" panose="020B0503030403020204" pitchFamily="34" charset="0"/>
                <a:cs typeface="Arial" panose="020B0604020202020204" pitchFamily="34" charset="0"/>
              </a:rPr>
              <a:t>: tulevaisuusvuoropuhelun taustoitus sekä mitä ajatuksia ja kehittämisideoita vuoropuhelun teemasta nousee</a:t>
            </a:r>
          </a:p>
          <a:p>
            <a:pPr marL="626745" lvl="1" indent="-267970">
              <a:spcAft>
                <a:spcPts val="600"/>
              </a:spcAft>
            </a:pPr>
            <a:r>
              <a:rPr lang="fi-FI" sz="1300" b="1">
                <a:latin typeface="Source Sans Pro" panose="020B0503030403020204" pitchFamily="34" charset="0"/>
                <a:cs typeface="Arial" panose="020B0604020202020204" pitchFamily="34" charset="0"/>
              </a:rPr>
              <a:t>Toinen tapaaminen</a:t>
            </a:r>
            <a:r>
              <a:rPr lang="fi-FI" sz="1300">
                <a:latin typeface="Source Sans Pro" panose="020B0503030403020204" pitchFamily="34" charset="0"/>
                <a:cs typeface="Arial" panose="020B0604020202020204" pitchFamily="34" charset="0"/>
              </a:rPr>
              <a:t>: ensimmäisessä tapaamisessa esiin nousseiden teemojen ja ideoiden jatkotyöstäminen</a:t>
            </a:r>
          </a:p>
          <a:p>
            <a:pPr marL="626745" lvl="1" indent="-267970">
              <a:spcAft>
                <a:spcPts val="600"/>
              </a:spcAft>
            </a:pPr>
            <a:r>
              <a:rPr lang="fi-FI" sz="1300" b="1">
                <a:latin typeface="Source Sans Pro" panose="020B0503030403020204" pitchFamily="34" charset="0"/>
                <a:cs typeface="Arial" panose="020B0604020202020204" pitchFamily="34" charset="0"/>
              </a:rPr>
              <a:t>Kolmas tapaaminen</a:t>
            </a:r>
            <a:r>
              <a:rPr lang="fi-FI" sz="1300">
                <a:latin typeface="Source Sans Pro" panose="020B0503030403020204" pitchFamily="34" charset="0"/>
                <a:cs typeface="Arial" panose="020B0604020202020204" pitchFamily="34" charset="0"/>
              </a:rPr>
              <a:t>: teemojen työstäminen kohti konkretiaa - miten työ jatkuu ja kuka ottaa koppia?</a:t>
            </a:r>
          </a:p>
          <a:p>
            <a:pPr marL="267970" indent="-267970" fontAlgn="base">
              <a:spcAft>
                <a:spcPts val="1000"/>
              </a:spcAft>
              <a:buFont typeface="Wingdings" pitchFamily="2" charset="2"/>
              <a:buChar char="q"/>
            </a:pPr>
            <a:r>
              <a:rPr lang="fi-FI" sz="1600">
                <a:latin typeface="Source Sans Pro" panose="020B0503030403020204" pitchFamily="34" charset="0"/>
                <a:cs typeface="Arial" panose="020B0604020202020204" pitchFamily="34" charset="0"/>
              </a:rPr>
              <a:t>Tilaisuuden purkupalaveri (retrospektiivi) järjestetään ydintiimille 1-2 vk tilaisuuden jälkeen, riippuen siitä, miten pian seuraavat tulevaisuusvuoropuhelutilaisuudet halutaan järjestää. Tässä yhteydessä olisi viimeistään hyvä lähettää vuoropuhelun yhteenveto osallistuneille.</a:t>
            </a:r>
          </a:p>
        </p:txBody>
      </p:sp>
      <p:sp>
        <p:nvSpPr>
          <p:cNvPr id="6" name="Title 5">
            <a:extLst>
              <a:ext uri="{FF2B5EF4-FFF2-40B4-BE49-F238E27FC236}">
                <a16:creationId xmlns:a16="http://schemas.microsoft.com/office/drawing/2014/main" id="{EE7188EE-6803-6B8E-F8FF-755B3B0FF09A}"/>
              </a:ext>
            </a:extLst>
          </p:cNvPr>
          <p:cNvSpPr>
            <a:spLocks noGrp="1"/>
          </p:cNvSpPr>
          <p:nvPr>
            <p:ph type="title"/>
          </p:nvPr>
        </p:nvSpPr>
        <p:spPr>
          <a:xfrm>
            <a:off x="965897" y="710051"/>
            <a:ext cx="9953844" cy="905674"/>
          </a:xfrm>
        </p:spPr>
        <p:txBody>
          <a:bodyPr anchor="t"/>
          <a:lstStyle/>
          <a:p>
            <a:r>
              <a:rPr lang="en-FI" b="0"/>
              <a:t>Suositeltu aikataulu prosessille</a:t>
            </a:r>
            <a:endParaRPr lang="fi-FI" b="0"/>
          </a:p>
        </p:txBody>
      </p:sp>
      <p:pic>
        <p:nvPicPr>
          <p:cNvPr id="8" name="Picture 7">
            <a:extLst>
              <a:ext uri="{FF2B5EF4-FFF2-40B4-BE49-F238E27FC236}">
                <a16:creationId xmlns:a16="http://schemas.microsoft.com/office/drawing/2014/main" id="{84A3E199-3767-101B-FE1E-64FE7BC8B13E}"/>
              </a:ext>
            </a:extLst>
          </p:cNvPr>
          <p:cNvPicPr>
            <a:picLocks noChangeAspect="1"/>
          </p:cNvPicPr>
          <p:nvPr/>
        </p:nvPicPr>
        <p:blipFill>
          <a:blip r:embed="rId2"/>
          <a:stretch>
            <a:fillRect/>
          </a:stretch>
        </p:blipFill>
        <p:spPr>
          <a:xfrm>
            <a:off x="11202719" y="510100"/>
            <a:ext cx="470604" cy="466401"/>
          </a:xfrm>
          <a:prstGeom prst="rect">
            <a:avLst/>
          </a:prstGeom>
        </p:spPr>
      </p:pic>
      <p:sp>
        <p:nvSpPr>
          <p:cNvPr id="5" name="Slide Number Placeholder 4">
            <a:extLst>
              <a:ext uri="{FF2B5EF4-FFF2-40B4-BE49-F238E27FC236}">
                <a16:creationId xmlns:a16="http://schemas.microsoft.com/office/drawing/2014/main" id="{7A49B2F2-44D5-9729-FD7F-0D7FC80769A5}"/>
              </a:ext>
            </a:extLst>
          </p:cNvPr>
          <p:cNvSpPr>
            <a:spLocks noGrp="1"/>
          </p:cNvSpPr>
          <p:nvPr>
            <p:ph type="sldNum" sz="quarter" idx="12"/>
          </p:nvPr>
        </p:nvSpPr>
        <p:spPr/>
        <p:txBody>
          <a:bodyPr/>
          <a:lstStyle/>
          <a:p>
            <a:fld id="{CCD26548-A701-4132-A0A2-A9B09A70FF4B}" type="slidenum">
              <a:rPr lang="fi-FI" smtClean="0"/>
              <a:t>8</a:t>
            </a:fld>
            <a:endParaRPr lang="fi-FI"/>
          </a:p>
        </p:txBody>
      </p:sp>
    </p:spTree>
    <p:extLst>
      <p:ext uri="{BB962C8B-B14F-4D97-AF65-F5344CB8AC3E}">
        <p14:creationId xmlns:p14="http://schemas.microsoft.com/office/powerpoint/2010/main" val="410652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77BFFFD-C9CB-A593-AA33-B8901BA21A34}"/>
              </a:ext>
            </a:extLst>
          </p:cNvPr>
          <p:cNvSpPr txBox="1">
            <a:spLocks/>
          </p:cNvSpPr>
          <p:nvPr/>
        </p:nvSpPr>
        <p:spPr>
          <a:xfrm>
            <a:off x="5553619" y="1561476"/>
            <a:ext cx="4707477" cy="219253"/>
          </a:xfrm>
          <a:prstGeom prst="rect">
            <a:avLst/>
          </a:prstGeom>
        </p:spPr>
        <p:txBody>
          <a:bodyPr vert="horz" lIns="0" tIns="0" rIns="0" bIns="0" rtlCol="0" anchor="t" anchorCtr="0">
            <a:noAutofit/>
          </a:bodyPr>
          <a:lstStyle>
            <a:lvl1pPr marL="2682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1pPr>
            <a:lvl2pPr marL="62706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98583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3pPr>
            <a:lvl4pPr marL="1344613"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703388" indent="-26828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FI" sz="1600">
                <a:latin typeface="Source Sans Pro" panose="020B0503030403020204" pitchFamily="34" charset="0"/>
              </a:rPr>
              <a:t>Alustava ohjelma: </a:t>
            </a: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Font typeface="Arial" panose="020B0604020202020204" pitchFamily="34" charset="0"/>
              <a:buNone/>
            </a:pPr>
            <a:endParaRPr lang="en-FI" sz="1600">
              <a:latin typeface="Source Sans Pro" panose="020B0503030403020204" pitchFamily="34" charset="0"/>
            </a:endParaRPr>
          </a:p>
          <a:p>
            <a:pPr marL="0" indent="0">
              <a:buNone/>
            </a:pPr>
            <a:r>
              <a:rPr lang="en-FI" sz="1600">
                <a:latin typeface="Source Sans Pro" panose="020B0503030403020204" pitchFamily="34" charset="0"/>
              </a:rPr>
              <a:t>Tervetuloa mukaan vuoropuheluun! </a:t>
            </a:r>
          </a:p>
          <a:p>
            <a:pPr marL="0" indent="0">
              <a:buNone/>
            </a:pPr>
            <a:r>
              <a:rPr lang="en-FI" sz="1600">
                <a:latin typeface="Source Sans Pro" panose="020B0503030403020204" pitchFamily="34" charset="0"/>
              </a:rPr>
              <a:t>Ilmoittaudu vuoropuheluun </a:t>
            </a:r>
            <a:r>
              <a:rPr lang="en-FI" sz="1600" b="1" i="1">
                <a:latin typeface="Source Sans Pro Semibold" panose="020B0503030403020204" pitchFamily="34" charset="0"/>
              </a:rPr>
              <a:t>päivämäärä </a:t>
            </a:r>
            <a:r>
              <a:rPr lang="en-FI" sz="1600">
                <a:latin typeface="Source Sans Pro" panose="020B0503030403020204" pitchFamily="34" charset="0"/>
              </a:rPr>
              <a:t>mennessä :</a:t>
            </a:r>
            <a:r>
              <a:rPr lang="en-FI" sz="1600" b="1">
                <a:latin typeface="Source Sans Pro" panose="020B0503030403020204" pitchFamily="34" charset="0"/>
              </a:rPr>
              <a:t> </a:t>
            </a:r>
            <a:r>
              <a:rPr lang="en-FI" sz="1600" b="1" i="1">
                <a:latin typeface="Source Sans Pro Semibold" panose="020B0503030403020204" pitchFamily="34" charset="0"/>
              </a:rPr>
              <a:t>Linkki ilmoittautumiseen</a:t>
            </a:r>
          </a:p>
          <a:p>
            <a:pPr marL="0" indent="0">
              <a:buNone/>
            </a:pPr>
            <a:r>
              <a:rPr lang="en-FI" sz="1600" i="1">
                <a:latin typeface="Source Sans Pro" panose="020B0503030403020204" pitchFamily="34" charset="0"/>
              </a:rPr>
              <a:t>Linkki muihin tärkeisiin tietoihin tai esim taustoittavaan ennakkokyselyyn (katso työkirja)</a:t>
            </a:r>
          </a:p>
          <a:p>
            <a:pPr marL="0" indent="0">
              <a:buFont typeface="Arial" panose="020B0604020202020204" pitchFamily="34" charset="0"/>
              <a:buNone/>
            </a:pPr>
            <a:endParaRPr lang="en-FI" sz="1600">
              <a:latin typeface="Source Sans Pro" panose="020B0503030403020204" pitchFamily="34" charset="0"/>
            </a:endParaRPr>
          </a:p>
        </p:txBody>
      </p:sp>
      <p:sp>
        <p:nvSpPr>
          <p:cNvPr id="3" name="Content Placeholder 2">
            <a:extLst>
              <a:ext uri="{FF2B5EF4-FFF2-40B4-BE49-F238E27FC236}">
                <a16:creationId xmlns:a16="http://schemas.microsoft.com/office/drawing/2014/main" id="{6FEADCDF-073E-74B2-D694-52210F905E7D}"/>
              </a:ext>
            </a:extLst>
          </p:cNvPr>
          <p:cNvSpPr>
            <a:spLocks noGrp="1"/>
          </p:cNvSpPr>
          <p:nvPr>
            <p:ph idx="1"/>
          </p:nvPr>
        </p:nvSpPr>
        <p:spPr>
          <a:xfrm>
            <a:off x="906099" y="1561476"/>
            <a:ext cx="4104911" cy="4725024"/>
          </a:xfrm>
        </p:spPr>
        <p:txBody>
          <a:bodyPr/>
          <a:lstStyle/>
          <a:p>
            <a:pPr marL="0" indent="0">
              <a:spcAft>
                <a:spcPts val="1000"/>
              </a:spcAft>
              <a:buNone/>
            </a:pPr>
            <a:r>
              <a:rPr lang="en-FI" sz="1600"/>
              <a:t>Muotoile innostava aloitus, joka motivoi osallistumaan tilaisuuteen, esim.</a:t>
            </a:r>
          </a:p>
          <a:p>
            <a:pPr marL="0" indent="0">
              <a:spcAft>
                <a:spcPts val="1000"/>
              </a:spcAft>
              <a:buNone/>
            </a:pPr>
            <a:r>
              <a:rPr lang="en-FI" sz="1600"/>
              <a:t>”Tule mukaan kehittämään </a:t>
            </a:r>
            <a:r>
              <a:rPr lang="en-FI" sz="1600" b="1" i="1">
                <a:latin typeface="Source Sans Pro Semibold" panose="020B0503030403020204" pitchFamily="34" charset="0"/>
              </a:rPr>
              <a:t>toimiala/alue ja mitä teemaa vuoropuhelussa käsitellään”</a:t>
            </a:r>
          </a:p>
          <a:p>
            <a:pPr marL="0" indent="0">
              <a:spcAft>
                <a:spcPts val="1000"/>
              </a:spcAft>
              <a:buNone/>
            </a:pPr>
            <a:r>
              <a:rPr lang="en-FI" sz="1600" i="1"/>
              <a:t>Kuka kutsuu? </a:t>
            </a:r>
            <a:br>
              <a:rPr lang="en-FI" sz="1600" i="1"/>
            </a:br>
            <a:r>
              <a:rPr lang="en-FI" sz="1600" i="1"/>
              <a:t>Mitä varten? </a:t>
            </a:r>
            <a:br>
              <a:rPr lang="en-FI" sz="1600" i="1"/>
            </a:br>
            <a:r>
              <a:rPr lang="en-FI" sz="1600" i="1"/>
              <a:t>Mitä asioita käsitellään? </a:t>
            </a:r>
            <a:br>
              <a:rPr lang="en-FI" sz="1600" i="1"/>
            </a:br>
            <a:r>
              <a:rPr lang="en-FI" sz="1600" i="1"/>
              <a:t>Mistä asoista haluaan keskustelua? </a:t>
            </a:r>
            <a:br>
              <a:rPr lang="en-FI" sz="1600" i="1"/>
            </a:br>
            <a:r>
              <a:rPr lang="en-FI" sz="1600" i="1"/>
              <a:t>Mikä motivoi osallistujia tulemaan mukaan? </a:t>
            </a:r>
          </a:p>
          <a:p>
            <a:pPr marL="0" indent="0">
              <a:spcAft>
                <a:spcPts val="1000"/>
              </a:spcAft>
              <a:buNone/>
            </a:pPr>
            <a:r>
              <a:rPr lang="en-FI" sz="1600" b="1" i="1">
                <a:latin typeface="Source Sans Pro Semibold" panose="020B0503030403020204" pitchFamily="34" charset="0"/>
              </a:rPr>
              <a:t>“Osallistu keskusteluun ja vaikuta”</a:t>
            </a:r>
          </a:p>
          <a:p>
            <a:pPr marL="0" indent="0">
              <a:buNone/>
            </a:pPr>
            <a:r>
              <a:rPr lang="en-FI" sz="1600" i="1"/>
              <a:t>Tilaisuuden tiedot: </a:t>
            </a:r>
          </a:p>
          <a:p>
            <a:r>
              <a:rPr lang="en-FI" sz="1600" i="1"/>
              <a:t>Milloin?</a:t>
            </a:r>
          </a:p>
          <a:p>
            <a:r>
              <a:rPr lang="en-FI" sz="1600" i="1"/>
              <a:t>Missä?</a:t>
            </a:r>
          </a:p>
          <a:p>
            <a:r>
              <a:rPr lang="en-FI" sz="1600" i="1"/>
              <a:t>Kenelle?</a:t>
            </a:r>
          </a:p>
        </p:txBody>
      </p:sp>
      <p:sp>
        <p:nvSpPr>
          <p:cNvPr id="6" name="Rectangle 1">
            <a:extLst>
              <a:ext uri="{FF2B5EF4-FFF2-40B4-BE49-F238E27FC236}">
                <a16:creationId xmlns:a16="http://schemas.microsoft.com/office/drawing/2014/main" id="{42D5DB70-B1FD-B1D1-2BF3-A56F8BA459A7}"/>
              </a:ext>
            </a:extLst>
          </p:cNvPr>
          <p:cNvSpPr>
            <a:spLocks noChangeArrowheads="1"/>
          </p:cNvSpPr>
          <p:nvPr/>
        </p:nvSpPr>
        <p:spPr bwMode="auto">
          <a:xfrm>
            <a:off x="2817813" y="1983503"/>
            <a:ext cx="178590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FI" altLang="en-FI" sz="1000" b="0" i="0" u="none" strike="noStrike" cap="none" normalizeH="0" baseline="0">
                <a:ln>
                  <a:noFill/>
                </a:ln>
                <a:solidFill>
                  <a:srgbClr val="1D1D1D"/>
                </a:solidFill>
                <a:effectLst/>
                <a:latin typeface="Calibri" panose="020F0502020204030204" pitchFamily="34" charset="0"/>
              </a:rPr>
              <a:t> </a:t>
            </a:r>
            <a:endParaRPr kumimoji="0" lang="en-FI" altLang="en-FI"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4">
            <a:extLst>
              <a:ext uri="{FF2B5EF4-FFF2-40B4-BE49-F238E27FC236}">
                <a16:creationId xmlns:a16="http://schemas.microsoft.com/office/drawing/2014/main" id="{168C157F-6544-65F9-75B8-FDF02A146F8C}"/>
              </a:ext>
            </a:extLst>
          </p:cNvPr>
          <p:cNvGraphicFramePr>
            <a:graphicFrameLocks/>
          </p:cNvGraphicFramePr>
          <p:nvPr>
            <p:extLst>
              <p:ext uri="{D42A27DB-BD31-4B8C-83A1-F6EECF244321}">
                <p14:modId xmlns:p14="http://schemas.microsoft.com/office/powerpoint/2010/main" val="3546436976"/>
              </p:ext>
            </p:extLst>
          </p:nvPr>
        </p:nvGraphicFramePr>
        <p:xfrm>
          <a:off x="5556527" y="2001078"/>
          <a:ext cx="5270758" cy="2064198"/>
        </p:xfrm>
        <a:graphic>
          <a:graphicData uri="http://schemas.openxmlformats.org/drawingml/2006/table">
            <a:tbl>
              <a:tblPr firstRow="1" bandRow="1">
                <a:tableStyleId>{69012ECD-51FC-41F1-AA8D-1B2483CD663E}</a:tableStyleId>
              </a:tblPr>
              <a:tblGrid>
                <a:gridCol w="1005166">
                  <a:extLst>
                    <a:ext uri="{9D8B030D-6E8A-4147-A177-3AD203B41FA5}">
                      <a16:colId xmlns:a16="http://schemas.microsoft.com/office/drawing/2014/main" val="1125878182"/>
                    </a:ext>
                  </a:extLst>
                </a:gridCol>
                <a:gridCol w="3183631">
                  <a:extLst>
                    <a:ext uri="{9D8B030D-6E8A-4147-A177-3AD203B41FA5}">
                      <a16:colId xmlns:a16="http://schemas.microsoft.com/office/drawing/2014/main" val="3176545902"/>
                    </a:ext>
                  </a:extLst>
                </a:gridCol>
                <a:gridCol w="1081961">
                  <a:extLst>
                    <a:ext uri="{9D8B030D-6E8A-4147-A177-3AD203B41FA5}">
                      <a16:colId xmlns:a16="http://schemas.microsoft.com/office/drawing/2014/main" val="909166465"/>
                    </a:ext>
                  </a:extLst>
                </a:gridCol>
              </a:tblGrid>
              <a:tr h="381458">
                <a:tc>
                  <a:txBody>
                    <a:bodyPr/>
                    <a:lstStyle/>
                    <a:p>
                      <a:pPr algn="ctr"/>
                      <a:r>
                        <a:rPr lang="fi-FI" sz="1000" b="1" i="0">
                          <a:latin typeface="Source Sans Pro Semibold" panose="020B0503030403020204" pitchFamily="34" charset="0"/>
                        </a:rPr>
                        <a:t>Aikataulu</a:t>
                      </a:r>
                    </a:p>
                  </a:txBody>
                  <a:tcPr marL="68543" marR="49180" marT="24590" marB="245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fi-FI" sz="1000" b="1" i="0">
                          <a:latin typeface="Source Sans Pro Semibold" panose="020B0503030403020204" pitchFamily="34" charset="0"/>
                        </a:rPr>
                        <a:t>Sisältö</a:t>
                      </a:r>
                    </a:p>
                  </a:txBody>
                  <a:tcPr marL="145991" marR="49180" marT="24590" marB="245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algn="ctr"/>
                      <a:r>
                        <a:rPr lang="fi-FI" sz="1000" b="1" i="0" dirty="0">
                          <a:latin typeface="Source Sans Pro Semibold" panose="020B0503030403020204" pitchFamily="34" charset="0"/>
                        </a:rPr>
                        <a:t>Varattu aika</a:t>
                      </a:r>
                    </a:p>
                  </a:txBody>
                  <a:tcPr marL="68543" marR="49180" marT="24590" marB="245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40686362"/>
                  </a:ext>
                </a:extLst>
              </a:tr>
              <a:tr h="329157">
                <a:tc>
                  <a:txBody>
                    <a:bodyPr/>
                    <a:lstStyle/>
                    <a:p>
                      <a:pPr algn="ctr"/>
                      <a:r>
                        <a:rPr lang="fi-FI" sz="1000">
                          <a:latin typeface="Source Sans Pro" panose="020B0503030403020204" pitchFamily="34" charset="0"/>
                        </a:rPr>
                        <a:t>x.00 – x.05</a:t>
                      </a:r>
                    </a:p>
                  </a:txBody>
                  <a:tcPr marL="68543" marR="49180" marT="43952"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fi-FI" sz="1000">
                          <a:latin typeface="Source Sans Pro" panose="020B0503030403020204" pitchFamily="34" charset="0"/>
                        </a:rPr>
                        <a:t>Tervetuloa ja alustus</a:t>
                      </a:r>
                    </a:p>
                  </a:txBody>
                  <a:tcPr marL="145991" marR="49180" marT="43952"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fi-FI" sz="1000">
                          <a:latin typeface="Source Sans Pro" panose="020B0503030403020204" pitchFamily="34" charset="0"/>
                        </a:rPr>
                        <a:t>5 min</a:t>
                      </a:r>
                    </a:p>
                  </a:txBody>
                  <a:tcPr marL="87905" marR="49180" marT="43952"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63064504"/>
                  </a:ext>
                </a:extLst>
              </a:tr>
              <a:tr h="329157">
                <a:tc>
                  <a:txBody>
                    <a:bodyPr/>
                    <a:lstStyle/>
                    <a:p>
                      <a:pPr algn="ctr"/>
                      <a:r>
                        <a:rPr lang="fi-FI" sz="1000">
                          <a:latin typeface="Source Sans Pro" panose="020B0503030403020204" pitchFamily="34" charset="0"/>
                        </a:rPr>
                        <a:t>x.05 – x.20</a:t>
                      </a:r>
                    </a:p>
                  </a:txBody>
                  <a:tcPr marL="68543"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fi-FI" sz="1000">
                          <a:latin typeface="Source Sans Pro" panose="020B0503030403020204" pitchFamily="34" charset="0"/>
                        </a:rPr>
                        <a:t>Teeman alustus, tilannekuvan läpikäynti, kyselyn anti</a:t>
                      </a:r>
                    </a:p>
                  </a:txBody>
                  <a:tcPr marL="145991"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fi-FI" sz="1000">
                          <a:latin typeface="Source Sans Pro" panose="020B0503030403020204" pitchFamily="34" charset="0"/>
                        </a:rPr>
                        <a:t>15 min</a:t>
                      </a:r>
                    </a:p>
                  </a:txBody>
                  <a:tcPr marL="87905"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2608141"/>
                  </a:ext>
                </a:extLst>
              </a:tr>
              <a:tr h="329157">
                <a:tc>
                  <a:txBody>
                    <a:bodyPr/>
                    <a:lstStyle/>
                    <a:p>
                      <a:pPr algn="ctr"/>
                      <a:r>
                        <a:rPr lang="fi-FI" sz="1000">
                          <a:latin typeface="Source Sans Pro" panose="020B0503030403020204" pitchFamily="34" charset="0"/>
                        </a:rPr>
                        <a:t>x.20 – x.05</a:t>
                      </a:r>
                    </a:p>
                  </a:txBody>
                  <a:tcPr marL="68543"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fi-FI" sz="1000">
                          <a:latin typeface="Source Sans Pro" panose="020B0503030403020204" pitchFamily="34" charset="0"/>
                        </a:rPr>
                        <a:t>Pienryhmäkeskustelut</a:t>
                      </a:r>
                    </a:p>
                  </a:txBody>
                  <a:tcPr marL="145991"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fi-FI" sz="1000">
                          <a:latin typeface="Source Sans Pro" panose="020B0503030403020204" pitchFamily="34" charset="0"/>
                        </a:rPr>
                        <a:t>45 min</a:t>
                      </a:r>
                    </a:p>
                  </a:txBody>
                  <a:tcPr marL="87905"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22871698"/>
                  </a:ext>
                </a:extLst>
              </a:tr>
              <a:tr h="329157">
                <a:tc>
                  <a:txBody>
                    <a:bodyPr/>
                    <a:lstStyle/>
                    <a:p>
                      <a:pPr algn="ctr"/>
                      <a:r>
                        <a:rPr lang="fi-FI" sz="1000">
                          <a:latin typeface="Source Sans Pro" panose="020B0503030403020204" pitchFamily="34" charset="0"/>
                        </a:rPr>
                        <a:t>x.05 – x.20</a:t>
                      </a:r>
                    </a:p>
                  </a:txBody>
                  <a:tcPr marL="68543"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fi-FI" sz="1000">
                          <a:latin typeface="Source Sans Pro" panose="020B0503030403020204" pitchFamily="34" charset="0"/>
                        </a:rPr>
                        <a:t>Keskustelujen yhteenveto</a:t>
                      </a:r>
                    </a:p>
                  </a:txBody>
                  <a:tcPr marL="145991"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fi-FI" sz="1000">
                          <a:latin typeface="Source Sans Pro" panose="020B0503030403020204" pitchFamily="34" charset="0"/>
                        </a:rPr>
                        <a:t>15 min</a:t>
                      </a:r>
                    </a:p>
                  </a:txBody>
                  <a:tcPr marL="87905" marR="49180" marT="24590" marB="245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60781243"/>
                  </a:ext>
                </a:extLst>
              </a:tr>
              <a:tr h="366112">
                <a:tc>
                  <a:txBody>
                    <a:bodyPr/>
                    <a:lstStyle/>
                    <a:p>
                      <a:pPr algn="ctr"/>
                      <a:r>
                        <a:rPr lang="fi-FI" sz="1000">
                          <a:latin typeface="Source Sans Pro" panose="020B0503030403020204" pitchFamily="34" charset="0"/>
                        </a:rPr>
                        <a:t>x.20 – x.30</a:t>
                      </a:r>
                    </a:p>
                  </a:txBody>
                  <a:tcPr marL="68543" marR="49180" marT="24590" marB="43952"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fi-FI" sz="1000">
                          <a:latin typeface="Source Sans Pro" panose="020B0503030403020204" pitchFamily="34" charset="0"/>
                        </a:rPr>
                        <a:t>Lopetus ja mitä seuraavaksi</a:t>
                      </a:r>
                    </a:p>
                  </a:txBody>
                  <a:tcPr marL="145991" marR="49180" marT="24590" marB="43952"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fi-FI" sz="1000" dirty="0">
                          <a:latin typeface="Source Sans Pro" panose="020B0503030403020204" pitchFamily="34" charset="0"/>
                        </a:rPr>
                        <a:t>10 min</a:t>
                      </a:r>
                    </a:p>
                  </a:txBody>
                  <a:tcPr marL="87905" marR="49180" marT="24590" marB="43952"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39975444"/>
                  </a:ext>
                </a:extLst>
              </a:tr>
            </a:tbl>
          </a:graphicData>
        </a:graphic>
      </p:graphicFrame>
      <p:sp>
        <p:nvSpPr>
          <p:cNvPr id="10" name="Title 9">
            <a:extLst>
              <a:ext uri="{FF2B5EF4-FFF2-40B4-BE49-F238E27FC236}">
                <a16:creationId xmlns:a16="http://schemas.microsoft.com/office/drawing/2014/main" id="{7E45F3DF-BBBE-CC5D-49F8-106BD64E2175}"/>
              </a:ext>
            </a:extLst>
          </p:cNvPr>
          <p:cNvSpPr>
            <a:spLocks noGrp="1"/>
          </p:cNvSpPr>
          <p:nvPr>
            <p:ph type="title"/>
          </p:nvPr>
        </p:nvSpPr>
        <p:spPr>
          <a:xfrm>
            <a:off x="906099" y="710051"/>
            <a:ext cx="9953844" cy="851426"/>
          </a:xfrm>
        </p:spPr>
        <p:txBody>
          <a:bodyPr/>
          <a:lstStyle/>
          <a:p>
            <a:r>
              <a:rPr lang="en-FI" b="0" dirty="0"/>
              <a:t>Kutsupohja vuoropuhelutilaisuuteen</a:t>
            </a:r>
            <a:endParaRPr lang="fi-FI" b="0" dirty="0"/>
          </a:p>
        </p:txBody>
      </p:sp>
      <p:sp>
        <p:nvSpPr>
          <p:cNvPr id="9" name="Slide Number Placeholder 8">
            <a:extLst>
              <a:ext uri="{FF2B5EF4-FFF2-40B4-BE49-F238E27FC236}">
                <a16:creationId xmlns:a16="http://schemas.microsoft.com/office/drawing/2014/main" id="{9BE8AE41-5485-C43D-C6F2-C9FCF49604EE}"/>
              </a:ext>
            </a:extLst>
          </p:cNvPr>
          <p:cNvSpPr>
            <a:spLocks noGrp="1"/>
          </p:cNvSpPr>
          <p:nvPr>
            <p:ph type="sldNum" sz="quarter" idx="12"/>
          </p:nvPr>
        </p:nvSpPr>
        <p:spPr/>
        <p:txBody>
          <a:bodyPr/>
          <a:lstStyle/>
          <a:p>
            <a:fld id="{CCD26548-A701-4132-A0A2-A9B09A70FF4B}" type="slidenum">
              <a:rPr lang="fi-FI" smtClean="0"/>
              <a:t>9</a:t>
            </a:fld>
            <a:endParaRPr lang="fi-FI"/>
          </a:p>
        </p:txBody>
      </p:sp>
      <p:sp>
        <p:nvSpPr>
          <p:cNvPr id="12" name="TextBox 35">
            <a:extLst>
              <a:ext uri="{FF2B5EF4-FFF2-40B4-BE49-F238E27FC236}">
                <a16:creationId xmlns:a16="http://schemas.microsoft.com/office/drawing/2014/main" id="{8431C0E9-A9B4-FD0B-6922-532B651D4E6B}"/>
              </a:ext>
            </a:extLst>
          </p:cNvPr>
          <p:cNvSpPr txBox="1"/>
          <p:nvPr/>
        </p:nvSpPr>
        <p:spPr>
          <a:xfrm>
            <a:off x="7918088" y="773927"/>
            <a:ext cx="3613052" cy="584775"/>
          </a:xfrm>
          <a:prstGeom prst="rect">
            <a:avLst/>
          </a:prstGeom>
          <a:noFill/>
        </p:spPr>
        <p:txBody>
          <a:bodyPr wrap="square" lIns="91440" tIns="45720" rIns="91440" bIns="45720" anchor="t">
            <a:spAutoFit/>
          </a:bodyPr>
          <a:lstStyle/>
          <a:p>
            <a:r>
              <a:rPr lang="fi-FI" sz="1600" dirty="0">
                <a:solidFill>
                  <a:srgbClr val="617585"/>
                </a:solidFill>
                <a:latin typeface="Source Sans Pro" panose="020B0503030403020204" pitchFamily="34" charset="0"/>
                <a:ea typeface="+mn-lt"/>
                <a:cs typeface="+mn-lt"/>
              </a:rPr>
              <a:t>Voit tehdä kutsun suoraan sähköpostiin tai jakaa sen esimerkiksi somen kautta.</a:t>
            </a:r>
            <a:endParaRPr lang="fi-FI" sz="1600" b="1" dirty="0">
              <a:solidFill>
                <a:srgbClr val="617585"/>
              </a:solidFill>
              <a:latin typeface="Source Sans Pro" panose="020B0503030403020204" pitchFamily="34" charset="0"/>
              <a:cs typeface="Arial"/>
            </a:endParaRPr>
          </a:p>
        </p:txBody>
      </p:sp>
      <p:pic>
        <p:nvPicPr>
          <p:cNvPr id="13" name="Picture 12">
            <a:extLst>
              <a:ext uri="{FF2B5EF4-FFF2-40B4-BE49-F238E27FC236}">
                <a16:creationId xmlns:a16="http://schemas.microsoft.com/office/drawing/2014/main" id="{E8D2C50E-7506-52E7-B854-5C89E9E62B34}"/>
              </a:ext>
            </a:extLst>
          </p:cNvPr>
          <p:cNvPicPr>
            <a:picLocks noChangeAspect="1"/>
          </p:cNvPicPr>
          <p:nvPr/>
        </p:nvPicPr>
        <p:blipFill>
          <a:blip r:embed="rId2"/>
          <a:stretch>
            <a:fillRect/>
          </a:stretch>
        </p:blipFill>
        <p:spPr>
          <a:xfrm>
            <a:off x="7662233" y="829247"/>
            <a:ext cx="235494" cy="233391"/>
          </a:xfrm>
          <a:prstGeom prst="rect">
            <a:avLst/>
          </a:prstGeom>
        </p:spPr>
      </p:pic>
    </p:spTree>
    <p:extLst>
      <p:ext uri="{BB962C8B-B14F-4D97-AF65-F5344CB8AC3E}">
        <p14:creationId xmlns:p14="http://schemas.microsoft.com/office/powerpoint/2010/main" val="3962475964"/>
      </p:ext>
    </p:extLst>
  </p:cSld>
  <p:clrMapOvr>
    <a:masterClrMapping/>
  </p:clrMapOvr>
</p:sld>
</file>

<file path=ppt/theme/theme1.xml><?xml version="1.0" encoding="utf-8"?>
<a:theme xmlns:a="http://schemas.openxmlformats.org/drawingml/2006/main" name="Työ2030">
  <a:themeElements>
    <a:clrScheme name="Tulevaisuusvuoropuhelu 1">
      <a:dk1>
        <a:srgbClr val="1C3345"/>
      </a:dk1>
      <a:lt1>
        <a:srgbClr val="FFFEFE"/>
      </a:lt1>
      <a:dk2>
        <a:srgbClr val="3659BD"/>
      </a:dk2>
      <a:lt2>
        <a:srgbClr val="BDDAF7"/>
      </a:lt2>
      <a:accent1>
        <a:srgbClr val="F18700"/>
      </a:accent1>
      <a:accent2>
        <a:srgbClr val="C7CBF0"/>
      </a:accent2>
      <a:accent3>
        <a:srgbClr val="A3AF73"/>
      </a:accent3>
      <a:accent4>
        <a:srgbClr val="5C7019"/>
      </a:accent4>
      <a:accent5>
        <a:srgbClr val="FFC1B0"/>
      </a:accent5>
      <a:accent6>
        <a:srgbClr val="DCE0D0"/>
      </a:accent6>
      <a:hlink>
        <a:srgbClr val="0563C1"/>
      </a:hlink>
      <a:folHlink>
        <a:srgbClr val="617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yo2030_esitysmallipohja_v2022-01-20.potx" id="{49D6C420-2B34-41BD-BEF0-F08138C94FF9}" vid="{897ACBED-29D0-42FF-846F-0AEE963356B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C5663F3A273B48B38AA909D932C1BD" ma:contentTypeVersion="11" ma:contentTypeDescription="Create a new document." ma:contentTypeScope="" ma:versionID="496737c92d6e229576d3324b50b443d7">
  <xsd:schema xmlns:xsd="http://www.w3.org/2001/XMLSchema" xmlns:xs="http://www.w3.org/2001/XMLSchema" xmlns:p="http://schemas.microsoft.com/office/2006/metadata/properties" xmlns:ns2="0de939b4-24c4-47d9-9aca-b8409b80c42a" xmlns:ns3="a322f334-9d7a-4814-815b-9cdf8905837b" targetNamespace="http://schemas.microsoft.com/office/2006/metadata/properties" ma:root="true" ma:fieldsID="4fa508e68b8c54d4d8f1d9a68010c11c" ns2:_="" ns3:_="">
    <xsd:import namespace="0de939b4-24c4-47d9-9aca-b8409b80c42a"/>
    <xsd:import namespace="a322f334-9d7a-4814-815b-9cdf8905837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939b4-24c4-47d9-9aca-b8409b80c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4f2bbea-96c7-4b3a-bb15-521f54317d0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22f334-9d7a-4814-815b-9cdf8905837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a43e33-a410-4f96-965c-e886b76d00a1}" ma:internalName="TaxCatchAll" ma:showField="CatchAllData" ma:web="a322f334-9d7a-4814-815b-9cdf8905837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939b4-24c4-47d9-9aca-b8409b80c42a">
      <Terms xmlns="http://schemas.microsoft.com/office/infopath/2007/PartnerControls"/>
    </lcf76f155ced4ddcb4097134ff3c332f>
    <TaxCatchAll xmlns="a322f334-9d7a-4814-815b-9cdf8905837b" xsi:nil="true"/>
  </documentManagement>
</p:properties>
</file>

<file path=customXml/itemProps1.xml><?xml version="1.0" encoding="utf-8"?>
<ds:datastoreItem xmlns:ds="http://schemas.openxmlformats.org/officeDocument/2006/customXml" ds:itemID="{DD227793-7BD2-4175-AE7D-7516B923E177}">
  <ds:schemaRefs>
    <ds:schemaRef ds:uri="http://schemas.microsoft.com/sharepoint/v3/contenttype/forms"/>
  </ds:schemaRefs>
</ds:datastoreItem>
</file>

<file path=customXml/itemProps2.xml><?xml version="1.0" encoding="utf-8"?>
<ds:datastoreItem xmlns:ds="http://schemas.openxmlformats.org/officeDocument/2006/customXml" ds:itemID="{8983CD6E-50F8-4939-B2E3-180C9948DDF0}">
  <ds:schemaRefs>
    <ds:schemaRef ds:uri="0de939b4-24c4-47d9-9aca-b8409b80c42a"/>
    <ds:schemaRef ds:uri="a322f334-9d7a-4814-815b-9cdf890583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AF4E84-1A66-4EE0-9DCD-0345DE1425B1}">
  <ds:schemaRefs>
    <ds:schemaRef ds:uri="0de939b4-24c4-47d9-9aca-b8409b80c42a"/>
    <ds:schemaRef ds:uri="a322f334-9d7a-4814-815b-9cdf890583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2541</TotalTime>
  <Words>1045</Words>
  <Application>Microsoft Office PowerPoint</Application>
  <PresentationFormat>Widescreen</PresentationFormat>
  <Paragraphs>101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Source Sans Pro</vt:lpstr>
      <vt:lpstr>Source Sans Pro Semibold</vt:lpstr>
      <vt:lpstr>Wingdings</vt:lpstr>
      <vt:lpstr>Työ2030</vt:lpstr>
      <vt:lpstr>Hiljainen tieto tulevaisuusvuoropuhelun fasilitaattorille</vt:lpstr>
      <vt:lpstr>Mihin hiljaista tietoa tarvitaan?</vt:lpstr>
      <vt:lpstr>Hiljainen  tieto</vt:lpstr>
      <vt:lpstr>Ohjeita vuoropuhelun käynnistämiseen</vt:lpstr>
      <vt:lpstr>Ohjeita vuoropuhelutilaisuuteen</vt:lpstr>
      <vt:lpstr>Vuoropuhelutilaisuuden osallistujat</vt:lpstr>
      <vt:lpstr>Ohjeita vuoropuhelutilaisuuden jälkeen</vt:lpstr>
      <vt:lpstr>Suositeltu aikataulu prosessille</vt:lpstr>
      <vt:lpstr>Kutsupohja vuoropuhelutilaisuuteen</vt:lpstr>
      <vt:lpstr>Kuvituksia vuoropuhelua varten  </vt:lpstr>
    </vt:vector>
  </TitlesOfParts>
  <Company>Työ2030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Paikka otsikolle, joka voi mennä tarvittaessa jopa kolmelle riville. Tässä käytetään Arial Black -fonttia.</dc:title>
  <dc:creator>Kulmala Sanna</dc:creator>
  <cp:lastModifiedBy>Laura Sarparanta</cp:lastModifiedBy>
  <cp:revision>7</cp:revision>
  <cp:lastPrinted>2022-09-26T13:37:55Z</cp:lastPrinted>
  <dcterms:created xsi:type="dcterms:W3CDTF">2022-02-21T12:50:50Z</dcterms:created>
  <dcterms:modified xsi:type="dcterms:W3CDTF">2023-05-11T08:48:29Z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0x010100EBC5663F3A273B48B38AA909D932C1BD</vt:lpwstr>
  </property>
  <property fmtid="{D5CDD505-2E9C-101B-9397-08002B2CF9AE}" pid="3" name="MSIP_Label_1f379a47-aacf-4160-a213-2afb2ce36c33_Enabled">
    <vt:lpwstr>true</vt:lpwstr>
  </property>
  <property fmtid="{D5CDD505-2E9C-101B-9397-08002B2CF9AE}" pid="4" name="MSIP_Label_1f379a47-aacf-4160-a213-2afb2ce36c33_SetDate">
    <vt:lpwstr>2022-04-25T06:59:11Z</vt:lpwstr>
  </property>
  <property fmtid="{D5CDD505-2E9C-101B-9397-08002B2CF9AE}" pid="5" name="MSIP_Label_1f379a47-aacf-4160-a213-2afb2ce36c33_Method">
    <vt:lpwstr>Standard</vt:lpwstr>
  </property>
  <property fmtid="{D5CDD505-2E9C-101B-9397-08002B2CF9AE}" pid="6" name="MSIP_Label_1f379a47-aacf-4160-a213-2afb2ce36c33_Name">
    <vt:lpwstr>Confidential</vt:lpwstr>
  </property>
  <property fmtid="{D5CDD505-2E9C-101B-9397-08002B2CF9AE}" pid="7" name="MSIP_Label_1f379a47-aacf-4160-a213-2afb2ce36c33_SiteId">
    <vt:lpwstr>4b4e036d-f94b-4209-8f07-6860b3641366</vt:lpwstr>
  </property>
  <property fmtid="{D5CDD505-2E9C-101B-9397-08002B2CF9AE}" pid="8" name="MSIP_Label_1f379a47-aacf-4160-a213-2afb2ce36c33_ActionId">
    <vt:lpwstr>b7af2b9e-5e24-4f7a-bec6-01493b8a5299</vt:lpwstr>
  </property>
  <property fmtid="{D5CDD505-2E9C-101B-9397-08002B2CF9AE}" pid="9" name="MSIP_Label_1f379a47-aacf-4160-a213-2afb2ce36c33_ContentBits">
    <vt:lpwstr>0</vt:lpwstr>
  </property>
  <property fmtid="{D5CDD505-2E9C-101B-9397-08002B2CF9AE}" pid="10" name="MediaServiceImageTags">
    <vt:lpwstr/>
  </property>
</Properties>
</file>