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/>
    <p:restoredTop sz="94659"/>
  </p:normalViewPr>
  <p:slideViewPr>
    <p:cSldViewPr snapToGrid="0">
      <p:cViewPr varScale="1">
        <p:scale>
          <a:sx n="206" d="100"/>
          <a:sy n="206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C86D-25A8-A94B-A67C-DCD619ECE532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5A9B3-494F-2841-9984-BF0A6D70D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5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5A9B3-494F-2841-9984-BF0A6D70D0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5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6AD7CE-D828-9486-135C-CFB5F0657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8CF77D-3891-64BB-C47D-DF0FBE5A2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89ED1-2A3E-49A9-24D0-A3373622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571-4901-7E4C-A380-808A83DB1715}" type="datetime1">
              <a:rPr lang="fi-FI" smtClean="0"/>
              <a:t>19.11.2025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9DB3DD-B4A5-B1F4-0A19-12F18C6A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ADEC83-C66D-54F1-7CBB-E5A9EAEF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5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2B4C52-9CE9-CDA5-0546-9B86A1FC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4DC5846-1842-EF8F-4916-4CE48FE10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E274B8-199B-1213-8242-941DAF0A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CDB0-90FF-C34D-99AC-62DB670819D4}" type="datetime1">
              <a:rPr lang="fi-FI" smtClean="0"/>
              <a:t>19.11.2025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84A44B-EA1E-3631-83F1-91B49B08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977023-E29C-7544-E0DD-FFCA2DD9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8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21A4F8-6EF5-E1F2-B40F-E72671FF9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292DF6F-BA66-32AC-08A5-B970B5434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EC2623-DE34-6174-0803-710074EC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8496-3FCB-BB41-8A4E-8352BA9F105E}" type="datetime1">
              <a:rPr lang="fi-FI" smtClean="0"/>
              <a:t>19.11.2025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4C8075-64D4-7A70-B694-08EE53FE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01C9AF-1E9B-F8F7-BABA-6BD90A05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D76BF-5503-408D-2D67-2DA6AE7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95" y="540000"/>
            <a:ext cx="10922809" cy="1325563"/>
          </a:xfrm>
        </p:spPr>
        <p:txBody>
          <a:bodyPr/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DA865-6866-93D7-3F3A-C9E2EC7F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95" y="1865563"/>
            <a:ext cx="10922809" cy="4311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AA7FA9-B292-A981-B373-3255714D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smtClean="0"/>
              <a:t>19.11.2025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70BAF2-6C1D-E641-F76D-56662D92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80C2DF-5785-2C6C-E841-4945C2C8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2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F6AE9-6662-4426-6D80-FFD8BEA2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B65F66-3C4B-6F33-5754-053EF60E6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270C4D-D642-D36A-B67A-A0FAB652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4FF6-84E3-F042-9955-B4BAC9DDAE99}" type="datetime1">
              <a:rPr lang="fi-FI" smtClean="0"/>
              <a:t>19.11.2025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9430FF-9AA5-F88C-A0B5-F03412E9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0879B8-D543-10EC-9426-19DF64A5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9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E7B8C2-4EB5-7913-030C-BA57B03B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891DDC-25E9-220C-CE6F-4D4C3B92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430BAD-8F63-6896-FEDF-64A4A1E5A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9165B7-C57A-3923-3D4B-AD9B0C3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08A-288E-CA48-87CE-61A8C3EF7064}" type="datetime1">
              <a:rPr lang="fi-FI" smtClean="0"/>
              <a:t>19.11.2025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4E5E77-8E6C-6B17-63F6-2BC2B6E7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7865E9-621A-570C-0749-ECC22A22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357C5-6F0E-7565-E7F2-F5CE0E8B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D2F665-F71B-682A-D104-359C9C2E6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C08699-A178-6255-F084-C54A6CCF7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46D8E7-A29F-ED6B-8171-65180431B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6D3654-A762-BF38-BB8B-B2B7F12BC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B82F5EB-08F0-7A79-5066-95D362C6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3C07-3C3A-F44C-A627-C1B522429D4E}" type="datetime1">
              <a:rPr lang="fi-FI" smtClean="0"/>
              <a:t>19.11.2025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BCC4B3-69ED-AF65-0579-CCF24A98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18DDC6B-0B04-FF02-25B5-EE500422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F7906-3290-4A79-02A7-32EEB44C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772ED6-42F1-1DC9-C94A-70245AA9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7A12-CB33-1046-84EC-C67765EFFBC7}" type="datetime1">
              <a:rPr lang="fi-FI" smtClean="0"/>
              <a:t>19.11.2025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0BC514-8D5B-CDBC-CBE8-5E741976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5900FA-DFFB-DE0F-FE66-415F6A44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6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97B9AC-23E0-656E-E600-BD0B990D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F4A-E075-D54F-9D94-F1BABAF2BDF0}" type="datetime1">
              <a:rPr lang="fi-FI" smtClean="0"/>
              <a:t>19.11.2025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9E9B8A-F114-F2E0-B74A-7E292646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213C60-BCA0-E039-E4F8-405F144B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1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4BF09-CB27-8170-7C27-BC639D6D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C3E1FE-04F3-E897-84D4-5212FBC6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738917-AFE0-E50A-6693-431EAB236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644AF-4B7D-7435-8F5A-E227F665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087C-A872-A243-BF2E-6AB2D6424271}" type="datetime1">
              <a:rPr lang="fi-FI" smtClean="0"/>
              <a:t>19.11.2025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AFD971-F10D-B09C-B9E8-0FC3C618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2FBE5-231C-2917-202F-6FEB09BB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791E6-8D69-AAF7-2867-D0CF7754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491CFBA-E012-796E-D5B5-E66967213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0D5A7A-8C80-C9B0-00A6-A4090D12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38392A-1987-8E6B-5FDF-CD394C9C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486-3D48-EC40-90C5-1DD0201765A6}" type="datetime1">
              <a:rPr lang="fi-FI" smtClean="0"/>
              <a:t>19.11.2025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B5D372-8C4D-B2C7-6EEA-A86BF78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Työn voimavarat ja kuormitustekijät -kysely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325159-7D0E-EFC8-9A17-FE53CCEB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1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E2ACB4-437F-A024-FE23-5C5D214D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4981D6-7C75-7406-5551-EF041C18C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B8E388-948B-273A-8CA0-1F74333E4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22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A76093A-3E97-3B4F-82DC-D063B57A60B8}" type="datetime1">
              <a:rPr lang="fi-FI" smtClean="0"/>
              <a:pPr/>
              <a:t>19.11.2025</a:t>
            </a:fld>
            <a:endParaRPr lang="en-GB" sz="10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583461-6B7E-A392-4CC7-1C41378FF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Työn voimavarat ja kuormitustekijät -kysely</a:t>
            </a:r>
            <a:endParaRPr lang="en-GB" sz="10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C123A0-AF41-55FD-E7F4-0BF7F02E2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65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13DA67-5306-ED47-920E-7A0E06EABD02}" type="slidenum">
              <a:rPr lang="en-GB" smtClean="0"/>
              <a:pPr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91910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8E9A296-5C40-8074-0150-47E9C2305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E02299-6FC1-2DB8-9460-B7CB5B3A1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6" y="2888973"/>
            <a:ext cx="7275443" cy="1588397"/>
          </a:xfrm>
        </p:spPr>
        <p:txBody>
          <a:bodyPr>
            <a:noAutofit/>
          </a:bodyPr>
          <a:lstStyle/>
          <a:p>
            <a:pPr algn="l"/>
            <a:r>
              <a:rPr lang="fi-FI" sz="4200" noProof="0" dirty="0">
                <a:solidFill>
                  <a:schemeClr val="bg1"/>
                </a:solidFill>
              </a:rPr>
              <a:t>Työn voimavarat ja kuormitustekijät </a:t>
            </a:r>
            <a:br>
              <a:rPr lang="fi-FI" sz="4200" noProof="0" dirty="0">
                <a:solidFill>
                  <a:schemeClr val="bg1"/>
                </a:solidFill>
              </a:rPr>
            </a:br>
            <a:r>
              <a:rPr lang="fi-FI" sz="4200" noProof="0" dirty="0">
                <a:solidFill>
                  <a:schemeClr val="bg1"/>
                </a:solidFill>
              </a:rPr>
              <a:t>-kysely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C96E1B8-6B25-E365-1051-F16ECBE7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7" y="4622456"/>
            <a:ext cx="6129130" cy="433250"/>
          </a:xfrm>
        </p:spPr>
        <p:txBody>
          <a:bodyPr>
            <a:normAutofit/>
          </a:bodyPr>
          <a:lstStyle/>
          <a:p>
            <a:pPr algn="l"/>
            <a:r>
              <a:rPr lang="fi-FI" sz="1800" noProof="0" dirty="0">
                <a:solidFill>
                  <a:schemeClr val="bg1"/>
                </a:solidFill>
              </a:rPr>
              <a:t>Infomateriaali työpaikalle</a:t>
            </a:r>
          </a:p>
          <a:p>
            <a:pPr algn="l"/>
            <a:endParaRPr lang="fi-FI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67518E-42B9-7698-2B45-389B2818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95" y="540000"/>
            <a:ext cx="10922809" cy="1325563"/>
          </a:xfrm>
        </p:spPr>
        <p:txBody>
          <a:bodyPr anchor="t">
            <a:normAutofit/>
          </a:bodyPr>
          <a:lstStyle/>
          <a:p>
            <a:r>
              <a:rPr lang="fi-FI" sz="3600" noProof="0" dirty="0"/>
              <a:t>Työn voimavarat ja kuormitustekijät </a:t>
            </a:r>
            <a:br>
              <a:rPr lang="fi-FI" sz="3600" noProof="0" dirty="0"/>
            </a:br>
            <a:r>
              <a:rPr lang="fi-FI" sz="3600" noProof="0" dirty="0"/>
              <a:t>-kyselyn tavoite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037BFD-4A23-AB7A-7D15-88E2B8CD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ACDD28C-E819-2D22-717E-D6D499A3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77D-F58F-454B-B57C-283F965C32C0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D24DAC8-1766-B78B-03D9-FBF979BE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E934869-7930-F4A0-DFFB-A20B57F2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82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296A816B-4530-CC17-31C9-B2B02BB8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95" y="540000"/>
            <a:ext cx="3599475" cy="2295965"/>
          </a:xfrm>
        </p:spPr>
        <p:txBody>
          <a:bodyPr anchor="t">
            <a:normAutofit fontScale="90000"/>
          </a:bodyPr>
          <a:lstStyle/>
          <a:p>
            <a:r>
              <a:rPr lang="fi-FI" sz="4000" noProof="0" dirty="0"/>
              <a:t>Kysely on osa toiminnan arviointia ja kehittämistyötä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75318A4-3933-E1C8-A9FB-5693BDEBD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ACDD28C-E819-2D22-717E-D6D499A3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477D-F58F-454B-B57C-283F965C32C0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D24DAC8-1766-B78B-03D9-FBF979BE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E934869-7930-F4A0-DFFB-A20B57F2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634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C132434D-69DC-4CF0-0E8F-D644F439F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595" y="540000"/>
            <a:ext cx="10922809" cy="679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Miksi ja milloin kysely toteutetaan?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7218AF-EC15-0FA0-C333-DA3F7B0F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95" y="1259136"/>
            <a:ext cx="10922809" cy="106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noProof="0" dirty="0"/>
              <a:t>Kyselyn avulla voimme tunnistaa työyhteisömme tärkeimmät voimavarat </a:t>
            </a:r>
            <a:br>
              <a:rPr lang="fi-FI" sz="1800" noProof="0" dirty="0"/>
            </a:br>
            <a:r>
              <a:rPr lang="fi-FI" sz="1800" noProof="0" dirty="0"/>
              <a:t>ja merkittävimmät kuormitustekijät, jotta voimme vahvistaa voimavaroja </a:t>
            </a:r>
            <a:br>
              <a:rPr lang="fi-FI" sz="1800" noProof="0" dirty="0"/>
            </a:br>
            <a:r>
              <a:rPr lang="fi-FI" sz="1800" noProof="0" dirty="0"/>
              <a:t>sekä vähentää ja hallita kuormitustekijöitä.</a:t>
            </a:r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DE3C0EC4-4B5C-1278-7DF1-773C08ED6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2531164"/>
            <a:ext cx="5461404" cy="3540977"/>
          </a:xfrm>
          <a:prstGeom prst="roundRect">
            <a:avLst>
              <a:gd name="adj" fmla="val 4775"/>
            </a:avLst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6" name="Puolivapaa piirto 15">
            <a:extLst>
              <a:ext uri="{FF2B5EF4-FFF2-40B4-BE49-F238E27FC236}">
                <a16:creationId xmlns:a16="http://schemas.microsoft.com/office/drawing/2014/main" id="{15D537E7-5FF6-6121-0E99-3068A270A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65231" y="1400527"/>
            <a:ext cx="3540977" cy="5802250"/>
          </a:xfrm>
          <a:custGeom>
            <a:avLst/>
            <a:gdLst>
              <a:gd name="csX0" fmla="*/ 0 w 3677478"/>
              <a:gd name="csY0" fmla="*/ 5626650 h 5802250"/>
              <a:gd name="csX1" fmla="*/ 0 w 3677478"/>
              <a:gd name="csY1" fmla="*/ 516446 h 5802250"/>
              <a:gd name="csX2" fmla="*/ 175600 w 3677478"/>
              <a:gd name="csY2" fmla="*/ 340846 h 5802250"/>
              <a:gd name="csX3" fmla="*/ 1582003 w 3677478"/>
              <a:gd name="csY3" fmla="*/ 340846 h 5802250"/>
              <a:gd name="csX4" fmla="*/ 1838740 w 3677478"/>
              <a:gd name="csY4" fmla="*/ 0 h 5802250"/>
              <a:gd name="csX5" fmla="*/ 2095476 w 3677478"/>
              <a:gd name="csY5" fmla="*/ 340846 h 5802250"/>
              <a:gd name="csX6" fmla="*/ 3501878 w 3677478"/>
              <a:gd name="csY6" fmla="*/ 340846 h 5802250"/>
              <a:gd name="csX7" fmla="*/ 3677478 w 3677478"/>
              <a:gd name="csY7" fmla="*/ 516446 h 5802250"/>
              <a:gd name="csX8" fmla="*/ 3677478 w 3677478"/>
              <a:gd name="csY8" fmla="*/ 5626650 h 5802250"/>
              <a:gd name="csX9" fmla="*/ 3501878 w 3677478"/>
              <a:gd name="csY9" fmla="*/ 5802250 h 5802250"/>
              <a:gd name="csX10" fmla="*/ 175600 w 3677478"/>
              <a:gd name="csY10" fmla="*/ 5802250 h 5802250"/>
              <a:gd name="csX11" fmla="*/ 0 w 3677478"/>
              <a:gd name="csY11" fmla="*/ 5626650 h 5802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677478" h="5802250">
                <a:moveTo>
                  <a:pt x="0" y="5626650"/>
                </a:moveTo>
                <a:lnTo>
                  <a:pt x="0" y="516446"/>
                </a:lnTo>
                <a:cubicBezTo>
                  <a:pt x="0" y="419465"/>
                  <a:pt x="78619" y="340846"/>
                  <a:pt x="175600" y="340846"/>
                </a:cubicBezTo>
                <a:lnTo>
                  <a:pt x="1582003" y="340846"/>
                </a:lnTo>
                <a:lnTo>
                  <a:pt x="1838740" y="0"/>
                </a:lnTo>
                <a:lnTo>
                  <a:pt x="2095476" y="340846"/>
                </a:lnTo>
                <a:lnTo>
                  <a:pt x="3501878" y="340846"/>
                </a:lnTo>
                <a:cubicBezTo>
                  <a:pt x="3598859" y="340846"/>
                  <a:pt x="3677478" y="419465"/>
                  <a:pt x="3677478" y="516446"/>
                </a:cubicBezTo>
                <a:lnTo>
                  <a:pt x="3677478" y="5626650"/>
                </a:lnTo>
                <a:cubicBezTo>
                  <a:pt x="3677478" y="5723631"/>
                  <a:pt x="3598859" y="5802250"/>
                  <a:pt x="3501878" y="5802250"/>
                </a:cubicBezTo>
                <a:lnTo>
                  <a:pt x="175600" y="5802250"/>
                </a:lnTo>
                <a:cubicBezTo>
                  <a:pt x="78619" y="5802250"/>
                  <a:pt x="0" y="5723631"/>
                  <a:pt x="0" y="5626650"/>
                </a:cubicBezTo>
                <a:close/>
              </a:path>
            </a:pathLst>
          </a:custGeom>
          <a:ln w="63500">
            <a:solidFill>
              <a:schemeClr val="bg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B3457CF7-4EC2-D95A-E2EC-CF06283CD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3913" y="2414542"/>
            <a:ext cx="689113" cy="689113"/>
            <a:chOff x="993913" y="2414542"/>
            <a:chExt cx="689113" cy="689113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82C89EF-D54B-2C1B-96A1-59A282482A4C}"/>
                </a:ext>
              </a:extLst>
            </p:cNvPr>
            <p:cNvSpPr/>
            <p:nvPr/>
          </p:nvSpPr>
          <p:spPr>
            <a:xfrm>
              <a:off x="993913" y="2414542"/>
              <a:ext cx="689113" cy="68911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E694D142-84A2-452F-73A0-163E517A0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0052" y="2547589"/>
              <a:ext cx="436269" cy="436269"/>
            </a:xfrm>
            <a:prstGeom prst="rect">
              <a:avLst/>
            </a:prstGeom>
          </p:spPr>
        </p:pic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F13CAAB-01AC-678E-6B0B-055AF98CF738}"/>
              </a:ext>
            </a:extLst>
          </p:cNvPr>
          <p:cNvSpPr txBox="1"/>
          <p:nvPr/>
        </p:nvSpPr>
        <p:spPr>
          <a:xfrm>
            <a:off x="993913" y="3304929"/>
            <a:ext cx="5055704" cy="27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fi-FI" b="1" noProof="0" dirty="0"/>
              <a:t>Kyselyyn vastaaminen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Kyselyn vastausaika on 2 viikkoa: </a:t>
            </a:r>
            <a:br>
              <a:rPr lang="fi-FI" sz="1500" noProof="0" dirty="0"/>
            </a:br>
            <a:r>
              <a:rPr lang="fi-FI" sz="1500" noProof="0" dirty="0"/>
              <a:t>[lisää tähän kyselyn vastausajankohta]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Saat linkin kyselyyn sähköpostitse </a:t>
            </a:r>
            <a:br>
              <a:rPr lang="fi-FI" sz="1500" noProof="0" dirty="0"/>
            </a:br>
            <a:r>
              <a:rPr lang="fi-FI" sz="1500" noProof="0" dirty="0"/>
              <a:t>[lisää tieto, kenen osoitteesta]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Vastaaminen kestää n. 10 minuuttia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Varaa aikaa vastata kyselyyn, jokaisen </a:t>
            </a:r>
            <a:br>
              <a:rPr lang="fi-FI" sz="1500" noProof="0" dirty="0"/>
            </a:br>
            <a:r>
              <a:rPr lang="fi-FI" sz="1500" noProof="0" dirty="0"/>
              <a:t>näkemys on tärkeä!</a:t>
            </a:r>
          </a:p>
          <a:p>
            <a:pPr>
              <a:spcAft>
                <a:spcPts val="700"/>
              </a:spcAft>
            </a:pPr>
            <a:endParaRPr lang="fi-FI" noProof="0" dirty="0"/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D72E86D5-5FBF-A7A5-964F-DFF0888B6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00191" y="2414542"/>
            <a:ext cx="689113" cy="689113"/>
            <a:chOff x="6500191" y="2414542"/>
            <a:chExt cx="689113" cy="689113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A6B7BD4A-199C-128D-1E50-0DA37D060A0A}"/>
                </a:ext>
              </a:extLst>
            </p:cNvPr>
            <p:cNvSpPr/>
            <p:nvPr/>
          </p:nvSpPr>
          <p:spPr>
            <a:xfrm>
              <a:off x="6500191" y="2414542"/>
              <a:ext cx="689113" cy="68911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6484CA3-F865-4446-5BC7-AF818DE8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2834" y="2540963"/>
              <a:ext cx="470453" cy="470453"/>
            </a:xfrm>
            <a:prstGeom prst="rect">
              <a:avLst/>
            </a:prstGeom>
          </p:spPr>
        </p:pic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9A44D6D-DA75-42AF-88B8-26BE2402FB8D}"/>
              </a:ext>
            </a:extLst>
          </p:cNvPr>
          <p:cNvSpPr txBox="1"/>
          <p:nvPr/>
        </p:nvSpPr>
        <p:spPr>
          <a:xfrm>
            <a:off x="6579704" y="3304929"/>
            <a:ext cx="5055704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fi-FI" b="1" noProof="0" dirty="0">
                <a:latin typeface="Source Sans 3 Medium"/>
                <a:cs typeface="Arial"/>
              </a:rPr>
              <a:t>Tulosten raportointi ja käsittely 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Raportit jaetaan esihenkilöille ja tiimeille </a:t>
            </a:r>
            <a:br>
              <a:rPr lang="fi-FI" sz="1500" noProof="0" dirty="0"/>
            </a:br>
            <a:r>
              <a:rPr lang="fi-FI" sz="1500" noProof="0" dirty="0"/>
              <a:t>[lisää aikataulu]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Tulokset käsitellään tiimeissä </a:t>
            </a:r>
            <a:br>
              <a:rPr lang="fi-FI" sz="1500" noProof="0" dirty="0"/>
            </a:br>
            <a:r>
              <a:rPr lang="fi-FI" sz="1500" noProof="0" dirty="0"/>
              <a:t>[lisää aikataulut tai ohje sopia niistä]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[Lisää tähän tietoja, milloin ja mitkä eri tahot käsittelevät tuloksia: esim. johto, työsuojelu, työterveyshuolto jne.]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9646-2B1E-C073-DC2B-CED2A28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CC057-0EC6-1D46-4E98-5825153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6FFA-FA02-A40A-C2A9-F989C50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612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C132434D-69DC-4CF0-0E8F-D644F439F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595" y="540000"/>
            <a:ext cx="10922809" cy="679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Kyselyn sisältö</a:t>
            </a:r>
          </a:p>
        </p:txBody>
      </p:sp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0B313B3F-0E7B-708E-B837-C19F26C80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86964" y="444516"/>
            <a:ext cx="4475255" cy="6779997"/>
          </a:xfrm>
          <a:custGeom>
            <a:avLst/>
            <a:gdLst>
              <a:gd name="csX0" fmla="*/ 0 w 3677478"/>
              <a:gd name="csY0" fmla="*/ 5626650 h 5802250"/>
              <a:gd name="csX1" fmla="*/ 0 w 3677478"/>
              <a:gd name="csY1" fmla="*/ 516446 h 5802250"/>
              <a:gd name="csX2" fmla="*/ 175600 w 3677478"/>
              <a:gd name="csY2" fmla="*/ 340846 h 5802250"/>
              <a:gd name="csX3" fmla="*/ 1582003 w 3677478"/>
              <a:gd name="csY3" fmla="*/ 340846 h 5802250"/>
              <a:gd name="csX4" fmla="*/ 1838740 w 3677478"/>
              <a:gd name="csY4" fmla="*/ 0 h 5802250"/>
              <a:gd name="csX5" fmla="*/ 2095476 w 3677478"/>
              <a:gd name="csY5" fmla="*/ 340846 h 5802250"/>
              <a:gd name="csX6" fmla="*/ 3501878 w 3677478"/>
              <a:gd name="csY6" fmla="*/ 340846 h 5802250"/>
              <a:gd name="csX7" fmla="*/ 3677478 w 3677478"/>
              <a:gd name="csY7" fmla="*/ 516446 h 5802250"/>
              <a:gd name="csX8" fmla="*/ 3677478 w 3677478"/>
              <a:gd name="csY8" fmla="*/ 5626650 h 5802250"/>
              <a:gd name="csX9" fmla="*/ 3501878 w 3677478"/>
              <a:gd name="csY9" fmla="*/ 5802250 h 5802250"/>
              <a:gd name="csX10" fmla="*/ 175600 w 3677478"/>
              <a:gd name="csY10" fmla="*/ 5802250 h 5802250"/>
              <a:gd name="csX11" fmla="*/ 0 w 3677478"/>
              <a:gd name="csY11" fmla="*/ 5626650 h 5802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677478" h="5802250">
                <a:moveTo>
                  <a:pt x="0" y="5626650"/>
                </a:moveTo>
                <a:lnTo>
                  <a:pt x="0" y="516446"/>
                </a:lnTo>
                <a:cubicBezTo>
                  <a:pt x="0" y="419465"/>
                  <a:pt x="78619" y="340846"/>
                  <a:pt x="175600" y="340846"/>
                </a:cubicBezTo>
                <a:lnTo>
                  <a:pt x="1582003" y="340846"/>
                </a:lnTo>
                <a:lnTo>
                  <a:pt x="1838740" y="0"/>
                </a:lnTo>
                <a:lnTo>
                  <a:pt x="2095476" y="340846"/>
                </a:lnTo>
                <a:lnTo>
                  <a:pt x="3501878" y="340846"/>
                </a:lnTo>
                <a:cubicBezTo>
                  <a:pt x="3598859" y="340846"/>
                  <a:pt x="3677478" y="419465"/>
                  <a:pt x="3677478" y="516446"/>
                </a:cubicBezTo>
                <a:lnTo>
                  <a:pt x="3677478" y="5626650"/>
                </a:lnTo>
                <a:cubicBezTo>
                  <a:pt x="3677478" y="5723631"/>
                  <a:pt x="3598859" y="5802250"/>
                  <a:pt x="3501878" y="5802250"/>
                </a:cubicBezTo>
                <a:lnTo>
                  <a:pt x="175600" y="5802250"/>
                </a:lnTo>
                <a:cubicBezTo>
                  <a:pt x="78619" y="5802250"/>
                  <a:pt x="0" y="5723631"/>
                  <a:pt x="0" y="5626650"/>
                </a:cubicBezTo>
                <a:close/>
              </a:path>
            </a:pathLst>
          </a:custGeom>
          <a:ln w="63500">
            <a:solidFill>
              <a:schemeClr val="bg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21E4F7CC-8DF8-40C6-5C41-D06C7A80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3913" y="1360994"/>
            <a:ext cx="689113" cy="689113"/>
            <a:chOff x="993913" y="2414542"/>
            <a:chExt cx="689113" cy="689113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2E02E3E5-7B87-C761-15C4-25ACF949C215}"/>
                </a:ext>
              </a:extLst>
            </p:cNvPr>
            <p:cNvSpPr/>
            <p:nvPr/>
          </p:nvSpPr>
          <p:spPr>
            <a:xfrm>
              <a:off x="993913" y="2414542"/>
              <a:ext cx="689113" cy="68911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CD52A98-073B-78A8-88C5-53EABEC3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0052" y="2547589"/>
              <a:ext cx="436269" cy="436269"/>
            </a:xfrm>
            <a:prstGeom prst="rect">
              <a:avLst/>
            </a:prstGeom>
          </p:spPr>
        </p:pic>
      </p:grp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8E986E-D982-A171-E558-ACDA69E4AD52}"/>
              </a:ext>
            </a:extLst>
          </p:cNvPr>
          <p:cNvSpPr txBox="1"/>
          <p:nvPr/>
        </p:nvSpPr>
        <p:spPr>
          <a:xfrm>
            <a:off x="993912" y="2166202"/>
            <a:ext cx="5738192" cy="37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i-FI" sz="1300" b="1" noProof="0" dirty="0"/>
              <a:t>Työn sisältö, hallinta ja järjestelyt</a:t>
            </a:r>
          </a:p>
          <a:p>
            <a:pPr>
              <a:spcAft>
                <a:spcPts val="500"/>
              </a:spcAft>
            </a:pPr>
            <a:r>
              <a:rPr lang="fi-FI" sz="1200" noProof="0" dirty="0"/>
              <a:t>Työtehtävien ja tavoitteiden selkeys, osaamisen hyödyntäminen ja kehittäminen, palautteesta, vaikutusmahdollisuuksista, luottamus työn jatkuvuuteen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i-FI" sz="1300" b="1" noProof="0" dirty="0"/>
              <a:t>Työn kuormittavuus</a:t>
            </a:r>
          </a:p>
          <a:p>
            <a:pPr>
              <a:spcAft>
                <a:spcPts val="500"/>
              </a:spcAft>
            </a:pPr>
            <a:r>
              <a:rPr lang="fi-FI" sz="1200" noProof="0" dirty="0"/>
              <a:t>Yleisimmät työn kuormitustekijät, työstressi sekä palautuminen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i-FI" sz="1300" b="1" noProof="0" dirty="0"/>
              <a:t>Esihenkilötyö ja johtaminen</a:t>
            </a:r>
          </a:p>
          <a:p>
            <a:pPr>
              <a:spcAft>
                <a:spcPts val="500"/>
              </a:spcAft>
            </a:pPr>
            <a:r>
              <a:rPr lang="fi-FI" sz="1200" noProof="0" dirty="0"/>
              <a:t>Arvostuksen osoittaminen, tuki ja apu, luottamus, mielipiteiden kuuntelu, tiedonkulku, työhyvinvoinnista huolehtiminen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i-FI" sz="1300" b="1" noProof="0" dirty="0"/>
              <a:t>Työyhteisön toimivuus</a:t>
            </a:r>
          </a:p>
          <a:p>
            <a:pPr>
              <a:spcAft>
                <a:spcPts val="500"/>
              </a:spcAft>
            </a:pPr>
            <a:r>
              <a:rPr lang="fi-FI" sz="1200" noProof="0" dirty="0"/>
              <a:t>Työnjako, pelisäännöt, tiedonkulku ja vuorovaikutus, yhteistyö, </a:t>
            </a:r>
            <a:br>
              <a:rPr lang="fi-FI" sz="1200" noProof="0" dirty="0"/>
            </a:br>
            <a:r>
              <a:rPr lang="fi-FI" sz="1200" noProof="0" dirty="0"/>
              <a:t>tuki ja apu, arvostus, ilmapiiri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i-FI" sz="1300" b="1" noProof="0" dirty="0"/>
              <a:t>Työpaikan toimintatavat</a:t>
            </a:r>
          </a:p>
          <a:p>
            <a:pPr>
              <a:spcAft>
                <a:spcPts val="500"/>
              </a:spcAft>
            </a:pPr>
            <a:r>
              <a:rPr lang="fi-FI" sz="1200" noProof="0" dirty="0"/>
              <a:t>Toiminnan arviointi ja kehittäminen, muutoksiin varautuminen, </a:t>
            </a:r>
            <a:br>
              <a:rPr lang="fi-FI" sz="1200" noProof="0" dirty="0"/>
            </a:br>
            <a:r>
              <a:rPr lang="fi-FI" sz="1200" noProof="0" dirty="0"/>
              <a:t>reilu kohtelu ja työn ja muun elämän yhteensovittaminen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i-FI" sz="1300" b="1" noProof="0" dirty="0"/>
              <a:t>Työtyytyväisyys</a:t>
            </a:r>
          </a:p>
          <a:p>
            <a:pPr>
              <a:spcAft>
                <a:spcPts val="500"/>
              </a:spcAft>
            </a:pPr>
            <a:r>
              <a:rPr lang="fi-FI" sz="1200" noProof="0" dirty="0"/>
              <a:t>Työn innostavuus, työtyytyväisyys ja työnantajan suositteluhalukkuus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F061F9F-760E-379A-3160-C7A8E3E45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09"/>
          <a:stretch>
            <a:fillRect/>
          </a:stretch>
        </p:blipFill>
        <p:spPr bwMode="auto">
          <a:xfrm>
            <a:off x="7448021" y="377134"/>
            <a:ext cx="4299730" cy="56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9646-2B1E-C073-DC2B-CED2A28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CC057-0EC6-1D46-4E98-5825153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6FFA-FA02-A40A-C2A9-F989C50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169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C132434D-69DC-4CF0-0E8F-D644F439F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595" y="540000"/>
            <a:ext cx="10922809" cy="679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Luottamuksellisuus</a:t>
            </a:r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DE3C0EC4-4B5C-1278-7DF1-773C08ED6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973421"/>
            <a:ext cx="5461404" cy="4098720"/>
          </a:xfrm>
          <a:prstGeom prst="roundRect">
            <a:avLst>
              <a:gd name="adj" fmla="val 4775"/>
            </a:avLst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6" name="Puolivapaa piirto 15">
            <a:extLst>
              <a:ext uri="{FF2B5EF4-FFF2-40B4-BE49-F238E27FC236}">
                <a16:creationId xmlns:a16="http://schemas.microsoft.com/office/drawing/2014/main" id="{15D537E7-5FF6-6121-0E99-3068A270A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486360" y="1121657"/>
            <a:ext cx="4098720" cy="5802250"/>
          </a:xfrm>
          <a:custGeom>
            <a:avLst/>
            <a:gdLst>
              <a:gd name="csX0" fmla="*/ 0 w 3677478"/>
              <a:gd name="csY0" fmla="*/ 5626650 h 5802250"/>
              <a:gd name="csX1" fmla="*/ 0 w 3677478"/>
              <a:gd name="csY1" fmla="*/ 516446 h 5802250"/>
              <a:gd name="csX2" fmla="*/ 175600 w 3677478"/>
              <a:gd name="csY2" fmla="*/ 340846 h 5802250"/>
              <a:gd name="csX3" fmla="*/ 1582003 w 3677478"/>
              <a:gd name="csY3" fmla="*/ 340846 h 5802250"/>
              <a:gd name="csX4" fmla="*/ 1838740 w 3677478"/>
              <a:gd name="csY4" fmla="*/ 0 h 5802250"/>
              <a:gd name="csX5" fmla="*/ 2095476 w 3677478"/>
              <a:gd name="csY5" fmla="*/ 340846 h 5802250"/>
              <a:gd name="csX6" fmla="*/ 3501878 w 3677478"/>
              <a:gd name="csY6" fmla="*/ 340846 h 5802250"/>
              <a:gd name="csX7" fmla="*/ 3677478 w 3677478"/>
              <a:gd name="csY7" fmla="*/ 516446 h 5802250"/>
              <a:gd name="csX8" fmla="*/ 3677478 w 3677478"/>
              <a:gd name="csY8" fmla="*/ 5626650 h 5802250"/>
              <a:gd name="csX9" fmla="*/ 3501878 w 3677478"/>
              <a:gd name="csY9" fmla="*/ 5802250 h 5802250"/>
              <a:gd name="csX10" fmla="*/ 175600 w 3677478"/>
              <a:gd name="csY10" fmla="*/ 5802250 h 5802250"/>
              <a:gd name="csX11" fmla="*/ 0 w 3677478"/>
              <a:gd name="csY11" fmla="*/ 5626650 h 5802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677478" h="5802250">
                <a:moveTo>
                  <a:pt x="0" y="5626650"/>
                </a:moveTo>
                <a:lnTo>
                  <a:pt x="0" y="516446"/>
                </a:lnTo>
                <a:cubicBezTo>
                  <a:pt x="0" y="419465"/>
                  <a:pt x="78619" y="340846"/>
                  <a:pt x="175600" y="340846"/>
                </a:cubicBezTo>
                <a:lnTo>
                  <a:pt x="1582003" y="340846"/>
                </a:lnTo>
                <a:lnTo>
                  <a:pt x="1838740" y="0"/>
                </a:lnTo>
                <a:lnTo>
                  <a:pt x="2095476" y="340846"/>
                </a:lnTo>
                <a:lnTo>
                  <a:pt x="3501878" y="340846"/>
                </a:lnTo>
                <a:cubicBezTo>
                  <a:pt x="3598859" y="340846"/>
                  <a:pt x="3677478" y="419465"/>
                  <a:pt x="3677478" y="516446"/>
                </a:cubicBezTo>
                <a:lnTo>
                  <a:pt x="3677478" y="5626650"/>
                </a:lnTo>
                <a:cubicBezTo>
                  <a:pt x="3677478" y="5723631"/>
                  <a:pt x="3598859" y="5802250"/>
                  <a:pt x="3501878" y="5802250"/>
                </a:cubicBezTo>
                <a:lnTo>
                  <a:pt x="175600" y="5802250"/>
                </a:lnTo>
                <a:cubicBezTo>
                  <a:pt x="78619" y="5802250"/>
                  <a:pt x="0" y="5723631"/>
                  <a:pt x="0" y="5626650"/>
                </a:cubicBezTo>
                <a:close/>
              </a:path>
            </a:pathLst>
          </a:custGeom>
          <a:ln w="63500">
            <a:solidFill>
              <a:schemeClr val="bg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B3457CF7-4EC2-D95A-E2EC-CF06283CD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3913" y="1840375"/>
            <a:ext cx="689113" cy="689113"/>
            <a:chOff x="993913" y="2414542"/>
            <a:chExt cx="689113" cy="689113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82C89EF-D54B-2C1B-96A1-59A282482A4C}"/>
                </a:ext>
              </a:extLst>
            </p:cNvPr>
            <p:cNvSpPr/>
            <p:nvPr/>
          </p:nvSpPr>
          <p:spPr>
            <a:xfrm>
              <a:off x="993913" y="2414542"/>
              <a:ext cx="689113" cy="68911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E694D142-84A2-452F-73A0-163E517A0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0052" y="2547589"/>
              <a:ext cx="436269" cy="436269"/>
            </a:xfrm>
            <a:prstGeom prst="rect">
              <a:avLst/>
            </a:prstGeom>
          </p:spPr>
        </p:pic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F13CAAB-01AC-678E-6B0B-055AF98CF738}"/>
              </a:ext>
            </a:extLst>
          </p:cNvPr>
          <p:cNvSpPr txBox="1"/>
          <p:nvPr/>
        </p:nvSpPr>
        <p:spPr>
          <a:xfrm>
            <a:off x="993913" y="2669599"/>
            <a:ext cx="449248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fi-FI" b="1" noProof="0" dirty="0"/>
              <a:t>Vastaamisen luottamuksellisuus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Vastaaminen on vapaaehtoista ja tapahtuu nimettömänä.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Tiedot kerätään Työterveyslaitoksen yhteistyökumppanin (Data Rangers Oy) sähköisellä kyselytyökalulla.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Vastausdataan ei tallennu tietoa sähköpostiosoitteesta eikä IP-osoitteesta.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Vastaukset tallentuvat suojatun yhteyden </a:t>
            </a:r>
            <a:br>
              <a:rPr lang="fi-FI" sz="1500" noProof="0" dirty="0"/>
            </a:br>
            <a:r>
              <a:rPr lang="fi-FI" sz="1500" noProof="0" dirty="0"/>
              <a:t>kautta (SSL). </a:t>
            </a:r>
          </a:p>
          <a:p>
            <a:pPr>
              <a:spcAft>
                <a:spcPts val="700"/>
              </a:spcAft>
            </a:pPr>
            <a:endParaRPr lang="fi-FI" noProof="0" dirty="0"/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D72E86D5-5FBF-A7A5-964F-DFF0888B6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00191" y="1840375"/>
            <a:ext cx="689113" cy="689113"/>
            <a:chOff x="6500191" y="2414542"/>
            <a:chExt cx="689113" cy="689113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A6B7BD4A-199C-128D-1E50-0DA37D060A0A}"/>
                </a:ext>
              </a:extLst>
            </p:cNvPr>
            <p:cNvSpPr/>
            <p:nvPr/>
          </p:nvSpPr>
          <p:spPr>
            <a:xfrm>
              <a:off x="6500191" y="2414542"/>
              <a:ext cx="689113" cy="68911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6484CA3-F865-4446-5BC7-AF818DE8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2834" y="2540963"/>
              <a:ext cx="470453" cy="470453"/>
            </a:xfrm>
            <a:prstGeom prst="rect">
              <a:avLst/>
            </a:prstGeom>
          </p:spPr>
        </p:pic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9A44D6D-DA75-42AF-88B8-26BE2402FB8D}"/>
              </a:ext>
            </a:extLst>
          </p:cNvPr>
          <p:cNvSpPr txBox="1"/>
          <p:nvPr/>
        </p:nvSpPr>
        <p:spPr>
          <a:xfrm>
            <a:off x="6579704" y="2669599"/>
            <a:ext cx="4618383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fi-FI" b="1" noProof="0" dirty="0">
                <a:latin typeface="Source Sans 3 Medium"/>
                <a:cs typeface="Arial"/>
              </a:rPr>
              <a:t>Raportoinnin luottamuksellisuus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Yksittäisiä vastauksia tai niistä koottua dataa ei luovuteta työpaikalle.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Vastaukset raportoidaan ryhmätasolla keskiarvoina (vähintään 5 vastausta / ryhmä) ja koko organisaation tasolla.</a:t>
            </a:r>
          </a:p>
          <a:p>
            <a:pPr marL="177800" indent="-1778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i-FI" sz="1500" noProof="0" dirty="0"/>
              <a:t>Tulokset raportoidaan siten, että yksittäisen henkilön antamia vastauksia ei voi tunnistaa.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9646-2B1E-C073-DC2B-CED2A28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CC057-0EC6-1D46-4E98-5825153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6FFA-FA02-A40A-C2A9-F989C50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10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C132434D-69DC-4CF0-0E8F-D644F439F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595" y="540000"/>
            <a:ext cx="10922809" cy="679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Miksi vastata</a:t>
            </a:r>
          </a:p>
        </p:txBody>
      </p:sp>
      <p:sp>
        <p:nvSpPr>
          <p:cNvPr id="21" name="Pyöristetty suorakulmio 20">
            <a:extLst>
              <a:ext uri="{FF2B5EF4-FFF2-40B4-BE49-F238E27FC236}">
                <a16:creationId xmlns:a16="http://schemas.microsoft.com/office/drawing/2014/main" id="{29A71E67-7666-AF55-192A-A692189D15AF}"/>
              </a:ext>
            </a:extLst>
          </p:cNvPr>
          <p:cNvSpPr/>
          <p:nvPr/>
        </p:nvSpPr>
        <p:spPr>
          <a:xfrm>
            <a:off x="6149010" y="1652114"/>
            <a:ext cx="5009320" cy="1357484"/>
          </a:xfrm>
          <a:prstGeom prst="roundRect">
            <a:avLst>
              <a:gd name="adj" fmla="val 739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lvl="0"/>
            <a:r>
              <a:rPr lang="fi-FI" dirty="0">
                <a:solidFill>
                  <a:schemeClr val="tx1"/>
                </a:solidFill>
              </a:rPr>
              <a:t>Jokaisen mielipide on tärkeä</a:t>
            </a:r>
          </a:p>
        </p:txBody>
      </p:sp>
      <p:sp>
        <p:nvSpPr>
          <p:cNvPr id="35" name="Puolivapaa piirto 34">
            <a:extLst>
              <a:ext uri="{FF2B5EF4-FFF2-40B4-BE49-F238E27FC236}">
                <a16:creationId xmlns:a16="http://schemas.microsoft.com/office/drawing/2014/main" id="{1461E9F6-0299-AB8C-ED01-26EF2C77C676}"/>
              </a:ext>
            </a:extLst>
          </p:cNvPr>
          <p:cNvSpPr/>
          <p:nvPr/>
        </p:nvSpPr>
        <p:spPr>
          <a:xfrm>
            <a:off x="1139686" y="1652114"/>
            <a:ext cx="5234607" cy="1357484"/>
          </a:xfrm>
          <a:custGeom>
            <a:avLst/>
            <a:gdLst>
              <a:gd name="csX0" fmla="*/ 100359 w 5234607"/>
              <a:gd name="csY0" fmla="*/ 0 h 1357484"/>
              <a:gd name="csX1" fmla="*/ 4855954 w 5234607"/>
              <a:gd name="csY1" fmla="*/ 0 h 1357484"/>
              <a:gd name="csX2" fmla="*/ 4956313 w 5234607"/>
              <a:gd name="csY2" fmla="*/ 100359 h 1357484"/>
              <a:gd name="csX3" fmla="*/ 4956313 w 5234607"/>
              <a:gd name="csY3" fmla="*/ 494415 h 1357484"/>
              <a:gd name="csX4" fmla="*/ 5234607 w 5234607"/>
              <a:gd name="csY4" fmla="*/ 702456 h 1357484"/>
              <a:gd name="csX5" fmla="*/ 4956313 w 5234607"/>
              <a:gd name="csY5" fmla="*/ 910496 h 1357484"/>
              <a:gd name="csX6" fmla="*/ 4956313 w 5234607"/>
              <a:gd name="csY6" fmla="*/ 1257125 h 1357484"/>
              <a:gd name="csX7" fmla="*/ 4855954 w 5234607"/>
              <a:gd name="csY7" fmla="*/ 1357484 h 1357484"/>
              <a:gd name="csX8" fmla="*/ 100359 w 5234607"/>
              <a:gd name="csY8" fmla="*/ 1357484 h 1357484"/>
              <a:gd name="csX9" fmla="*/ 0 w 5234607"/>
              <a:gd name="csY9" fmla="*/ 1257125 h 1357484"/>
              <a:gd name="csX10" fmla="*/ 0 w 5234607"/>
              <a:gd name="csY10" fmla="*/ 100359 h 1357484"/>
              <a:gd name="csX11" fmla="*/ 100359 w 5234607"/>
              <a:gd name="csY11" fmla="*/ 0 h 13574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234607" h="1357484">
                <a:moveTo>
                  <a:pt x="100359" y="0"/>
                </a:moveTo>
                <a:lnTo>
                  <a:pt x="4855954" y="0"/>
                </a:lnTo>
                <a:cubicBezTo>
                  <a:pt x="4911381" y="0"/>
                  <a:pt x="4956313" y="44932"/>
                  <a:pt x="4956313" y="100359"/>
                </a:cubicBezTo>
                <a:lnTo>
                  <a:pt x="4956313" y="494415"/>
                </a:lnTo>
                <a:lnTo>
                  <a:pt x="5234607" y="702456"/>
                </a:lnTo>
                <a:lnTo>
                  <a:pt x="4956313" y="910496"/>
                </a:lnTo>
                <a:lnTo>
                  <a:pt x="4956313" y="1257125"/>
                </a:lnTo>
                <a:cubicBezTo>
                  <a:pt x="4956313" y="1312552"/>
                  <a:pt x="4911381" y="1357484"/>
                  <a:pt x="4855954" y="1357484"/>
                </a:cubicBezTo>
                <a:lnTo>
                  <a:pt x="100359" y="1357484"/>
                </a:lnTo>
                <a:cubicBezTo>
                  <a:pt x="44932" y="1357484"/>
                  <a:pt x="0" y="1312552"/>
                  <a:pt x="0" y="1257125"/>
                </a:cubicBezTo>
                <a:lnTo>
                  <a:pt x="0" y="100359"/>
                </a:lnTo>
                <a:cubicBezTo>
                  <a:pt x="0" y="44932"/>
                  <a:pt x="44932" y="0"/>
                  <a:pt x="100359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Kaikki saavat arvioida </a:t>
            </a:r>
          </a:p>
        </p:txBody>
      </p:sp>
      <p:sp>
        <p:nvSpPr>
          <p:cNvPr id="40" name="Pyöristetty suorakulmio 39">
            <a:extLst>
              <a:ext uri="{FF2B5EF4-FFF2-40B4-BE49-F238E27FC236}">
                <a16:creationId xmlns:a16="http://schemas.microsoft.com/office/drawing/2014/main" id="{406A3906-0EBE-59C3-A51A-BC15E4D73F5D}"/>
              </a:ext>
            </a:extLst>
          </p:cNvPr>
          <p:cNvSpPr/>
          <p:nvPr/>
        </p:nvSpPr>
        <p:spPr>
          <a:xfrm>
            <a:off x="6149010" y="3123105"/>
            <a:ext cx="5009320" cy="1357484"/>
          </a:xfrm>
          <a:prstGeom prst="roundRect">
            <a:avLst>
              <a:gd name="adj" fmla="val 739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lvl="0"/>
            <a:r>
              <a:rPr lang="fi-FI" dirty="0">
                <a:solidFill>
                  <a:schemeClr val="tx1"/>
                </a:solidFill>
              </a:rPr>
              <a:t>Vastatkaa rehellisesti,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vain siten saamme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luotettavan tilannekuvan</a:t>
            </a:r>
          </a:p>
        </p:txBody>
      </p:sp>
      <p:sp>
        <p:nvSpPr>
          <p:cNvPr id="37" name="Puolivapaa piirto 36">
            <a:extLst>
              <a:ext uri="{FF2B5EF4-FFF2-40B4-BE49-F238E27FC236}">
                <a16:creationId xmlns:a16="http://schemas.microsoft.com/office/drawing/2014/main" id="{D5A10CB1-6D20-F2A8-3D72-F72C2232B4F2}"/>
              </a:ext>
            </a:extLst>
          </p:cNvPr>
          <p:cNvSpPr/>
          <p:nvPr/>
        </p:nvSpPr>
        <p:spPr>
          <a:xfrm>
            <a:off x="1139686" y="3123105"/>
            <a:ext cx="5234607" cy="1357484"/>
          </a:xfrm>
          <a:custGeom>
            <a:avLst/>
            <a:gdLst>
              <a:gd name="csX0" fmla="*/ 100359 w 5234607"/>
              <a:gd name="csY0" fmla="*/ 0 h 1357484"/>
              <a:gd name="csX1" fmla="*/ 4855954 w 5234607"/>
              <a:gd name="csY1" fmla="*/ 0 h 1357484"/>
              <a:gd name="csX2" fmla="*/ 4956313 w 5234607"/>
              <a:gd name="csY2" fmla="*/ 100359 h 1357484"/>
              <a:gd name="csX3" fmla="*/ 4956313 w 5234607"/>
              <a:gd name="csY3" fmla="*/ 494415 h 1357484"/>
              <a:gd name="csX4" fmla="*/ 5234607 w 5234607"/>
              <a:gd name="csY4" fmla="*/ 702456 h 1357484"/>
              <a:gd name="csX5" fmla="*/ 4956313 w 5234607"/>
              <a:gd name="csY5" fmla="*/ 910496 h 1357484"/>
              <a:gd name="csX6" fmla="*/ 4956313 w 5234607"/>
              <a:gd name="csY6" fmla="*/ 1257125 h 1357484"/>
              <a:gd name="csX7" fmla="*/ 4855954 w 5234607"/>
              <a:gd name="csY7" fmla="*/ 1357484 h 1357484"/>
              <a:gd name="csX8" fmla="*/ 100359 w 5234607"/>
              <a:gd name="csY8" fmla="*/ 1357484 h 1357484"/>
              <a:gd name="csX9" fmla="*/ 0 w 5234607"/>
              <a:gd name="csY9" fmla="*/ 1257125 h 1357484"/>
              <a:gd name="csX10" fmla="*/ 0 w 5234607"/>
              <a:gd name="csY10" fmla="*/ 100359 h 1357484"/>
              <a:gd name="csX11" fmla="*/ 100359 w 5234607"/>
              <a:gd name="csY11" fmla="*/ 0 h 13574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234607" h="1357484">
                <a:moveTo>
                  <a:pt x="100359" y="0"/>
                </a:moveTo>
                <a:lnTo>
                  <a:pt x="4855954" y="0"/>
                </a:lnTo>
                <a:cubicBezTo>
                  <a:pt x="4911381" y="0"/>
                  <a:pt x="4956313" y="44932"/>
                  <a:pt x="4956313" y="100359"/>
                </a:cubicBezTo>
                <a:lnTo>
                  <a:pt x="4956313" y="494415"/>
                </a:lnTo>
                <a:lnTo>
                  <a:pt x="5234607" y="702456"/>
                </a:lnTo>
                <a:lnTo>
                  <a:pt x="4956313" y="910496"/>
                </a:lnTo>
                <a:lnTo>
                  <a:pt x="4956313" y="1257125"/>
                </a:lnTo>
                <a:cubicBezTo>
                  <a:pt x="4956313" y="1312552"/>
                  <a:pt x="4911381" y="1357484"/>
                  <a:pt x="4855954" y="1357484"/>
                </a:cubicBezTo>
                <a:lnTo>
                  <a:pt x="100359" y="1357484"/>
                </a:lnTo>
                <a:cubicBezTo>
                  <a:pt x="44932" y="1357484"/>
                  <a:pt x="0" y="1312552"/>
                  <a:pt x="0" y="1257125"/>
                </a:cubicBezTo>
                <a:lnTo>
                  <a:pt x="0" y="100359"/>
                </a:lnTo>
                <a:cubicBezTo>
                  <a:pt x="0" y="44932"/>
                  <a:pt x="44932" y="0"/>
                  <a:pt x="100359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Erilaiset </a:t>
            </a:r>
            <a:b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kokemukset esille</a:t>
            </a:r>
          </a:p>
        </p:txBody>
      </p:sp>
      <p:sp>
        <p:nvSpPr>
          <p:cNvPr id="41" name="Pyöristetty suorakulmio 40">
            <a:extLst>
              <a:ext uri="{FF2B5EF4-FFF2-40B4-BE49-F238E27FC236}">
                <a16:creationId xmlns:a16="http://schemas.microsoft.com/office/drawing/2014/main" id="{1AE52CC1-7B2F-9AB8-B375-11C90359BA47}"/>
              </a:ext>
            </a:extLst>
          </p:cNvPr>
          <p:cNvSpPr/>
          <p:nvPr/>
        </p:nvSpPr>
        <p:spPr>
          <a:xfrm>
            <a:off x="6149010" y="4594097"/>
            <a:ext cx="5009320" cy="1357484"/>
          </a:xfrm>
          <a:prstGeom prst="roundRect">
            <a:avLst>
              <a:gd name="adj" fmla="val 739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lvl="0"/>
            <a:r>
              <a:rPr lang="fi-FI" dirty="0">
                <a:solidFill>
                  <a:schemeClr val="tx1"/>
                </a:solidFill>
              </a:rPr>
              <a:t>Kyselyn tulokset käydään läpi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niiden perusteella sovitaan kehittämistoimenpiteistä</a:t>
            </a:r>
          </a:p>
        </p:txBody>
      </p:sp>
      <p:sp>
        <p:nvSpPr>
          <p:cNvPr id="39" name="Puolivapaa piirto 38">
            <a:extLst>
              <a:ext uri="{FF2B5EF4-FFF2-40B4-BE49-F238E27FC236}">
                <a16:creationId xmlns:a16="http://schemas.microsoft.com/office/drawing/2014/main" id="{BAD0C8C1-90EE-E829-5A09-C909448EFB58}"/>
              </a:ext>
            </a:extLst>
          </p:cNvPr>
          <p:cNvSpPr/>
          <p:nvPr/>
        </p:nvSpPr>
        <p:spPr>
          <a:xfrm>
            <a:off x="1139686" y="4594096"/>
            <a:ext cx="5234607" cy="1357484"/>
          </a:xfrm>
          <a:custGeom>
            <a:avLst/>
            <a:gdLst>
              <a:gd name="csX0" fmla="*/ 100359 w 5234607"/>
              <a:gd name="csY0" fmla="*/ 0 h 1357484"/>
              <a:gd name="csX1" fmla="*/ 4855954 w 5234607"/>
              <a:gd name="csY1" fmla="*/ 0 h 1357484"/>
              <a:gd name="csX2" fmla="*/ 4956313 w 5234607"/>
              <a:gd name="csY2" fmla="*/ 100359 h 1357484"/>
              <a:gd name="csX3" fmla="*/ 4956313 w 5234607"/>
              <a:gd name="csY3" fmla="*/ 494415 h 1357484"/>
              <a:gd name="csX4" fmla="*/ 5234607 w 5234607"/>
              <a:gd name="csY4" fmla="*/ 702456 h 1357484"/>
              <a:gd name="csX5" fmla="*/ 4956313 w 5234607"/>
              <a:gd name="csY5" fmla="*/ 910496 h 1357484"/>
              <a:gd name="csX6" fmla="*/ 4956313 w 5234607"/>
              <a:gd name="csY6" fmla="*/ 1257125 h 1357484"/>
              <a:gd name="csX7" fmla="*/ 4855954 w 5234607"/>
              <a:gd name="csY7" fmla="*/ 1357484 h 1357484"/>
              <a:gd name="csX8" fmla="*/ 100359 w 5234607"/>
              <a:gd name="csY8" fmla="*/ 1357484 h 1357484"/>
              <a:gd name="csX9" fmla="*/ 0 w 5234607"/>
              <a:gd name="csY9" fmla="*/ 1257125 h 1357484"/>
              <a:gd name="csX10" fmla="*/ 0 w 5234607"/>
              <a:gd name="csY10" fmla="*/ 100359 h 1357484"/>
              <a:gd name="csX11" fmla="*/ 100359 w 5234607"/>
              <a:gd name="csY11" fmla="*/ 0 h 13574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234607" h="1357484">
                <a:moveTo>
                  <a:pt x="100359" y="0"/>
                </a:moveTo>
                <a:lnTo>
                  <a:pt x="4855954" y="0"/>
                </a:lnTo>
                <a:cubicBezTo>
                  <a:pt x="4911381" y="0"/>
                  <a:pt x="4956313" y="44932"/>
                  <a:pt x="4956313" y="100359"/>
                </a:cubicBezTo>
                <a:lnTo>
                  <a:pt x="4956313" y="494415"/>
                </a:lnTo>
                <a:lnTo>
                  <a:pt x="5234607" y="702456"/>
                </a:lnTo>
                <a:lnTo>
                  <a:pt x="4956313" y="910496"/>
                </a:lnTo>
                <a:lnTo>
                  <a:pt x="4956313" y="1257125"/>
                </a:lnTo>
                <a:cubicBezTo>
                  <a:pt x="4956313" y="1312552"/>
                  <a:pt x="4911381" y="1357484"/>
                  <a:pt x="4855954" y="1357484"/>
                </a:cubicBezTo>
                <a:lnTo>
                  <a:pt x="100359" y="1357484"/>
                </a:lnTo>
                <a:cubicBezTo>
                  <a:pt x="44932" y="1357484"/>
                  <a:pt x="0" y="1312552"/>
                  <a:pt x="0" y="1257125"/>
                </a:cubicBezTo>
                <a:lnTo>
                  <a:pt x="0" y="100359"/>
                </a:lnTo>
                <a:cubicBezTo>
                  <a:pt x="0" y="44932"/>
                  <a:pt x="44932" y="0"/>
                  <a:pt x="100359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Asioihin on mahdollista vaikuttaa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9646-2B1E-C073-DC2B-CED2A28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CC057-0EC6-1D46-4E98-5825153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6FFA-FA02-A40A-C2A9-F989C50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7</a:t>
            </a:fld>
            <a:endParaRPr lang="fi-FI" noProof="0" dirty="0"/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66ECA488-5D87-5DE3-418C-B9AAA12F9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4973" y="1986299"/>
            <a:ext cx="689113" cy="689113"/>
            <a:chOff x="1364973" y="1986299"/>
            <a:chExt cx="689113" cy="689113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82C89EF-D54B-2C1B-96A1-59A282482A4C}"/>
                </a:ext>
              </a:extLst>
            </p:cNvPr>
            <p:cNvSpPr/>
            <p:nvPr/>
          </p:nvSpPr>
          <p:spPr>
            <a:xfrm>
              <a:off x="1364973" y="1986299"/>
              <a:ext cx="689113" cy="68911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57" name="Kuva 56">
              <a:extLst>
                <a:ext uri="{FF2B5EF4-FFF2-40B4-BE49-F238E27FC236}">
                  <a16:creationId xmlns:a16="http://schemas.microsoft.com/office/drawing/2014/main" id="{D8F59A77-F14F-673D-723A-1BFC3B00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73405" y="2094526"/>
              <a:ext cx="472247" cy="472247"/>
            </a:xfrm>
            <a:prstGeom prst="rect">
              <a:avLst/>
            </a:prstGeom>
          </p:spPr>
        </p:pic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85D7250B-F091-2BAC-4B67-4D4BDF09C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73079" y="1992923"/>
            <a:ext cx="689113" cy="689113"/>
            <a:chOff x="6573079" y="1992923"/>
            <a:chExt cx="689113" cy="689113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A6B7BD4A-199C-128D-1E50-0DA37D060A0A}"/>
                </a:ext>
              </a:extLst>
            </p:cNvPr>
            <p:cNvSpPr/>
            <p:nvPr/>
          </p:nvSpPr>
          <p:spPr>
            <a:xfrm>
              <a:off x="6573079" y="1992923"/>
              <a:ext cx="689113" cy="68911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73BA7AD4-82F6-40FB-09FD-FC435CABD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92629" y="2107095"/>
              <a:ext cx="447110" cy="447110"/>
            </a:xfrm>
            <a:prstGeom prst="rect">
              <a:avLst/>
            </a:prstGeom>
          </p:spPr>
        </p:pic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7FC9AE8E-5EAE-371C-D073-FE97D33DC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4973" y="3444038"/>
            <a:ext cx="689113" cy="689113"/>
            <a:chOff x="1364973" y="3444038"/>
            <a:chExt cx="689113" cy="689113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248C4512-BA1C-4418-2BC1-811A73D56F42}"/>
                </a:ext>
              </a:extLst>
            </p:cNvPr>
            <p:cNvSpPr/>
            <p:nvPr/>
          </p:nvSpPr>
          <p:spPr>
            <a:xfrm>
              <a:off x="1364973" y="3444038"/>
              <a:ext cx="689113" cy="68911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C83A19C2-1FD0-2CE8-600A-4A67ABF6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91696" y="3597266"/>
              <a:ext cx="443644" cy="443644"/>
            </a:xfrm>
            <a:prstGeom prst="rect">
              <a:avLst/>
            </a:prstGeom>
          </p:spPr>
        </p:pic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EB31293D-DB42-6B9A-31B1-2B1DD2DD7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73079" y="3450662"/>
            <a:ext cx="689113" cy="689113"/>
            <a:chOff x="6573079" y="3450662"/>
            <a:chExt cx="689113" cy="689113"/>
          </a:xfrm>
        </p:grpSpPr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339C2444-C4E4-9B3B-7B19-C9C684EA3C50}"/>
                </a:ext>
              </a:extLst>
            </p:cNvPr>
            <p:cNvSpPr/>
            <p:nvPr/>
          </p:nvSpPr>
          <p:spPr>
            <a:xfrm>
              <a:off x="6573079" y="3450662"/>
              <a:ext cx="689113" cy="68911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59" name="Kuva 58">
              <a:extLst>
                <a:ext uri="{FF2B5EF4-FFF2-40B4-BE49-F238E27FC236}">
                  <a16:creationId xmlns:a16="http://schemas.microsoft.com/office/drawing/2014/main" id="{EAB81B4E-F204-CB5D-BB16-BE0F4A4B7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86003" y="3545915"/>
              <a:ext cx="456920" cy="456920"/>
            </a:xfrm>
            <a:prstGeom prst="rect">
              <a:avLst/>
            </a:prstGeom>
          </p:spPr>
        </p:pic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291114EB-4277-1BC7-25A1-45C809875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4973" y="4901777"/>
            <a:ext cx="689113" cy="689113"/>
            <a:chOff x="1364973" y="4901777"/>
            <a:chExt cx="689113" cy="689113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859502F1-E34C-256E-C292-70FBBEABC1EF}"/>
                </a:ext>
              </a:extLst>
            </p:cNvPr>
            <p:cNvSpPr/>
            <p:nvPr/>
          </p:nvSpPr>
          <p:spPr>
            <a:xfrm>
              <a:off x="1364973" y="4901777"/>
              <a:ext cx="689113" cy="68911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AD460C3-BD45-5DE2-ABA2-2BD4ECD5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60163" y="4996967"/>
              <a:ext cx="498732" cy="498732"/>
            </a:xfrm>
            <a:prstGeom prst="rect">
              <a:avLst/>
            </a:prstGeom>
          </p:spPr>
        </p:pic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6C31D132-5F2B-5582-B9DA-A9D4EAAD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73079" y="4908401"/>
            <a:ext cx="689113" cy="689113"/>
            <a:chOff x="6573079" y="4908401"/>
            <a:chExt cx="689113" cy="689113"/>
          </a:xfrm>
        </p:grpSpPr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80621273-DC10-5050-2077-F30828F7D050}"/>
                </a:ext>
              </a:extLst>
            </p:cNvPr>
            <p:cNvSpPr/>
            <p:nvPr/>
          </p:nvSpPr>
          <p:spPr>
            <a:xfrm>
              <a:off x="6573079" y="4908401"/>
              <a:ext cx="689113" cy="68911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45" name="Kuva 44">
              <a:extLst>
                <a:ext uri="{FF2B5EF4-FFF2-40B4-BE49-F238E27FC236}">
                  <a16:creationId xmlns:a16="http://schemas.microsoft.com/office/drawing/2014/main" id="{5E703DDB-DE6D-2A73-7223-F9639C3D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82409" y="5021933"/>
              <a:ext cx="467140" cy="467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2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C132434D-69DC-4CF0-0E8F-D644F439F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595" y="540000"/>
            <a:ext cx="10922809" cy="679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Tulosten käsittely ja hyödyntäminen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7218AF-EC15-0FA0-C333-DA3F7B0F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95" y="1219408"/>
            <a:ext cx="10922809" cy="106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Ryhmät sopivat yhteisen ajan käydä läpi kyselyn tulokset oman ryhmän osalta.</a:t>
            </a:r>
            <a:br>
              <a:rPr lang="fi-FI" sz="1800" dirty="0"/>
            </a:br>
            <a:r>
              <a:rPr lang="fi-FI" sz="1800" dirty="0"/>
              <a:t>Ohjeita tuloksista keskusteluun löytyy raportista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9646-2B1E-C073-DC2B-CED2A28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CC057-0EC6-1D46-4E98-5825153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6FFA-FA02-A40A-C2A9-F989C50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8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8D06D07-2E0E-5D53-E96B-391F0402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5B9711-6D92-025F-EA19-1BBA76F5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C132434D-69DC-4CF0-0E8F-D644F439F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595" y="540000"/>
            <a:ext cx="10922809" cy="679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3600" dirty="0"/>
              <a:t>Kehittämistä vaativat asiat ja niistä päättäminen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8CD92B67-4659-ED5B-F549-5521C2F9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47" y="1298609"/>
            <a:ext cx="4487369" cy="492121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GB" sz="1800" b="1" dirty="0"/>
              <a:t>Koko </a:t>
            </a:r>
            <a:r>
              <a:rPr lang="en-GB" sz="1800" b="1" dirty="0" err="1"/>
              <a:t>työpaikkaa</a:t>
            </a:r>
            <a:r>
              <a:rPr lang="en-GB" sz="1800" b="1" dirty="0"/>
              <a:t> </a:t>
            </a:r>
            <a:r>
              <a:rPr lang="en-GB" sz="1800" b="1" dirty="0" err="1"/>
              <a:t>koskevat</a:t>
            </a:r>
            <a:r>
              <a:rPr lang="en-GB" sz="1800" b="1" dirty="0"/>
              <a:t> </a:t>
            </a:r>
            <a:r>
              <a:rPr lang="en-GB" sz="1800" b="1" dirty="0" err="1"/>
              <a:t>ideat</a:t>
            </a:r>
            <a:r>
              <a:rPr lang="en-GB" sz="1800" b="1" dirty="0"/>
              <a:t> </a:t>
            </a:r>
            <a:r>
              <a:rPr lang="en-GB" sz="1800" dirty="0" err="1"/>
              <a:t>kannattaa</a:t>
            </a:r>
            <a:r>
              <a:rPr lang="en-GB" sz="1800" dirty="0"/>
              <a:t> </a:t>
            </a:r>
            <a:r>
              <a:rPr lang="en-GB" sz="1800" dirty="0" err="1"/>
              <a:t>koota</a:t>
            </a:r>
            <a:r>
              <a:rPr lang="en-GB" sz="1800" dirty="0"/>
              <a:t> </a:t>
            </a:r>
            <a:r>
              <a:rPr lang="en-GB" sz="1800" dirty="0" err="1"/>
              <a:t>tiimeiltä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käsitellä</a:t>
            </a:r>
            <a:r>
              <a:rPr lang="en-GB" sz="1800" dirty="0"/>
              <a:t> </a:t>
            </a:r>
            <a:r>
              <a:rPr lang="en-GB" sz="1800" dirty="0" err="1"/>
              <a:t>henkilöstön</a:t>
            </a:r>
            <a:r>
              <a:rPr lang="en-GB" sz="1800" dirty="0"/>
              <a:t> </a:t>
            </a:r>
            <a:r>
              <a:rPr lang="en-GB" sz="1800" dirty="0" err="1"/>
              <a:t>yhteisessä</a:t>
            </a:r>
            <a:r>
              <a:rPr lang="en-GB" sz="1800" dirty="0"/>
              <a:t> </a:t>
            </a:r>
            <a:r>
              <a:rPr lang="en-GB" sz="1800" dirty="0" err="1"/>
              <a:t>tilaisuudessa</a:t>
            </a:r>
            <a:r>
              <a:rPr lang="en-GB" sz="1800" dirty="0"/>
              <a:t>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sz="1800" b="1" dirty="0" err="1"/>
              <a:t>Tiimien</a:t>
            </a:r>
            <a:r>
              <a:rPr lang="en-GB" sz="1800" b="1" dirty="0"/>
              <a:t> </a:t>
            </a:r>
            <a:r>
              <a:rPr lang="en-GB" sz="1800" b="1" dirty="0" err="1"/>
              <a:t>välistä</a:t>
            </a:r>
            <a:r>
              <a:rPr lang="en-GB" sz="1800" b="1" dirty="0"/>
              <a:t> </a:t>
            </a:r>
            <a:r>
              <a:rPr lang="en-GB" sz="1800" b="1" dirty="0" err="1"/>
              <a:t>yhteistyötä</a:t>
            </a:r>
            <a:r>
              <a:rPr lang="en-GB" sz="1800" b="1" dirty="0"/>
              <a:t> </a:t>
            </a:r>
            <a:r>
              <a:rPr lang="en-GB" sz="1800" dirty="0" err="1"/>
              <a:t>koskevissa</a:t>
            </a:r>
            <a:r>
              <a:rPr lang="en-GB" sz="1800" dirty="0"/>
              <a:t> </a:t>
            </a:r>
            <a:r>
              <a:rPr lang="en-GB" sz="1800" dirty="0" err="1"/>
              <a:t>asioissa</a:t>
            </a:r>
            <a:r>
              <a:rPr lang="en-GB" sz="1800" dirty="0"/>
              <a:t> </a:t>
            </a:r>
            <a:r>
              <a:rPr lang="en-GB" sz="1800" dirty="0" err="1"/>
              <a:t>esittäkää</a:t>
            </a:r>
            <a:r>
              <a:rPr lang="en-GB" sz="1800" dirty="0"/>
              <a:t> </a:t>
            </a:r>
            <a:r>
              <a:rPr lang="en-GB" sz="1800" dirty="0" err="1"/>
              <a:t>ideat</a:t>
            </a:r>
            <a:r>
              <a:rPr lang="en-GB" sz="1800" dirty="0"/>
              <a:t> </a:t>
            </a:r>
            <a:r>
              <a:rPr lang="en-GB" sz="1800" dirty="0" err="1"/>
              <a:t>niille</a:t>
            </a:r>
            <a:r>
              <a:rPr lang="en-GB" sz="1800" dirty="0"/>
              <a:t> </a:t>
            </a:r>
            <a:r>
              <a:rPr lang="en-GB" sz="1800" dirty="0" err="1"/>
              <a:t>tiimeille</a:t>
            </a:r>
            <a:r>
              <a:rPr lang="en-GB" sz="1800" dirty="0"/>
              <a:t>, </a:t>
            </a:r>
            <a:r>
              <a:rPr lang="en-GB" sz="1800" dirty="0" err="1"/>
              <a:t>joiden</a:t>
            </a:r>
            <a:r>
              <a:rPr lang="en-GB" sz="1800" dirty="0"/>
              <a:t> </a:t>
            </a:r>
            <a:r>
              <a:rPr lang="en-GB" sz="1800" dirty="0" err="1"/>
              <a:t>kanssa</a:t>
            </a:r>
            <a:r>
              <a:rPr lang="en-GB" sz="1800" dirty="0"/>
              <a:t> </a:t>
            </a:r>
            <a:r>
              <a:rPr lang="en-GB" sz="1800" dirty="0" err="1"/>
              <a:t>teette</a:t>
            </a:r>
            <a:r>
              <a:rPr lang="en-GB" sz="1800" dirty="0"/>
              <a:t> </a:t>
            </a:r>
            <a:r>
              <a:rPr lang="en-GB" sz="1800" dirty="0" err="1"/>
              <a:t>yhteistyötä</a:t>
            </a:r>
            <a:r>
              <a:rPr lang="en-GB" sz="1800" dirty="0"/>
              <a:t>,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sopikaa</a:t>
            </a:r>
            <a:r>
              <a:rPr lang="en-GB" sz="1800" dirty="0"/>
              <a:t> </a:t>
            </a:r>
            <a:r>
              <a:rPr lang="en-GB" sz="1800" dirty="0" err="1"/>
              <a:t>asian</a:t>
            </a:r>
            <a:r>
              <a:rPr lang="en-GB" sz="1800" dirty="0"/>
              <a:t> </a:t>
            </a:r>
            <a:r>
              <a:rPr lang="en-GB" sz="1800" dirty="0" err="1"/>
              <a:t>edistämisestä</a:t>
            </a:r>
            <a:r>
              <a:rPr lang="en-GB" sz="1800" dirty="0"/>
              <a:t> </a:t>
            </a:r>
            <a:r>
              <a:rPr lang="en-GB" sz="1800" dirty="0" err="1"/>
              <a:t>yhdessä</a:t>
            </a:r>
            <a:r>
              <a:rPr lang="en-GB" sz="1800" dirty="0"/>
              <a:t>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sz="1800" b="1" dirty="0" err="1"/>
              <a:t>Omaa</a:t>
            </a:r>
            <a:r>
              <a:rPr lang="en-GB" sz="1800" b="1" dirty="0"/>
              <a:t> </a:t>
            </a:r>
            <a:r>
              <a:rPr lang="en-GB" sz="1800" b="1" dirty="0" err="1"/>
              <a:t>tiimiä</a:t>
            </a:r>
            <a:r>
              <a:rPr lang="en-GB" sz="1800" b="1" dirty="0"/>
              <a:t> </a:t>
            </a:r>
            <a:r>
              <a:rPr lang="en-GB" sz="1800" dirty="0" err="1"/>
              <a:t>koskevissa</a:t>
            </a:r>
            <a:r>
              <a:rPr lang="en-GB" sz="1800" dirty="0"/>
              <a:t> </a:t>
            </a:r>
            <a:r>
              <a:rPr lang="en-GB" sz="1800" dirty="0" err="1"/>
              <a:t>asioissa</a:t>
            </a:r>
            <a:r>
              <a:rPr lang="en-GB" sz="1800" dirty="0"/>
              <a:t> </a:t>
            </a:r>
            <a:r>
              <a:rPr lang="en-GB" sz="1800" dirty="0" err="1"/>
              <a:t>sopikaa</a:t>
            </a:r>
            <a:r>
              <a:rPr lang="en-GB" sz="1800" dirty="0"/>
              <a:t> </a:t>
            </a:r>
            <a:r>
              <a:rPr lang="en-GB" sz="1800" dirty="0" err="1"/>
              <a:t>asioista</a:t>
            </a:r>
            <a:r>
              <a:rPr lang="en-GB" sz="1800" dirty="0"/>
              <a:t> </a:t>
            </a:r>
            <a:r>
              <a:rPr lang="en-GB" sz="1800" dirty="0" err="1"/>
              <a:t>tiimin</a:t>
            </a:r>
            <a:r>
              <a:rPr lang="en-GB" sz="1800" dirty="0"/>
              <a:t> </a:t>
            </a:r>
            <a:r>
              <a:rPr lang="en-GB" sz="1800" dirty="0" err="1"/>
              <a:t>sisällä</a:t>
            </a:r>
            <a:r>
              <a:rPr lang="en-GB" sz="1800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9646-2B1E-C073-DC2B-CED2A28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812D-D82B-404F-B87F-0F73F6757ACC}" type="datetime1">
              <a:rPr lang="fi-FI" noProof="0" smtClean="0"/>
              <a:t>19.11.2025</a:t>
            </a:fld>
            <a:endParaRPr lang="fi-FI" noProof="0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EA952D5-36FA-2097-5D93-93A8CEC72B78}"/>
              </a:ext>
            </a:extLst>
          </p:cNvPr>
          <p:cNvSpPr txBox="1"/>
          <p:nvPr/>
        </p:nvSpPr>
        <p:spPr>
          <a:xfrm>
            <a:off x="5930348" y="1945971"/>
            <a:ext cx="500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Koko työpaikkaa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koskevat asiat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C7FC55F-D7CE-9C0D-4DA3-62A4E68B2CD9}"/>
              </a:ext>
            </a:extLst>
          </p:cNvPr>
          <p:cNvSpPr txBox="1"/>
          <p:nvPr/>
        </p:nvSpPr>
        <p:spPr>
          <a:xfrm>
            <a:off x="6692348" y="3100562"/>
            <a:ext cx="347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Tiimien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yhteistyötä tai ylempää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tasoa koskevat asiat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5CC04F2-3F3B-73A6-B187-115B1F10E67C}"/>
              </a:ext>
            </a:extLst>
          </p:cNvPr>
          <p:cNvSpPr txBox="1"/>
          <p:nvPr/>
        </p:nvSpPr>
        <p:spPr>
          <a:xfrm>
            <a:off x="7262191" y="4639443"/>
            <a:ext cx="2332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1600" b="1" dirty="0"/>
              <a:t>Tiimiä </a:t>
            </a:r>
          </a:p>
          <a:p>
            <a:pPr lvl="0" algn="ctr"/>
            <a:r>
              <a:rPr lang="fi-FI" sz="1600" b="1" dirty="0"/>
              <a:t>koskevat asiat, </a:t>
            </a:r>
          </a:p>
          <a:p>
            <a:pPr lvl="0" algn="ctr"/>
            <a:r>
              <a:rPr lang="fi-FI" sz="1600" b="1" dirty="0"/>
              <a:t>joista voidaan </a:t>
            </a:r>
          </a:p>
          <a:p>
            <a:pPr lvl="0" algn="ctr"/>
            <a:r>
              <a:rPr lang="fi-FI" sz="1600" b="1" dirty="0"/>
              <a:t>päättää itse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CC057-0EC6-1D46-4E98-5825153E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Työn voimavarat ja kuormitustekijät -kysely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6FFA-FA02-A40A-C2A9-F989C50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DA67-5306-ED47-920E-7A0E06EABD02}" type="slidenum">
              <a:rPr lang="fi-FI" noProof="0" smtClean="0"/>
              <a:t>9</a:t>
            </a:fld>
            <a:endParaRPr lang="fi-FI" noProof="0" dirty="0"/>
          </a:p>
        </p:txBody>
      </p: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79048C43-695E-E263-6961-6E45C3BCB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0491" y="2139807"/>
            <a:ext cx="689113" cy="689113"/>
            <a:chOff x="760491" y="2139807"/>
            <a:chExt cx="689113" cy="689113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EAB05880-D0B8-83E9-B582-BF97DDBCAD2D}"/>
                </a:ext>
              </a:extLst>
            </p:cNvPr>
            <p:cNvSpPr/>
            <p:nvPr/>
          </p:nvSpPr>
          <p:spPr>
            <a:xfrm>
              <a:off x="760491" y="2139807"/>
              <a:ext cx="689113" cy="689113"/>
            </a:xfrm>
            <a:prstGeom prst="ellipse">
              <a:avLst/>
            </a:prstGeom>
            <a:solidFill>
              <a:srgbClr val="00A3B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84A942EA-0C04-AB94-3AEC-E63F6BA06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6102" y="2216258"/>
              <a:ext cx="606036" cy="606036"/>
            </a:xfrm>
            <a:prstGeom prst="rect">
              <a:avLst/>
            </a:prstGeom>
          </p:spPr>
        </p:pic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70642947-FA95-635E-233F-3E70B5B43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0491" y="3146972"/>
            <a:ext cx="689113" cy="689113"/>
            <a:chOff x="760491" y="3146972"/>
            <a:chExt cx="689113" cy="689113"/>
          </a:xfrm>
        </p:grpSpPr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24CCE96F-89AC-8CF0-F372-7AC900CA12F0}"/>
                </a:ext>
              </a:extLst>
            </p:cNvPr>
            <p:cNvSpPr/>
            <p:nvPr/>
          </p:nvSpPr>
          <p:spPr>
            <a:xfrm>
              <a:off x="760491" y="3146972"/>
              <a:ext cx="689113" cy="68911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58C560BD-7D1C-E64F-D28D-7E989B67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1355" y="3277520"/>
              <a:ext cx="432354" cy="432354"/>
            </a:xfrm>
            <a:prstGeom prst="rect">
              <a:avLst/>
            </a:prstGeom>
          </p:spPr>
        </p:pic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6AC7CAF9-B066-2657-9589-C86D813E0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0491" y="4419180"/>
            <a:ext cx="689113" cy="689113"/>
            <a:chOff x="760491" y="4419180"/>
            <a:chExt cx="689113" cy="689113"/>
          </a:xfrm>
        </p:grpSpPr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762A123A-EBA1-9D51-FF64-3427973BC64E}"/>
                </a:ext>
              </a:extLst>
            </p:cNvPr>
            <p:cNvSpPr/>
            <p:nvPr/>
          </p:nvSpPr>
          <p:spPr>
            <a:xfrm>
              <a:off x="760491" y="4419180"/>
              <a:ext cx="689113" cy="6891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 dirty="0"/>
            </a:p>
          </p:txBody>
        </p:sp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77DE45DC-BA72-9C20-6F8F-F487EBF34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3195" y="4501587"/>
              <a:ext cx="467140" cy="467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3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Työterveyslaitos 1">
      <a:dk1>
        <a:srgbClr val="003C78"/>
      </a:dk1>
      <a:lt1>
        <a:srgbClr val="FFFFFF"/>
      </a:lt1>
      <a:dk2>
        <a:srgbClr val="003C78"/>
      </a:dk2>
      <a:lt2>
        <a:srgbClr val="E7E6E6"/>
      </a:lt2>
      <a:accent1>
        <a:srgbClr val="CCEFF3"/>
      </a:accent1>
      <a:accent2>
        <a:srgbClr val="7FD7E3"/>
      </a:accent2>
      <a:accent3>
        <a:srgbClr val="00A3BD"/>
      </a:accent3>
      <a:accent4>
        <a:srgbClr val="FF5C5C"/>
      </a:accent4>
      <a:accent5>
        <a:srgbClr val="7F7F7F"/>
      </a:accent5>
      <a:accent6>
        <a:srgbClr val="000000"/>
      </a:accent6>
      <a:hlink>
        <a:srgbClr val="003C78"/>
      </a:hlink>
      <a:folHlink>
        <a:srgbClr val="003C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C60669BAFB2E340A6079EEA3DEF1584" ma:contentTypeVersion="15" ma:contentTypeDescription="Luo uusi asiakirja." ma:contentTypeScope="" ma:versionID="98dfe8c1b03356399ac7e74e98409535">
  <xsd:schema xmlns:xsd="http://www.w3.org/2001/XMLSchema" xmlns:xs="http://www.w3.org/2001/XMLSchema" xmlns:p="http://schemas.microsoft.com/office/2006/metadata/properties" xmlns:ns2="fcb8583c-d543-4507-84bb-0624b975d18a" xmlns:ns3="b191761f-62d6-450f-ab28-2e15b079e739" targetNamespace="http://schemas.microsoft.com/office/2006/metadata/properties" ma:root="true" ma:fieldsID="815f64d0bdc325c67b2982a4274f542d" ns2:_="" ns3:_="">
    <xsd:import namespace="fcb8583c-d543-4507-84bb-0624b975d18a"/>
    <xsd:import namespace="b191761f-62d6-450f-ab28-2e15b079e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8583c-d543-4507-84bb-0624b975d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7fb48e5c-1154-4664-a60a-4ec574807f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1761f-62d6-450f-ab28-2e15b079e73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0c24669-dee6-4318-a0c8-bf35c1ddcf37}" ma:internalName="TaxCatchAll" ma:showField="CatchAllData" ma:web="b191761f-62d6-450f-ab28-2e15b079e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91761f-62d6-450f-ab28-2e15b079e739" xsi:nil="true"/>
    <lcf76f155ced4ddcb4097134ff3c332f xmlns="fcb8583c-d543-4507-84bb-0624b975d1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2D4A5E-303F-4D0D-B8B2-AA3B33BC1662}"/>
</file>

<file path=customXml/itemProps2.xml><?xml version="1.0" encoding="utf-8"?>
<ds:datastoreItem xmlns:ds="http://schemas.openxmlformats.org/officeDocument/2006/customXml" ds:itemID="{840747EE-23CD-478F-9F98-259A68571891}"/>
</file>

<file path=customXml/itemProps3.xml><?xml version="1.0" encoding="utf-8"?>
<ds:datastoreItem xmlns:ds="http://schemas.openxmlformats.org/officeDocument/2006/customXml" ds:itemID="{63022E18-B963-40B7-95DB-EAEC3DBCCC23}"/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518</Words>
  <Application>Microsoft Macintosh PowerPoint</Application>
  <PresentationFormat>Laajakuva</PresentationFormat>
  <Paragraphs>85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Aptos</vt:lpstr>
      <vt:lpstr>Arial</vt:lpstr>
      <vt:lpstr>Source Sans 3 Medium</vt:lpstr>
      <vt:lpstr>Office-teema</vt:lpstr>
      <vt:lpstr>Työn voimavarat ja kuormitustekijät  -kysely</vt:lpstr>
      <vt:lpstr>Työn voimavarat ja kuormitustekijät  -kyselyn tavoite</vt:lpstr>
      <vt:lpstr>Kysely on osa toiminnan arviointia ja kehittämistyötä</vt:lpstr>
      <vt:lpstr>Miksi ja milloin kysely toteutetaan?</vt:lpstr>
      <vt:lpstr>Kyselyn sisältö</vt:lpstr>
      <vt:lpstr>Luottamuksellisuus</vt:lpstr>
      <vt:lpstr>Miksi vastata</vt:lpstr>
      <vt:lpstr>Tulosten käsittely ja hyödyntäminen ryhmissä</vt:lpstr>
      <vt:lpstr>Kehittämistä vaativat asiat ja niistä päättäminen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 Kautto</dc:creator>
  <cp:lastModifiedBy>Mika Kautto</cp:lastModifiedBy>
  <cp:revision>4</cp:revision>
  <dcterms:created xsi:type="dcterms:W3CDTF">2025-11-19T06:19:18Z</dcterms:created>
  <dcterms:modified xsi:type="dcterms:W3CDTF">2025-11-19T14:37:43Z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0x0101009C60669BAFB2E340A6079EEA3DEF1584</vt:lpwstr>
  </property>
</Properties>
</file>