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421" r:id="rId5"/>
    <p:sldId id="505" r:id="rId6"/>
    <p:sldId id="472" r:id="rId7"/>
    <p:sldId id="513" r:id="rId8"/>
    <p:sldId id="511" r:id="rId9"/>
    <p:sldId id="493" r:id="rId10"/>
    <p:sldId id="490" r:id="rId11"/>
    <p:sldId id="491" r:id="rId12"/>
    <p:sldId id="492" r:id="rId13"/>
    <p:sldId id="495" r:id="rId14"/>
    <p:sldId id="501" r:id="rId15"/>
    <p:sldId id="502" r:id="rId16"/>
    <p:sldId id="494" r:id="rId17"/>
    <p:sldId id="503" r:id="rId18"/>
    <p:sldId id="500" r:id="rId19"/>
    <p:sldId id="478" r:id="rId20"/>
    <p:sldId id="477" r:id="rId21"/>
    <p:sldId id="506" r:id="rId22"/>
    <p:sldId id="488" r:id="rId23"/>
    <p:sldId id="512" r:id="rId24"/>
    <p:sldId id="475" r:id="rId25"/>
    <p:sldId id="479" r:id="rId26"/>
    <p:sldId id="497" r:id="rId27"/>
    <p:sldId id="514" r:id="rId28"/>
  </p:sldIdLst>
  <p:sldSz cx="12192000" cy="6858000"/>
  <p:notesSz cx="6819900" cy="9918700"/>
  <p:defaultText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525" userDrawn="1">
          <p15:clr>
            <a:srgbClr val="A4A3A4"/>
          </p15:clr>
        </p15:guide>
        <p15:guide id="3" orient="horz" userDrawn="1">
          <p15:clr>
            <a:srgbClr val="A4A3A4"/>
          </p15:clr>
        </p15:guide>
        <p15:guide id="4" pos="4883" userDrawn="1">
          <p15:clr>
            <a:srgbClr val="A4A3A4"/>
          </p15:clr>
        </p15:guide>
        <p15:guide id="5" orient="horz" pos="527" userDrawn="1">
          <p15:clr>
            <a:srgbClr val="A4A3A4"/>
          </p15:clr>
        </p15:guide>
        <p15:guide id="6" pos="5564" userDrawn="1">
          <p15:clr>
            <a:srgbClr val="A4A3A4"/>
          </p15:clr>
        </p15:guide>
        <p15:guide id="7" pos="7401" userDrawn="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E2551D-A805-E2E3-1CAC-A22B9EB29CE7}" name="Riikka Tanner" initials="RT" userId="S::riikka.tanner@franklypartners.fi::3225680e-a457-4482-9451-788bfe6c83fd" providerId="AD"/>
  <p188:author id="{67D28B2A-CB29-8B3B-B731-98E6F75CF563}" name="Hanna Kinnunen" initials="HK" userId="S::hanna.kinnunen@franklypartners.fi::437f9ee7-a8f8-4c70-9f6e-68fe99fd28e5" providerId="AD"/>
  <p188:author id="{DFCA95D2-415E-D53D-F69F-E5C0C2F6EE9E}" name="Aino Haanrinne" initials="AH" userId="S::aino.haanrinne@hasanpartners.fi::01951060-7a93-40a5-b860-469edbe825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ärkkäinen Sonja (STM)" initials="KS(" lastIdx="1" clrIdx="0">
    <p:extLst>
      <p:ext uri="{19B8F6BF-5375-455C-9EA6-DF929625EA0E}">
        <p15:presenceInfo xmlns:p15="http://schemas.microsoft.com/office/powerpoint/2012/main" userId="S-1-5-21-3521595049-301303566-333748410-79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BDA"/>
    <a:srgbClr val="FFA537"/>
    <a:srgbClr val="7B53CF"/>
    <a:srgbClr val="F5829F"/>
    <a:srgbClr val="BC918E"/>
    <a:srgbClr val="D25066"/>
    <a:srgbClr val="FF40FF"/>
    <a:srgbClr val="C86E00"/>
    <a:srgbClr val="FFB85E"/>
    <a:srgbClr val="5E9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379" autoAdjust="0"/>
  </p:normalViewPr>
  <p:slideViewPr>
    <p:cSldViewPr snapToGrid="0">
      <p:cViewPr varScale="1">
        <p:scale>
          <a:sx n="144" d="100"/>
          <a:sy n="144" d="100"/>
        </p:scale>
        <p:origin x="816" y="126"/>
      </p:cViewPr>
      <p:guideLst>
        <p:guide orient="horz" pos="2137"/>
        <p:guide pos="2525"/>
        <p:guide orient="horz"/>
        <p:guide pos="4883"/>
        <p:guide orient="horz" pos="527"/>
        <p:guide pos="5564"/>
        <p:guide pos="7401"/>
      </p:guideLst>
    </p:cSldViewPr>
  </p:slideViewPr>
  <p:notesTextViewPr>
    <p:cViewPr>
      <p:scale>
        <a:sx n="1" d="1"/>
        <a:sy n="1" d="1"/>
      </p:scale>
      <p:origin x="0" y="0"/>
    </p:cViewPr>
  </p:notesTextViewPr>
  <p:notesViewPr>
    <p:cSldViewPr snapToGrid="0">
      <p:cViewPr>
        <p:scale>
          <a:sx n="1" d="2"/>
          <a:sy n="1" d="2"/>
        </p:scale>
        <p:origin x="0" y="0"/>
      </p:cViewPr>
      <p:guideLst>
        <p:guide orient="horz" pos="3125"/>
        <p:guide pos="21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26.2.2025</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26.2.2025</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yvatyo.ttl.fi/tyo2030-huomisen-johtaju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7BF0E-40A1-7D05-D3FF-7B7B66EC0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1C48A-6843-1E19-BCF0-CB227C9EF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B251B-11E8-457F-14B2-649F42EAEC25}"/>
              </a:ext>
            </a:extLst>
          </p:cNvPr>
          <p:cNvSpPr>
            <a:spLocks noGrp="1"/>
          </p:cNvSpPr>
          <p:nvPr>
            <p:ph type="body" idx="1"/>
          </p:nvPr>
        </p:nvSpPr>
        <p:spPr/>
        <p:txBody>
          <a:bodyPr/>
          <a:lstStyle/>
          <a:p>
            <a:pPr algn="l">
              <a:buFont typeface="Arial" panose="020B0604020202020204" pitchFamily="34" charset="0"/>
              <a:buNone/>
            </a:pPr>
            <a:r>
              <a:rPr lang="en-GB" b="0" i="0" dirty="0" err="1">
                <a:solidFill>
                  <a:srgbClr val="222222"/>
                </a:solidFill>
                <a:effectLst/>
                <a:latin typeface="Arial" panose="020B0604020202020204" pitchFamily="34" charset="0"/>
              </a:rPr>
              <a:t>Kaikki</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materiaalit</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löydät</a:t>
            </a:r>
            <a:r>
              <a:rPr lang="en-GB" b="0" i="0" dirty="0">
                <a:solidFill>
                  <a:srgbClr val="222222"/>
                </a:solidFill>
                <a:effectLst/>
                <a:latin typeface="Arial" panose="020B0604020202020204" pitchFamily="34" charset="0"/>
              </a:rPr>
              <a:t>: </a:t>
            </a:r>
            <a:r>
              <a:rPr lang="fi-FI" dirty="0">
                <a:hlinkClick r:id="rId3"/>
              </a:rPr>
              <a:t>TYÖ2030 – Huomisen johtajuus</a:t>
            </a:r>
            <a:r>
              <a:rPr lang="fi-FI" dirty="0"/>
              <a:t>: https://hyvatyo.ttl.fi/tyo2030-huomisen-johtajuus</a:t>
            </a:r>
            <a:endParaRPr lang="en-GB" b="0" i="0" dirty="0">
              <a:solidFill>
                <a:srgbClr val="2222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763AF77-725A-3ABE-BE85-FC88BE83A8E0}"/>
              </a:ext>
            </a:extLst>
          </p:cNvPr>
          <p:cNvSpPr>
            <a:spLocks noGrp="1"/>
          </p:cNvSpPr>
          <p:nvPr>
            <p:ph type="sldNum" sz="quarter" idx="5"/>
          </p:nvPr>
        </p:nvSpPr>
        <p:spPr/>
        <p:txBody>
          <a:bodyPr/>
          <a:lstStyle/>
          <a:p>
            <a:fld id="{0433CE14-C27A-42FB-A7CF-16D08FB8F53C}" type="slidenum">
              <a:rPr lang="fi-FI" smtClean="0"/>
              <a:pPr/>
              <a:t>4</a:t>
            </a:fld>
            <a:endParaRPr lang="fi-FI"/>
          </a:p>
        </p:txBody>
      </p:sp>
    </p:spTree>
    <p:extLst>
      <p:ext uri="{BB962C8B-B14F-4D97-AF65-F5344CB8AC3E}">
        <p14:creationId xmlns:p14="http://schemas.microsoft.com/office/powerpoint/2010/main" val="256499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6B33-CFDF-7527-5061-D1DBEA4FB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74305-37B4-7E7D-37FE-7E09AF2E6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9DF32-2BFB-83F7-ED4A-8521E9669B27}"/>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3571EB22-7689-7EB3-0028-7C29AD06CD0C}"/>
              </a:ext>
            </a:extLst>
          </p:cNvPr>
          <p:cNvSpPr>
            <a:spLocks noGrp="1"/>
          </p:cNvSpPr>
          <p:nvPr>
            <p:ph type="sldNum" sz="quarter" idx="5"/>
          </p:nvPr>
        </p:nvSpPr>
        <p:spPr/>
        <p:txBody>
          <a:bodyPr/>
          <a:lstStyle/>
          <a:p>
            <a:fld id="{0433CE14-C27A-42FB-A7CF-16D08FB8F53C}" type="slidenum">
              <a:rPr lang="fi-FI" smtClean="0"/>
              <a:pPr/>
              <a:t>24</a:t>
            </a:fld>
            <a:endParaRPr lang="fi-FI"/>
          </a:p>
        </p:txBody>
      </p:sp>
    </p:spTree>
    <p:extLst>
      <p:ext uri="{BB962C8B-B14F-4D97-AF65-F5344CB8AC3E}">
        <p14:creationId xmlns:p14="http://schemas.microsoft.com/office/powerpoint/2010/main" val="210479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Ref. Wikipedia</a:t>
            </a:r>
          </a:p>
        </p:txBody>
      </p:sp>
      <p:sp>
        <p:nvSpPr>
          <p:cNvPr id="4" name="Slide Number Placeholder 3"/>
          <p:cNvSpPr>
            <a:spLocks noGrp="1"/>
          </p:cNvSpPr>
          <p:nvPr>
            <p:ph type="sldNum" sz="quarter" idx="5"/>
          </p:nvPr>
        </p:nvSpPr>
        <p:spPr/>
        <p:txBody>
          <a:bodyPr/>
          <a:lstStyle/>
          <a:p>
            <a:fld id="{0433CE14-C27A-42FB-A7CF-16D08FB8F53C}" type="slidenum">
              <a:rPr lang="fi-FI" smtClean="0"/>
              <a:pPr/>
              <a:t>6</a:t>
            </a:fld>
            <a:endParaRPr lang="fi-FI"/>
          </a:p>
        </p:txBody>
      </p:sp>
    </p:spTree>
    <p:extLst>
      <p:ext uri="{BB962C8B-B14F-4D97-AF65-F5344CB8AC3E}">
        <p14:creationId xmlns:p14="http://schemas.microsoft.com/office/powerpoint/2010/main" val="338644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IKONIT Miila vielä kysymysmerkki?</a:t>
            </a:r>
          </a:p>
        </p:txBody>
      </p:sp>
      <p:sp>
        <p:nvSpPr>
          <p:cNvPr id="4" name="Slide Number Placeholder 3"/>
          <p:cNvSpPr>
            <a:spLocks noGrp="1"/>
          </p:cNvSpPr>
          <p:nvPr>
            <p:ph type="sldNum" sz="quarter" idx="5"/>
          </p:nvPr>
        </p:nvSpPr>
        <p:spPr/>
        <p:txBody>
          <a:bodyPr/>
          <a:lstStyle/>
          <a:p>
            <a:fld id="{0433CE14-C27A-42FB-A7CF-16D08FB8F53C}" type="slidenum">
              <a:rPr lang="fi-FI" smtClean="0"/>
              <a:pPr/>
              <a:t>7</a:t>
            </a:fld>
            <a:endParaRPr lang="fi-FI"/>
          </a:p>
        </p:txBody>
      </p:sp>
    </p:spTree>
    <p:extLst>
      <p:ext uri="{BB962C8B-B14F-4D97-AF65-F5344CB8AC3E}">
        <p14:creationId xmlns:p14="http://schemas.microsoft.com/office/powerpoint/2010/main" val="77157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0433CE14-C27A-42FB-A7CF-16D08FB8F53C}" type="slidenum">
              <a:rPr lang="fi-FI" smtClean="0"/>
              <a:pPr/>
              <a:t>9</a:t>
            </a:fld>
            <a:endParaRPr lang="fi-FI"/>
          </a:p>
        </p:txBody>
      </p:sp>
    </p:spTree>
    <p:extLst>
      <p:ext uri="{BB962C8B-B14F-4D97-AF65-F5344CB8AC3E}">
        <p14:creationId xmlns:p14="http://schemas.microsoft.com/office/powerpoint/2010/main" val="338882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0433CE14-C27A-42FB-A7CF-16D08FB8F53C}" type="slidenum">
              <a:rPr lang="fi-FI" smtClean="0"/>
              <a:pPr/>
              <a:t>11</a:t>
            </a:fld>
            <a:endParaRPr lang="fi-FI"/>
          </a:p>
        </p:txBody>
      </p:sp>
    </p:spTree>
    <p:extLst>
      <p:ext uri="{BB962C8B-B14F-4D97-AF65-F5344CB8AC3E}">
        <p14:creationId xmlns:p14="http://schemas.microsoft.com/office/powerpoint/2010/main" val="31098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www.ttl.fi</a:t>
            </a:r>
            <a:r>
              <a:rPr lang="en-GB"/>
              <a:t>/</a:t>
            </a:r>
            <a:r>
              <a:rPr lang="en-GB" err="1"/>
              <a:t>teemat</a:t>
            </a:r>
            <a:r>
              <a:rPr lang="en-GB"/>
              <a:t>/</a:t>
            </a:r>
            <a:r>
              <a:rPr lang="en-GB" err="1"/>
              <a:t>tyohyvinvointi-ja-tyokyky</a:t>
            </a:r>
            <a:r>
              <a:rPr lang="en-GB"/>
              <a:t>/</a:t>
            </a:r>
            <a:r>
              <a:rPr lang="en-GB" err="1"/>
              <a:t>resilientti-organisaatio</a:t>
            </a:r>
            <a:endParaRPr lang="en-FI"/>
          </a:p>
        </p:txBody>
      </p:sp>
      <p:sp>
        <p:nvSpPr>
          <p:cNvPr id="4" name="Slide Number Placeholder 3"/>
          <p:cNvSpPr>
            <a:spLocks noGrp="1"/>
          </p:cNvSpPr>
          <p:nvPr>
            <p:ph type="sldNum" sz="quarter" idx="5"/>
          </p:nvPr>
        </p:nvSpPr>
        <p:spPr/>
        <p:txBody>
          <a:bodyPr/>
          <a:lstStyle/>
          <a:p>
            <a:fld id="{0433CE14-C27A-42FB-A7CF-16D08FB8F53C}" type="slidenum">
              <a:rPr lang="fi-FI" smtClean="0"/>
              <a:pPr/>
              <a:t>14</a:t>
            </a:fld>
            <a:endParaRPr lang="fi-FI"/>
          </a:p>
        </p:txBody>
      </p:sp>
    </p:spTree>
    <p:extLst>
      <p:ext uri="{BB962C8B-B14F-4D97-AF65-F5344CB8AC3E}">
        <p14:creationId xmlns:p14="http://schemas.microsoft.com/office/powerpoint/2010/main" val="264588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FI"/>
          </a:p>
          <a:p>
            <a:pPr marL="342900" indent="-342900">
              <a:buAutoNum type="arabicPeriod"/>
            </a:pPr>
            <a:endParaRPr lang="en-FI"/>
          </a:p>
        </p:txBody>
      </p:sp>
      <p:sp>
        <p:nvSpPr>
          <p:cNvPr id="4" name="Slide Number Placeholder 3"/>
          <p:cNvSpPr>
            <a:spLocks noGrp="1"/>
          </p:cNvSpPr>
          <p:nvPr>
            <p:ph type="sldNum" sz="quarter" idx="5"/>
          </p:nvPr>
        </p:nvSpPr>
        <p:spPr/>
        <p:txBody>
          <a:bodyPr/>
          <a:lstStyle/>
          <a:p>
            <a:fld id="{0433CE14-C27A-42FB-A7CF-16D08FB8F53C}" type="slidenum">
              <a:rPr lang="fi-FI" smtClean="0"/>
              <a:pPr/>
              <a:t>18</a:t>
            </a:fld>
            <a:endParaRPr lang="fi-FI"/>
          </a:p>
        </p:txBody>
      </p:sp>
    </p:spTree>
    <p:extLst>
      <p:ext uri="{BB962C8B-B14F-4D97-AF65-F5344CB8AC3E}">
        <p14:creationId xmlns:p14="http://schemas.microsoft.com/office/powerpoint/2010/main" val="419616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433CE14-C27A-42FB-A7CF-16D08FB8F53C}" type="slidenum">
              <a:rPr lang="fi-FI" smtClean="0"/>
              <a:pPr/>
              <a:t>20</a:t>
            </a:fld>
            <a:endParaRPr lang="fi-FI"/>
          </a:p>
        </p:txBody>
      </p:sp>
    </p:spTree>
    <p:extLst>
      <p:ext uri="{BB962C8B-B14F-4D97-AF65-F5344CB8AC3E}">
        <p14:creationId xmlns:p14="http://schemas.microsoft.com/office/powerpoint/2010/main" val="126517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t>https://</a:t>
            </a:r>
            <a:r>
              <a:rPr lang="en-GB" err="1"/>
              <a:t>www.plays</a:t>
            </a:r>
            <a:r>
              <a:rPr lang="en-GB"/>
              <a:t>-in-</a:t>
            </a:r>
            <a:r>
              <a:rPr lang="en-GB" err="1"/>
              <a:t>business.com</a:t>
            </a:r>
            <a:r>
              <a:rPr lang="en-GB"/>
              <a:t>/</a:t>
            </a:r>
            <a:endParaRPr lang="en-FI"/>
          </a:p>
          <a:p>
            <a:endParaRPr lang="fi-FI"/>
          </a:p>
        </p:txBody>
      </p:sp>
      <p:sp>
        <p:nvSpPr>
          <p:cNvPr id="4" name="Slide Number Placeholder 3"/>
          <p:cNvSpPr>
            <a:spLocks noGrp="1"/>
          </p:cNvSpPr>
          <p:nvPr>
            <p:ph type="sldNum" sz="quarter" idx="5"/>
          </p:nvPr>
        </p:nvSpPr>
        <p:spPr/>
        <p:txBody>
          <a:bodyPr/>
          <a:lstStyle/>
          <a:p>
            <a:fld id="{0433CE14-C27A-42FB-A7CF-16D08FB8F53C}" type="slidenum">
              <a:rPr lang="fi-FI" smtClean="0"/>
              <a:pPr/>
              <a:t>22</a:t>
            </a:fld>
            <a:endParaRPr lang="fi-FI"/>
          </a:p>
        </p:txBody>
      </p:sp>
    </p:spTree>
    <p:extLst>
      <p:ext uri="{BB962C8B-B14F-4D97-AF65-F5344CB8AC3E}">
        <p14:creationId xmlns:p14="http://schemas.microsoft.com/office/powerpoint/2010/main" val="2964032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chemeClr val="accent4"/>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A1DCF92-7AEE-B940-BA12-026382AB6C0A}"/>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19858" b="37187"/>
          <a:stretch/>
        </p:blipFill>
        <p:spPr>
          <a:xfrm rot="10800000">
            <a:off x="0" y="-27225"/>
            <a:ext cx="3674540" cy="2880000"/>
          </a:xfrm>
          <a:prstGeom prst="rect">
            <a:avLst/>
          </a:prstGeom>
        </p:spPr>
      </p:pic>
      <p:pic>
        <p:nvPicPr>
          <p:cNvPr id="18" name="Graphic 17">
            <a:extLst>
              <a:ext uri="{FF2B5EF4-FFF2-40B4-BE49-F238E27FC236}">
                <a16:creationId xmlns:a16="http://schemas.microsoft.com/office/drawing/2014/main" id="{692F61C9-6C05-2F47-AAD2-7E5D171A205B}"/>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3161" r="17523" b="21431"/>
          <a:stretch/>
        </p:blipFill>
        <p:spPr>
          <a:xfrm>
            <a:off x="4680001" y="0"/>
            <a:ext cx="7512000" cy="6868232"/>
          </a:xfrm>
          <a:prstGeom prst="rect">
            <a:avLst/>
          </a:prstGeom>
        </p:spPr>
      </p:pic>
      <p:sp>
        <p:nvSpPr>
          <p:cNvPr id="7" name="Otsikko 1"/>
          <p:cNvSpPr>
            <a:spLocks noGrp="1"/>
          </p:cNvSpPr>
          <p:nvPr userDrawn="1">
            <p:ph type="ctrTitle"/>
          </p:nvPr>
        </p:nvSpPr>
        <p:spPr>
          <a:xfrm>
            <a:off x="768000" y="1508787"/>
            <a:ext cx="7776864" cy="2794037"/>
          </a:xfrm>
        </p:spPr>
        <p:txBody>
          <a:bodyPr anchor="b" anchorCtr="0">
            <a:noAutofit/>
          </a:bodyPr>
          <a:lstStyle>
            <a:lvl1pPr algn="l">
              <a:defRPr sz="5333">
                <a:solidFill>
                  <a:srgbClr val="FFFFFF"/>
                </a:solidFill>
              </a:defRPr>
            </a:lvl1pPr>
          </a:lstStyle>
          <a:p>
            <a:r>
              <a:rPr lang="fi-FI"/>
              <a:t>Muokkaa </a:t>
            </a:r>
            <a:r>
              <a:rPr lang="fi-FI" err="1"/>
              <a:t>perustyyl</a:t>
            </a:r>
            <a:r>
              <a:rPr lang="fi-FI"/>
              <a:t>. </a:t>
            </a:r>
            <a:r>
              <a:rPr lang="fi-FI" err="1"/>
              <a:t>napsautt</a:t>
            </a:r>
            <a:r>
              <a:rPr lang="fi-FI"/>
              <a:t>.</a:t>
            </a:r>
          </a:p>
        </p:txBody>
      </p:sp>
      <p:sp>
        <p:nvSpPr>
          <p:cNvPr id="8" name="Alaotsikko 2"/>
          <p:cNvSpPr>
            <a:spLocks noGrp="1"/>
          </p:cNvSpPr>
          <p:nvPr userDrawn="1">
            <p:ph type="subTitle" idx="1"/>
          </p:nvPr>
        </p:nvSpPr>
        <p:spPr>
          <a:xfrm>
            <a:off x="768000" y="4555341"/>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389318155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6F4E-41BD-D8C0-0553-BC0D16151132}"/>
              </a:ext>
            </a:extLst>
          </p:cNvPr>
          <p:cNvSpPr/>
          <p:nvPr userDrawn="1"/>
        </p:nvSpPr>
        <p:spPr>
          <a:xfrm>
            <a:off x="6096000" y="0"/>
            <a:ext cx="6096000" cy="685800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2" name="Rectangle 1">
            <a:extLst>
              <a:ext uri="{FF2B5EF4-FFF2-40B4-BE49-F238E27FC236}">
                <a16:creationId xmlns:a16="http://schemas.microsoft.com/office/drawing/2014/main" id="{235DB206-C3ED-9240-9E43-E8DDFD8B711C}"/>
              </a:ext>
            </a:extLst>
          </p:cNvPr>
          <p:cNvSpPr/>
          <p:nvPr userDrawn="1"/>
        </p:nvSpPr>
        <p:spPr>
          <a:xfrm>
            <a:off x="9144000" y="0"/>
            <a:ext cx="304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Otsikko 1"/>
          <p:cNvSpPr>
            <a:spLocks noGrp="1"/>
          </p:cNvSpPr>
          <p:nvPr userDrawn="1">
            <p:ph type="ctrTitle" hasCustomPrompt="1"/>
          </p:nvPr>
        </p:nvSpPr>
        <p:spPr>
          <a:xfrm>
            <a:off x="768001" y="432001"/>
            <a:ext cx="4647025" cy="1299600"/>
          </a:xfrm>
        </p:spPr>
        <p:txBody>
          <a:bodyPr anchor="t" anchorCtr="0">
            <a:noAutofit/>
          </a:bodyPr>
          <a:lstStyle>
            <a:lvl1pPr algn="l">
              <a:defRPr sz="2800">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hasCustomPrompt="1"/>
          </p:nvPr>
        </p:nvSpPr>
        <p:spPr>
          <a:xfrm>
            <a:off x="768000" y="1882800"/>
            <a:ext cx="4647027" cy="4282504"/>
          </a:xfrm>
        </p:spPr>
        <p:txBody>
          <a:bodyPr>
            <a:noAutofit/>
          </a:bodyPr>
          <a:lstStyle>
            <a:lvl1pPr marL="0" indent="0" algn="l">
              <a:spcBef>
                <a:spcPts val="0"/>
              </a:spcBef>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pic>
        <p:nvPicPr>
          <p:cNvPr id="5" name="Graphic 4" descr="Open quotation mark with solid fill">
            <a:extLst>
              <a:ext uri="{FF2B5EF4-FFF2-40B4-BE49-F238E27FC236}">
                <a16:creationId xmlns:a16="http://schemas.microsoft.com/office/drawing/2014/main" id="{9D595853-414F-6004-D668-C9F1790E5E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18151" y="954232"/>
            <a:ext cx="933436" cy="933436"/>
          </a:xfrm>
          <a:prstGeom prst="rect">
            <a:avLst/>
          </a:prstGeom>
        </p:spPr>
      </p:pic>
      <p:sp>
        <p:nvSpPr>
          <p:cNvPr id="7" name="Päivämäärän paikkamerkki 3">
            <a:extLst>
              <a:ext uri="{FF2B5EF4-FFF2-40B4-BE49-F238E27FC236}">
                <a16:creationId xmlns:a16="http://schemas.microsoft.com/office/drawing/2014/main" id="{D4BF482E-B133-876A-E73B-B2401E36646C}"/>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bg1"/>
                </a:solidFill>
                <a:latin typeface="+mn-lt"/>
              </a:defRPr>
            </a:lvl1pPr>
          </a:lstStyle>
          <a:p>
            <a:endParaRPr lang="fi-FI"/>
          </a:p>
        </p:txBody>
      </p:sp>
      <p:sp>
        <p:nvSpPr>
          <p:cNvPr id="8" name="Dian numeron paikkamerkki 5">
            <a:extLst>
              <a:ext uri="{FF2B5EF4-FFF2-40B4-BE49-F238E27FC236}">
                <a16:creationId xmlns:a16="http://schemas.microsoft.com/office/drawing/2014/main" id="{8AB79289-BD4E-848F-7416-45A3C87FDAC1}"/>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bg1"/>
                </a:solidFill>
                <a:latin typeface="+mn-lt"/>
              </a:defRPr>
            </a:lvl1pPr>
          </a:lstStyle>
          <a:p>
            <a:fld id="{1EA1DD0D-7089-48C5-B116-A19F892CF1D9}" type="slidenum">
              <a:rPr lang="fi-FI" smtClean="0"/>
              <a:pPr/>
              <a:t>‹#›</a:t>
            </a:fld>
            <a:endParaRPr lang="fi-FI"/>
          </a:p>
        </p:txBody>
      </p:sp>
      <p:sp>
        <p:nvSpPr>
          <p:cNvPr id="9" name="Alatunnisteen paikkamerkki 4">
            <a:extLst>
              <a:ext uri="{FF2B5EF4-FFF2-40B4-BE49-F238E27FC236}">
                <a16:creationId xmlns:a16="http://schemas.microsoft.com/office/drawing/2014/main" id="{C8DEF2B9-0A86-B2D9-BD67-56BD93387757}"/>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pic>
        <p:nvPicPr>
          <p:cNvPr id="4" name="Graphic 3" descr="Chat with solid fill">
            <a:extLst>
              <a:ext uri="{FF2B5EF4-FFF2-40B4-BE49-F238E27FC236}">
                <a16:creationId xmlns:a16="http://schemas.microsoft.com/office/drawing/2014/main" id="{C4EEF89D-7DD0-35F6-BDFB-2068B0226E9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47771" y="1038606"/>
            <a:ext cx="844193" cy="844193"/>
          </a:xfrm>
          <a:prstGeom prst="rect">
            <a:avLst/>
          </a:prstGeom>
        </p:spPr>
      </p:pic>
    </p:spTree>
    <p:extLst>
      <p:ext uri="{BB962C8B-B14F-4D97-AF65-F5344CB8AC3E}">
        <p14:creationId xmlns:p14="http://schemas.microsoft.com/office/powerpoint/2010/main" val="165562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3" name="Sisällön paikkamerkki 2"/>
          <p:cNvSpPr>
            <a:spLocks noGrp="1"/>
          </p:cNvSpPr>
          <p:nvPr userDrawn="1">
            <p:ph idx="1"/>
          </p:nvPr>
        </p:nvSpPr>
        <p:spPr>
          <a:xfrm>
            <a:off x="768002"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p:ph type="title" hasCustomPrompt="1"/>
          </p:nvPr>
        </p:nvSpPr>
        <p:spPr>
          <a:xfrm>
            <a:off x="768001" y="432000"/>
            <a:ext cx="10319487" cy="1299027"/>
          </a:xfrm>
        </p:spPr>
        <p:txBody>
          <a:bodyPr/>
          <a:lstStyle>
            <a:lvl1pPr>
              <a:defRPr>
                <a:solidFill>
                  <a:schemeClr val="tx1">
                    <a:lumMod val="85000"/>
                    <a:lumOff val="15000"/>
                  </a:schemeClr>
                </a:solidFill>
              </a:defRPr>
            </a:lvl1pPr>
          </a:lstStyle>
          <a:p>
            <a:r>
              <a:rPr lang="fi-FI"/>
              <a:t>Johtamisen motivaatiokartta</a:t>
            </a:r>
          </a:p>
        </p:txBody>
      </p:sp>
      <p:sp>
        <p:nvSpPr>
          <p:cNvPr id="2" name="Sisällön paikkamerkki 2">
            <a:extLst>
              <a:ext uri="{FF2B5EF4-FFF2-40B4-BE49-F238E27FC236}">
                <a16:creationId xmlns:a16="http://schemas.microsoft.com/office/drawing/2014/main" id="{CF255169-FC05-CE2B-CFA4-F81FE367F4C7}"/>
              </a:ext>
            </a:extLst>
          </p:cNvPr>
          <p:cNvSpPr>
            <a:spLocks noGrp="1"/>
          </p:cNvSpPr>
          <p:nvPr>
            <p:ph idx="10"/>
          </p:nvPr>
        </p:nvSpPr>
        <p:spPr>
          <a:xfrm>
            <a:off x="2973823"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2">
            <a:extLst>
              <a:ext uri="{FF2B5EF4-FFF2-40B4-BE49-F238E27FC236}">
                <a16:creationId xmlns:a16="http://schemas.microsoft.com/office/drawing/2014/main" id="{A1AC467C-4CB1-58C7-520A-4279C86E067C}"/>
              </a:ext>
            </a:extLst>
          </p:cNvPr>
          <p:cNvSpPr>
            <a:spLocks noGrp="1"/>
          </p:cNvSpPr>
          <p:nvPr>
            <p:ph idx="11"/>
          </p:nvPr>
        </p:nvSpPr>
        <p:spPr>
          <a:xfrm>
            <a:off x="5179644"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2">
            <a:extLst>
              <a:ext uri="{FF2B5EF4-FFF2-40B4-BE49-F238E27FC236}">
                <a16:creationId xmlns:a16="http://schemas.microsoft.com/office/drawing/2014/main" id="{5C1CD6B1-C0DF-FA16-1841-B48755A29EAA}"/>
              </a:ext>
            </a:extLst>
          </p:cNvPr>
          <p:cNvSpPr>
            <a:spLocks noGrp="1"/>
          </p:cNvSpPr>
          <p:nvPr>
            <p:ph idx="12"/>
          </p:nvPr>
        </p:nvSpPr>
        <p:spPr>
          <a:xfrm>
            <a:off x="7385465"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Sisällön paikkamerkki 2">
            <a:extLst>
              <a:ext uri="{FF2B5EF4-FFF2-40B4-BE49-F238E27FC236}">
                <a16:creationId xmlns:a16="http://schemas.microsoft.com/office/drawing/2014/main" id="{B033A7F4-FCEF-9FD9-F056-F014C7BD8DEA}"/>
              </a:ext>
            </a:extLst>
          </p:cNvPr>
          <p:cNvSpPr>
            <a:spLocks noGrp="1"/>
          </p:cNvSpPr>
          <p:nvPr>
            <p:ph idx="13"/>
          </p:nvPr>
        </p:nvSpPr>
        <p:spPr>
          <a:xfrm>
            <a:off x="9591287" y="3531156"/>
            <a:ext cx="2136434" cy="2820220"/>
          </a:xfrm>
          <a:solidFill>
            <a:schemeClr val="bg1"/>
          </a:solidFill>
        </p:spPr>
        <p:txBody>
          <a:bodyPr/>
          <a:lstStyle>
            <a:lvl1pPr marL="0" indent="0">
              <a:buNone/>
              <a:defRPr sz="1400"/>
            </a:lvl1pPr>
            <a:lvl2pPr>
              <a:defRPr sz="1400"/>
            </a:lvl2pPr>
            <a:lvl3pPr>
              <a:defRPr sz="1400"/>
            </a:lvl3pPr>
            <a:lvl4pPr>
              <a:defRPr sz="1400"/>
            </a:lvl4pPr>
            <a:lvl5pP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Rounded Rectangle 9">
            <a:extLst>
              <a:ext uri="{FF2B5EF4-FFF2-40B4-BE49-F238E27FC236}">
                <a16:creationId xmlns:a16="http://schemas.microsoft.com/office/drawing/2014/main" id="{2579867A-601A-D652-9A9A-379D1057A0D5}"/>
              </a:ext>
            </a:extLst>
          </p:cNvPr>
          <p:cNvSpPr/>
          <p:nvPr userDrawn="1"/>
        </p:nvSpPr>
        <p:spPr>
          <a:xfrm>
            <a:off x="768001" y="2210765"/>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1. Motivaatiotekijät</a:t>
            </a:r>
            <a:endParaRPr lang="fi-FI" sz="1100" b="0" i="0">
              <a:solidFill>
                <a:schemeClr val="accent4"/>
              </a:solidFill>
              <a:effectLst/>
            </a:endParaRPr>
          </a:p>
        </p:txBody>
      </p:sp>
      <p:sp>
        <p:nvSpPr>
          <p:cNvPr id="13" name="Rounded Rectangle 12">
            <a:extLst>
              <a:ext uri="{FF2B5EF4-FFF2-40B4-BE49-F238E27FC236}">
                <a16:creationId xmlns:a16="http://schemas.microsoft.com/office/drawing/2014/main" id="{60006B8C-0EBA-3E41-6ADA-2F6F09032DDE}"/>
              </a:ext>
            </a:extLst>
          </p:cNvPr>
          <p:cNvSpPr/>
          <p:nvPr userDrawn="1"/>
        </p:nvSpPr>
        <p:spPr>
          <a:xfrm>
            <a:off x="2973822" y="2210765"/>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2. Tavoitteet</a:t>
            </a:r>
            <a:endParaRPr lang="fi-FI" sz="1100" b="0" i="0" u="none" strike="noStrike">
              <a:solidFill>
                <a:schemeClr val="accent4"/>
              </a:solidFill>
              <a:effectLst/>
            </a:endParaRPr>
          </a:p>
        </p:txBody>
      </p:sp>
      <p:sp>
        <p:nvSpPr>
          <p:cNvPr id="14" name="Rounded Rectangle 13">
            <a:extLst>
              <a:ext uri="{FF2B5EF4-FFF2-40B4-BE49-F238E27FC236}">
                <a16:creationId xmlns:a16="http://schemas.microsoft.com/office/drawing/2014/main" id="{B3E1BA08-64BA-F8A9-9E01-8951781B130F}"/>
              </a:ext>
            </a:extLst>
          </p:cNvPr>
          <p:cNvSpPr/>
          <p:nvPr userDrawn="1"/>
        </p:nvSpPr>
        <p:spPr>
          <a:xfrm>
            <a:off x="5179643" y="2210765"/>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3. Vahvuudet</a:t>
            </a:r>
            <a:endParaRPr lang="fi-FI" sz="1100" b="0" i="0" u="none" strike="noStrike">
              <a:solidFill>
                <a:schemeClr val="accent4"/>
              </a:solidFill>
              <a:effectLst/>
            </a:endParaRPr>
          </a:p>
        </p:txBody>
      </p:sp>
      <p:sp>
        <p:nvSpPr>
          <p:cNvPr id="15" name="Rounded Rectangle 14">
            <a:extLst>
              <a:ext uri="{FF2B5EF4-FFF2-40B4-BE49-F238E27FC236}">
                <a16:creationId xmlns:a16="http://schemas.microsoft.com/office/drawing/2014/main" id="{7F527377-58E5-C875-FA2B-AD642367F1E0}"/>
              </a:ext>
            </a:extLst>
          </p:cNvPr>
          <p:cNvSpPr/>
          <p:nvPr userDrawn="1"/>
        </p:nvSpPr>
        <p:spPr>
          <a:xfrm>
            <a:off x="7385464" y="2210765"/>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4. Arjen tekijät</a:t>
            </a:r>
            <a:endParaRPr lang="fi-FI" sz="1100">
              <a:solidFill>
                <a:schemeClr val="accent4"/>
              </a:solidFill>
            </a:endParaRPr>
          </a:p>
        </p:txBody>
      </p:sp>
      <p:sp>
        <p:nvSpPr>
          <p:cNvPr id="16" name="Rounded Rectangle 15">
            <a:extLst>
              <a:ext uri="{FF2B5EF4-FFF2-40B4-BE49-F238E27FC236}">
                <a16:creationId xmlns:a16="http://schemas.microsoft.com/office/drawing/2014/main" id="{D11293B6-76B1-7D48-7709-F266925F6A10}"/>
              </a:ext>
            </a:extLst>
          </p:cNvPr>
          <p:cNvSpPr/>
          <p:nvPr userDrawn="1"/>
        </p:nvSpPr>
        <p:spPr>
          <a:xfrm>
            <a:off x="9591286" y="2210765"/>
            <a:ext cx="2136435" cy="33300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ts val="0"/>
              </a:spcBef>
              <a:spcAft>
                <a:spcPts val="600"/>
              </a:spcAft>
              <a:buFont typeface="+mj-lt"/>
              <a:buNone/>
            </a:pPr>
            <a:r>
              <a:rPr lang="fi-FI" sz="1100" b="1">
                <a:solidFill>
                  <a:schemeClr val="accent4"/>
                </a:solidFill>
              </a:rPr>
              <a:t>5. Johtajuuslupaus</a:t>
            </a:r>
            <a:endParaRPr lang="fi-FI" sz="1100">
              <a:solidFill>
                <a:schemeClr val="accent4"/>
              </a:solidFill>
            </a:endParaRPr>
          </a:p>
        </p:txBody>
      </p:sp>
      <p:sp>
        <p:nvSpPr>
          <p:cNvPr id="22" name="Rectangle 21">
            <a:extLst>
              <a:ext uri="{FF2B5EF4-FFF2-40B4-BE49-F238E27FC236}">
                <a16:creationId xmlns:a16="http://schemas.microsoft.com/office/drawing/2014/main" id="{DE0B178B-6144-AE0F-5BF7-7C971F30D53F}"/>
              </a:ext>
            </a:extLst>
          </p:cNvPr>
          <p:cNvSpPr/>
          <p:nvPr userDrawn="1"/>
        </p:nvSpPr>
        <p:spPr>
          <a:xfrm>
            <a:off x="768001"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u="none" strike="noStrike">
                <a:solidFill>
                  <a:srgbClr val="000000"/>
                </a:solidFill>
                <a:effectLst/>
                <a:latin typeface="+mn-lt"/>
              </a:rPr>
              <a:t>Mieti omaa polkuasi johtajana; </a:t>
            </a:r>
            <a:br>
              <a:rPr lang="fi-FI" sz="950" b="0" i="0" u="none" strike="noStrike">
                <a:solidFill>
                  <a:srgbClr val="000000"/>
                </a:solidFill>
                <a:effectLst/>
                <a:latin typeface="+mn-lt"/>
              </a:rPr>
            </a:br>
            <a:r>
              <a:rPr lang="fi-FI" sz="950" b="0" i="0" u="none" strike="noStrike">
                <a:solidFill>
                  <a:srgbClr val="000000"/>
                </a:solidFill>
                <a:effectLst/>
                <a:latin typeface="+mn-lt"/>
              </a:rPr>
              <a:t>oletko päätynyt nykyiseen rooliisi</a:t>
            </a:r>
            <a:r>
              <a:rPr lang="fi-FI" sz="950">
                <a:solidFill>
                  <a:srgbClr val="000000"/>
                </a:solidFill>
                <a:latin typeface="+mn-lt"/>
              </a:rPr>
              <a:t> sattuman kautta vai oletko tietoisesti hakeutunut johtajan rooliin? Mikä sinua motivoi johtajuudessa?</a:t>
            </a:r>
            <a:endParaRPr lang="fi-FI" sz="950" b="0" i="0">
              <a:solidFill>
                <a:srgbClr val="000000"/>
              </a:solidFill>
              <a:effectLst/>
              <a:latin typeface="+mn-lt"/>
            </a:endParaRPr>
          </a:p>
        </p:txBody>
      </p:sp>
      <p:sp>
        <p:nvSpPr>
          <p:cNvPr id="23" name="Rectangle 22">
            <a:extLst>
              <a:ext uri="{FF2B5EF4-FFF2-40B4-BE49-F238E27FC236}">
                <a16:creationId xmlns:a16="http://schemas.microsoft.com/office/drawing/2014/main" id="{2D863CE4-BFB6-52D7-8A32-0224F001A56F}"/>
              </a:ext>
            </a:extLst>
          </p:cNvPr>
          <p:cNvSpPr/>
          <p:nvPr userDrawn="1"/>
        </p:nvSpPr>
        <p:spPr>
          <a:xfrm>
            <a:off x="2973822"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u="none" strike="noStrike">
                <a:solidFill>
                  <a:srgbClr val="000000"/>
                </a:solidFill>
                <a:effectLst/>
                <a:latin typeface="+mn-lt"/>
              </a:rPr>
              <a:t>Mitä johtajuus sinulle tarkoittaa? Millaista johtajuutta sinä haluat omalla esimerkilläsi edistää?</a:t>
            </a:r>
          </a:p>
        </p:txBody>
      </p:sp>
      <p:sp>
        <p:nvSpPr>
          <p:cNvPr id="24" name="Rectangle 23">
            <a:extLst>
              <a:ext uri="{FF2B5EF4-FFF2-40B4-BE49-F238E27FC236}">
                <a16:creationId xmlns:a16="http://schemas.microsoft.com/office/drawing/2014/main" id="{EFE36A5E-BE2C-1CE9-76F8-1857EDCCDDF0}"/>
              </a:ext>
            </a:extLst>
          </p:cNvPr>
          <p:cNvSpPr/>
          <p:nvPr userDrawn="1"/>
        </p:nvSpPr>
        <p:spPr>
          <a:xfrm>
            <a:off x="5179643"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u="none" strike="noStrike">
                <a:solidFill>
                  <a:srgbClr val="000000"/>
                </a:solidFill>
                <a:effectLst/>
                <a:latin typeface="+mn-lt"/>
              </a:rPr>
              <a:t>Mieti omaa persoonaasi ja omia vahvuuksiasi, miten hyvin pääset hyödyntämään niitä </a:t>
            </a:r>
            <a:r>
              <a:rPr lang="fi-FI" sz="950">
                <a:solidFill>
                  <a:srgbClr val="000000"/>
                </a:solidFill>
                <a:latin typeface="+mn-lt"/>
              </a:rPr>
              <a:t>omassa </a:t>
            </a:r>
            <a:r>
              <a:rPr lang="fi-FI" sz="950" b="0" i="0" u="none" strike="noStrike">
                <a:solidFill>
                  <a:srgbClr val="000000"/>
                </a:solidFill>
                <a:effectLst/>
                <a:latin typeface="+mn-lt"/>
              </a:rPr>
              <a:t>roolissasi?</a:t>
            </a:r>
          </a:p>
        </p:txBody>
      </p:sp>
      <p:sp>
        <p:nvSpPr>
          <p:cNvPr id="25" name="Rectangle 24">
            <a:extLst>
              <a:ext uri="{FF2B5EF4-FFF2-40B4-BE49-F238E27FC236}">
                <a16:creationId xmlns:a16="http://schemas.microsoft.com/office/drawing/2014/main" id="{274C992E-0730-9A58-8B14-31D2B7FEC9B2}"/>
              </a:ext>
            </a:extLst>
          </p:cNvPr>
          <p:cNvSpPr/>
          <p:nvPr userDrawn="1"/>
        </p:nvSpPr>
        <p:spPr>
          <a:xfrm>
            <a:off x="7385464"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a:solidFill>
                  <a:srgbClr val="000000"/>
                </a:solidFill>
                <a:latin typeface="+mn-lt"/>
              </a:rPr>
              <a:t>Millaiset asiat tuovat arkeesi energiaa ja toisaalta, mitkä asiat kuormittavat ja kuluttavat voimavaroja? Ovatko kuormitustekijät ja palautuminen tasapainossa?</a:t>
            </a:r>
          </a:p>
        </p:txBody>
      </p:sp>
      <p:sp>
        <p:nvSpPr>
          <p:cNvPr id="26" name="Rectangle 25">
            <a:extLst>
              <a:ext uri="{FF2B5EF4-FFF2-40B4-BE49-F238E27FC236}">
                <a16:creationId xmlns:a16="http://schemas.microsoft.com/office/drawing/2014/main" id="{C51E5582-7106-F861-7232-3965CA81A385}"/>
              </a:ext>
            </a:extLst>
          </p:cNvPr>
          <p:cNvSpPr/>
          <p:nvPr userDrawn="1"/>
        </p:nvSpPr>
        <p:spPr>
          <a:xfrm>
            <a:off x="9591286" y="2595195"/>
            <a:ext cx="2136435" cy="1157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pPr algn="l" rtl="0" fontAlgn="base">
              <a:spcBef>
                <a:spcPts val="0"/>
              </a:spcBef>
              <a:spcAft>
                <a:spcPts val="600"/>
              </a:spcAft>
              <a:buFont typeface="+mj-lt"/>
              <a:buNone/>
            </a:pPr>
            <a:r>
              <a:rPr lang="fi-FI" sz="950" b="0" i="0">
                <a:solidFill>
                  <a:srgbClr val="000000"/>
                </a:solidFill>
                <a:effectLst/>
                <a:latin typeface="+mn-lt"/>
              </a:rPr>
              <a:t>Miten johtaja</a:t>
            </a:r>
            <a:r>
              <a:rPr lang="fi-FI" sz="950">
                <a:solidFill>
                  <a:srgbClr val="000000"/>
                </a:solidFill>
                <a:latin typeface="+mn-lt"/>
              </a:rPr>
              <a:t>na varmistat, että tiimilläsi on edellytykset onnistua? </a:t>
            </a:r>
            <a:r>
              <a:rPr lang="fi-FI" sz="950" b="0" i="0">
                <a:solidFill>
                  <a:srgbClr val="000000"/>
                </a:solidFill>
                <a:effectLst/>
                <a:latin typeface="+mn-lt"/>
              </a:rPr>
              <a:t>Millainen on sinun johtamisen palvelulupaus omalle tiimillesi?</a:t>
            </a:r>
            <a:endParaRPr lang="fi-FI" sz="950">
              <a:latin typeface="+mn-lt"/>
            </a:endParaRPr>
          </a:p>
        </p:txBody>
      </p:sp>
      <p:cxnSp>
        <p:nvCxnSpPr>
          <p:cNvPr id="28" name="Straight Connector 27">
            <a:extLst>
              <a:ext uri="{FF2B5EF4-FFF2-40B4-BE49-F238E27FC236}">
                <a16:creationId xmlns:a16="http://schemas.microsoft.com/office/drawing/2014/main" id="{AC901D3D-C425-6AA7-D4E0-31E7585CAEC3}"/>
              </a:ext>
            </a:extLst>
          </p:cNvPr>
          <p:cNvCxnSpPr>
            <a:cxnSpLocks/>
          </p:cNvCxnSpPr>
          <p:nvPr userDrawn="1"/>
        </p:nvCxnSpPr>
        <p:spPr>
          <a:xfrm>
            <a:off x="2939129"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F9F8A7-3EBC-92B7-9374-D863933EA46C}"/>
              </a:ext>
            </a:extLst>
          </p:cNvPr>
          <p:cNvCxnSpPr>
            <a:cxnSpLocks/>
          </p:cNvCxnSpPr>
          <p:nvPr userDrawn="1"/>
        </p:nvCxnSpPr>
        <p:spPr>
          <a:xfrm>
            <a:off x="5144950"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2AA98E-8AF0-E089-2F8B-993C6F9575CE}"/>
              </a:ext>
            </a:extLst>
          </p:cNvPr>
          <p:cNvCxnSpPr>
            <a:cxnSpLocks/>
          </p:cNvCxnSpPr>
          <p:nvPr userDrawn="1"/>
        </p:nvCxnSpPr>
        <p:spPr>
          <a:xfrm>
            <a:off x="7350771"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0E0018-D443-173C-40D4-7B2C65944C47}"/>
              </a:ext>
            </a:extLst>
          </p:cNvPr>
          <p:cNvCxnSpPr>
            <a:cxnSpLocks/>
          </p:cNvCxnSpPr>
          <p:nvPr userDrawn="1"/>
        </p:nvCxnSpPr>
        <p:spPr>
          <a:xfrm>
            <a:off x="9556592" y="2262846"/>
            <a:ext cx="0" cy="41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04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accent2"/>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2319355-59C1-9346-86E5-468368CBC93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19858" b="37187"/>
          <a:stretch/>
        </p:blipFill>
        <p:spPr>
          <a:xfrm rot="10800000">
            <a:off x="0" y="-27225"/>
            <a:ext cx="3674540" cy="2880000"/>
          </a:xfrm>
          <a:prstGeom prst="rect">
            <a:avLst/>
          </a:prstGeom>
        </p:spPr>
      </p:pic>
      <p:pic>
        <p:nvPicPr>
          <p:cNvPr id="13" name="Graphic 12">
            <a:extLst>
              <a:ext uri="{FF2B5EF4-FFF2-40B4-BE49-F238E27FC236}">
                <a16:creationId xmlns:a16="http://schemas.microsoft.com/office/drawing/2014/main" id="{D403C1CE-C5FF-F744-9F70-E86CE1D994F2}"/>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3161" r="17523" b="21431"/>
          <a:stretch/>
        </p:blipFill>
        <p:spPr>
          <a:xfrm>
            <a:off x="4680001" y="0"/>
            <a:ext cx="7512000" cy="6868232"/>
          </a:xfrm>
          <a:prstGeom prst="rect">
            <a:avLst/>
          </a:prstGeom>
        </p:spPr>
      </p:pic>
      <p:sp>
        <p:nvSpPr>
          <p:cNvPr id="7" name="Otsikko 1"/>
          <p:cNvSpPr>
            <a:spLocks noGrp="1"/>
          </p:cNvSpPr>
          <p:nvPr userDrawn="1">
            <p:ph type="ctrTitle"/>
          </p:nvPr>
        </p:nvSpPr>
        <p:spPr>
          <a:xfrm>
            <a:off x="768000" y="1508787"/>
            <a:ext cx="7776864" cy="2794037"/>
          </a:xfrm>
        </p:spPr>
        <p:txBody>
          <a:bodyPr anchor="b" anchorCtr="0">
            <a:noAutofit/>
          </a:bodyPr>
          <a:lstStyle>
            <a:lvl1pPr algn="l">
              <a:defRPr sz="5333">
                <a:solidFill>
                  <a:srgbClr val="FFFFFF"/>
                </a:solidFill>
              </a:defRPr>
            </a:lvl1pPr>
          </a:lstStyle>
          <a:p>
            <a:r>
              <a:rPr lang="fi-FI"/>
              <a:t>Muokkaa </a:t>
            </a:r>
            <a:r>
              <a:rPr lang="fi-FI" err="1"/>
              <a:t>perustyyl</a:t>
            </a:r>
            <a:r>
              <a:rPr lang="fi-FI"/>
              <a:t>. </a:t>
            </a:r>
            <a:r>
              <a:rPr lang="fi-FI" err="1"/>
              <a:t>napsautt</a:t>
            </a:r>
            <a:r>
              <a:rPr lang="fi-FI"/>
              <a:t>.</a:t>
            </a:r>
          </a:p>
        </p:txBody>
      </p:sp>
      <p:sp>
        <p:nvSpPr>
          <p:cNvPr id="8" name="Alaotsikko 2"/>
          <p:cNvSpPr>
            <a:spLocks noGrp="1"/>
          </p:cNvSpPr>
          <p:nvPr userDrawn="1">
            <p:ph type="subTitle" idx="1"/>
          </p:nvPr>
        </p:nvSpPr>
        <p:spPr>
          <a:xfrm>
            <a:off x="768000" y="4555341"/>
            <a:ext cx="7776864" cy="889884"/>
          </a:xfrm>
        </p:spPr>
        <p:txBody>
          <a:bodyPr>
            <a:normAutofit/>
          </a:bodyPr>
          <a:lstStyle>
            <a:lvl1pPr marL="0" indent="0" algn="l">
              <a:spcBef>
                <a:spcPts val="0"/>
              </a:spcBef>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24517325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accent3"/>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79A95F2-8807-DB4F-9C3D-DA5D7FDDB58F}"/>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19858" b="37187"/>
          <a:stretch/>
        </p:blipFill>
        <p:spPr>
          <a:xfrm rot="10800000">
            <a:off x="0" y="-27225"/>
            <a:ext cx="3674540" cy="2880000"/>
          </a:xfrm>
          <a:prstGeom prst="rect">
            <a:avLst/>
          </a:prstGeom>
        </p:spPr>
      </p:pic>
      <p:sp>
        <p:nvSpPr>
          <p:cNvPr id="7" name="Otsikko 1"/>
          <p:cNvSpPr>
            <a:spLocks noGrp="1"/>
          </p:cNvSpPr>
          <p:nvPr userDrawn="1">
            <p:ph type="ctrTitle"/>
          </p:nvPr>
        </p:nvSpPr>
        <p:spPr>
          <a:xfrm>
            <a:off x="768000" y="1508787"/>
            <a:ext cx="7776864" cy="2794037"/>
          </a:xfrm>
        </p:spPr>
        <p:txBody>
          <a:bodyPr anchor="b" anchorCtr="0">
            <a:noAutofit/>
          </a:bodyPr>
          <a:lstStyle>
            <a:lvl1pPr algn="l">
              <a:defRPr sz="5333">
                <a:solidFill>
                  <a:schemeClr val="accent4"/>
                </a:solidFill>
              </a:defRPr>
            </a:lvl1pPr>
          </a:lstStyle>
          <a:p>
            <a:r>
              <a:rPr lang="fi-FI"/>
              <a:t>Muokkaa </a:t>
            </a:r>
            <a:r>
              <a:rPr lang="fi-FI" err="1"/>
              <a:t>perustyyl</a:t>
            </a:r>
            <a:r>
              <a:rPr lang="fi-FI"/>
              <a:t>. </a:t>
            </a:r>
            <a:r>
              <a:rPr lang="fi-FI" err="1"/>
              <a:t>napsautt</a:t>
            </a:r>
            <a:r>
              <a:rPr lang="fi-FI"/>
              <a:t>.</a:t>
            </a:r>
          </a:p>
        </p:txBody>
      </p:sp>
      <p:sp>
        <p:nvSpPr>
          <p:cNvPr id="8" name="Alaotsikko 2"/>
          <p:cNvSpPr>
            <a:spLocks noGrp="1"/>
          </p:cNvSpPr>
          <p:nvPr userDrawn="1">
            <p:ph type="subTitle" idx="1"/>
          </p:nvPr>
        </p:nvSpPr>
        <p:spPr>
          <a:xfrm>
            <a:off x="768000" y="4555341"/>
            <a:ext cx="7776864" cy="889884"/>
          </a:xfrm>
        </p:spPr>
        <p:txBody>
          <a:bodyPr>
            <a:normAutofit/>
          </a:bodyPr>
          <a:lstStyle>
            <a:lvl1pPr marL="0" indent="0" algn="l">
              <a:spcBef>
                <a:spcPts val="0"/>
              </a:spcBef>
              <a:buNone/>
              <a:defRPr sz="240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pic>
        <p:nvPicPr>
          <p:cNvPr id="12" name="Graphic 11">
            <a:extLst>
              <a:ext uri="{FF2B5EF4-FFF2-40B4-BE49-F238E27FC236}">
                <a16:creationId xmlns:a16="http://schemas.microsoft.com/office/drawing/2014/main" id="{C3C24582-84DD-E047-A8BC-F283C7EE1DF6}"/>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3161" r="17523" b="21431"/>
          <a:stretch/>
        </p:blipFill>
        <p:spPr>
          <a:xfrm>
            <a:off x="4680000" y="0"/>
            <a:ext cx="7511999" cy="6868231"/>
          </a:xfrm>
          <a:prstGeom prst="rect">
            <a:avLst/>
          </a:prstGeom>
        </p:spPr>
      </p:pic>
    </p:spTree>
    <p:extLst>
      <p:ext uri="{BB962C8B-B14F-4D97-AF65-F5344CB8AC3E}">
        <p14:creationId xmlns:p14="http://schemas.microsoft.com/office/powerpoint/2010/main" val="299480439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isällön paikkamerkki 2"/>
          <p:cNvSpPr>
            <a:spLocks noGrp="1"/>
          </p:cNvSpPr>
          <p:nvPr userDrawn="1">
            <p:ph idx="1"/>
          </p:nvPr>
        </p:nvSpPr>
        <p:spPr>
          <a:xfrm>
            <a:off x="768001" y="1881330"/>
            <a:ext cx="10319487" cy="428397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Otsikko 7"/>
          <p:cNvSpPr>
            <a:spLocks noGrp="1"/>
          </p:cNvSpPr>
          <p:nvPr userDrawn="1">
            <p:ph type="title"/>
          </p:nvPr>
        </p:nvSpPr>
        <p:spPr>
          <a:xfrm>
            <a:off x="768001" y="432000"/>
            <a:ext cx="10319487" cy="1299027"/>
          </a:xfrm>
        </p:spPr>
        <p:txBody>
          <a:bodyPr/>
          <a:lstStyle>
            <a:lvl1pPr>
              <a:defRPr>
                <a:solidFill>
                  <a:schemeClr val="tx1">
                    <a:lumMod val="85000"/>
                    <a:lumOff val="15000"/>
                  </a:schemeClr>
                </a:solidFill>
              </a:defRPr>
            </a:lvl1pPr>
          </a:lstStyle>
          <a:p>
            <a:r>
              <a:rPr lang="fi-FI"/>
              <a:t>Muokkaa </a:t>
            </a:r>
            <a:r>
              <a:rPr lang="fi-FI" err="1"/>
              <a:t>perustyyl</a:t>
            </a:r>
            <a:r>
              <a:rPr lang="fi-FI"/>
              <a:t>. </a:t>
            </a:r>
            <a:r>
              <a:rPr lang="fi-FI" err="1"/>
              <a:t>napsautt</a:t>
            </a:r>
            <a:r>
              <a:rPr lang="fi-FI"/>
              <a:t>.</a:t>
            </a:r>
          </a:p>
        </p:txBody>
      </p:sp>
      <p:sp>
        <p:nvSpPr>
          <p:cNvPr id="2" name="Päivämäärän paikkamerkki 3">
            <a:extLst>
              <a:ext uri="{FF2B5EF4-FFF2-40B4-BE49-F238E27FC236}">
                <a16:creationId xmlns:a16="http://schemas.microsoft.com/office/drawing/2014/main" id="{0D71A661-2228-6892-0F98-D37941AA8E6E}"/>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accent2"/>
                </a:solidFill>
                <a:latin typeface="+mn-lt"/>
              </a:defRPr>
            </a:lvl1pPr>
          </a:lstStyle>
          <a:p>
            <a:endParaRPr lang="fi-FI"/>
          </a:p>
        </p:txBody>
      </p:sp>
      <p:sp>
        <p:nvSpPr>
          <p:cNvPr id="4" name="Dian numeron paikkamerkki 5">
            <a:extLst>
              <a:ext uri="{FF2B5EF4-FFF2-40B4-BE49-F238E27FC236}">
                <a16:creationId xmlns:a16="http://schemas.microsoft.com/office/drawing/2014/main" id="{452DCC74-5D8E-79BC-FA07-8EF1A4721B84}"/>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accent2"/>
                </a:solidFill>
                <a:latin typeface="+mn-lt"/>
              </a:defRPr>
            </a:lvl1pPr>
          </a:lstStyle>
          <a:p>
            <a:fld id="{1EA1DD0D-7089-48C5-B116-A19F892CF1D9}" type="slidenum">
              <a:rPr lang="fi-FI" smtClean="0"/>
              <a:pPr/>
              <a:t>‹#›</a:t>
            </a:fld>
            <a:endParaRPr lang="fi-FI"/>
          </a:p>
        </p:txBody>
      </p:sp>
      <p:sp>
        <p:nvSpPr>
          <p:cNvPr id="5" name="Alatunnisteen paikkamerkki 4">
            <a:extLst>
              <a:ext uri="{FF2B5EF4-FFF2-40B4-BE49-F238E27FC236}">
                <a16:creationId xmlns:a16="http://schemas.microsoft.com/office/drawing/2014/main" id="{C9860593-A809-3972-4D4F-963C3EFFB0B7}"/>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175154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hart">
    <p:spTree>
      <p:nvGrpSpPr>
        <p:cNvPr id="1" name=""/>
        <p:cNvGrpSpPr/>
        <p:nvPr/>
      </p:nvGrpSpPr>
      <p:grpSpPr>
        <a:xfrm>
          <a:off x="0" y="0"/>
          <a:ext cx="0" cy="0"/>
          <a:chOff x="0" y="0"/>
          <a:chExt cx="0" cy="0"/>
        </a:xfrm>
      </p:grpSpPr>
      <p:sp>
        <p:nvSpPr>
          <p:cNvPr id="10" name="Otsikko 1"/>
          <p:cNvSpPr>
            <a:spLocks noGrp="1"/>
          </p:cNvSpPr>
          <p:nvPr userDrawn="1">
            <p:ph type="ctrTitle" hasCustomPrompt="1"/>
          </p:nvPr>
        </p:nvSpPr>
        <p:spPr>
          <a:xfrm>
            <a:off x="768001" y="432001"/>
            <a:ext cx="4647025" cy="1299600"/>
          </a:xfrm>
        </p:spPr>
        <p:txBody>
          <a:bodyPr anchor="t" anchorCtr="0">
            <a:noAutofit/>
          </a:bodyPr>
          <a:lstStyle>
            <a:lvl1pPr algn="l">
              <a:defRPr sz="2800">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hasCustomPrompt="1"/>
          </p:nvPr>
        </p:nvSpPr>
        <p:spPr>
          <a:xfrm>
            <a:off x="768000" y="1882800"/>
            <a:ext cx="4647027" cy="4282504"/>
          </a:xfrm>
        </p:spPr>
        <p:txBody>
          <a:bodyPr>
            <a:noAutofit/>
          </a:bodyPr>
          <a:lstStyle>
            <a:lvl1pPr marL="0" indent="0" algn="l">
              <a:spcBef>
                <a:spcPts val="0"/>
              </a:spcBef>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32" name="Freeform 30"/>
          <p:cNvSpPr>
            <a:spLocks/>
          </p:cNvSpPr>
          <p:nvPr userDrawn="1"/>
        </p:nvSpPr>
        <p:spPr bwMode="auto">
          <a:xfrm>
            <a:off x="9774767" y="2575588"/>
            <a:ext cx="495300" cy="131233"/>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33" name="Freeform 31"/>
          <p:cNvSpPr>
            <a:spLocks/>
          </p:cNvSpPr>
          <p:nvPr userDrawn="1"/>
        </p:nvSpPr>
        <p:spPr bwMode="auto">
          <a:xfrm>
            <a:off x="9664701" y="2158605"/>
            <a:ext cx="503767" cy="361951"/>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35" name="Freeform 32"/>
          <p:cNvSpPr>
            <a:spLocks/>
          </p:cNvSpPr>
          <p:nvPr userDrawn="1"/>
        </p:nvSpPr>
        <p:spPr bwMode="auto">
          <a:xfrm>
            <a:off x="9592734" y="2482454"/>
            <a:ext cx="215900" cy="205317"/>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36" name="Freeform 33"/>
          <p:cNvSpPr>
            <a:spLocks/>
          </p:cNvSpPr>
          <p:nvPr userDrawn="1"/>
        </p:nvSpPr>
        <p:spPr bwMode="auto">
          <a:xfrm>
            <a:off x="9586383" y="1618853"/>
            <a:ext cx="52917" cy="61384"/>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37" name="Freeform 34"/>
          <p:cNvSpPr>
            <a:spLocks/>
          </p:cNvSpPr>
          <p:nvPr userDrawn="1"/>
        </p:nvSpPr>
        <p:spPr bwMode="auto">
          <a:xfrm>
            <a:off x="9649884" y="1604037"/>
            <a:ext cx="80433" cy="7620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38" name="Freeform 35"/>
          <p:cNvSpPr>
            <a:spLocks/>
          </p:cNvSpPr>
          <p:nvPr userDrawn="1"/>
        </p:nvSpPr>
        <p:spPr bwMode="auto">
          <a:xfrm>
            <a:off x="9660467" y="1608271"/>
            <a:ext cx="97367" cy="107951"/>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39" name="Freeform 36"/>
          <p:cNvSpPr>
            <a:spLocks/>
          </p:cNvSpPr>
          <p:nvPr userDrawn="1"/>
        </p:nvSpPr>
        <p:spPr bwMode="auto">
          <a:xfrm>
            <a:off x="9668933" y="1731038"/>
            <a:ext cx="76200" cy="23284"/>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0" name="Freeform 37"/>
          <p:cNvSpPr>
            <a:spLocks/>
          </p:cNvSpPr>
          <p:nvPr userDrawn="1"/>
        </p:nvSpPr>
        <p:spPr bwMode="auto">
          <a:xfrm>
            <a:off x="9673167" y="1769138"/>
            <a:ext cx="76200" cy="88900"/>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1" name="Freeform 38"/>
          <p:cNvSpPr>
            <a:spLocks/>
          </p:cNvSpPr>
          <p:nvPr userDrawn="1"/>
        </p:nvSpPr>
        <p:spPr bwMode="auto">
          <a:xfrm>
            <a:off x="9668934" y="1855921"/>
            <a:ext cx="103717" cy="91017"/>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2" name="Freeform 39"/>
          <p:cNvSpPr>
            <a:spLocks/>
          </p:cNvSpPr>
          <p:nvPr userDrawn="1"/>
        </p:nvSpPr>
        <p:spPr bwMode="auto">
          <a:xfrm>
            <a:off x="9717616" y="1889787"/>
            <a:ext cx="154517" cy="88900"/>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3" name="Freeform 40"/>
          <p:cNvSpPr>
            <a:spLocks/>
          </p:cNvSpPr>
          <p:nvPr userDrawn="1"/>
        </p:nvSpPr>
        <p:spPr bwMode="auto">
          <a:xfrm>
            <a:off x="9764183" y="1563821"/>
            <a:ext cx="35984" cy="165100"/>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4" name="Freeform 41"/>
          <p:cNvSpPr>
            <a:spLocks/>
          </p:cNvSpPr>
          <p:nvPr userDrawn="1"/>
        </p:nvSpPr>
        <p:spPr bwMode="auto">
          <a:xfrm>
            <a:off x="9802283" y="1612504"/>
            <a:ext cx="107951" cy="7831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5" name="Freeform 42"/>
          <p:cNvSpPr>
            <a:spLocks/>
          </p:cNvSpPr>
          <p:nvPr userDrawn="1"/>
        </p:nvSpPr>
        <p:spPr bwMode="auto">
          <a:xfrm>
            <a:off x="9937749" y="1508787"/>
            <a:ext cx="211667" cy="169333"/>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6" name="Freeform 43"/>
          <p:cNvSpPr>
            <a:spLocks/>
          </p:cNvSpPr>
          <p:nvPr userDrawn="1"/>
        </p:nvSpPr>
        <p:spPr bwMode="auto">
          <a:xfrm>
            <a:off x="10109201" y="1625204"/>
            <a:ext cx="258233" cy="44451"/>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7" name="Freeform 44"/>
          <p:cNvSpPr>
            <a:spLocks/>
          </p:cNvSpPr>
          <p:nvPr userDrawn="1"/>
        </p:nvSpPr>
        <p:spPr bwMode="auto">
          <a:xfrm>
            <a:off x="10191749" y="1735271"/>
            <a:ext cx="152400" cy="150284"/>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8" name="Freeform 45"/>
          <p:cNvSpPr>
            <a:spLocks/>
          </p:cNvSpPr>
          <p:nvPr userDrawn="1"/>
        </p:nvSpPr>
        <p:spPr bwMode="auto">
          <a:xfrm>
            <a:off x="10236200" y="2105687"/>
            <a:ext cx="211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49" name="Freeform 46"/>
          <p:cNvSpPr>
            <a:spLocks/>
          </p:cNvSpPr>
          <p:nvPr userDrawn="1"/>
        </p:nvSpPr>
        <p:spPr bwMode="auto">
          <a:xfrm>
            <a:off x="9906000" y="1682354"/>
            <a:ext cx="27517" cy="16933"/>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50" name="Freeform 47"/>
          <p:cNvSpPr>
            <a:spLocks/>
          </p:cNvSpPr>
          <p:nvPr userDrawn="1"/>
        </p:nvSpPr>
        <p:spPr bwMode="auto">
          <a:xfrm>
            <a:off x="9535583" y="1625204"/>
            <a:ext cx="876300" cy="1035051"/>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86" name="Freeform 37"/>
          <p:cNvSpPr>
            <a:spLocks/>
          </p:cNvSpPr>
          <p:nvPr userDrawn="1"/>
        </p:nvSpPr>
        <p:spPr bwMode="auto">
          <a:xfrm>
            <a:off x="11110385" y="-513786"/>
            <a:ext cx="368300" cy="97367"/>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87" name="Freeform 38"/>
          <p:cNvSpPr>
            <a:spLocks/>
          </p:cNvSpPr>
          <p:nvPr userDrawn="1"/>
        </p:nvSpPr>
        <p:spPr bwMode="auto">
          <a:xfrm>
            <a:off x="11027834" y="-824937"/>
            <a:ext cx="376767" cy="268817"/>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88" name="Freeform 39"/>
          <p:cNvSpPr>
            <a:spLocks/>
          </p:cNvSpPr>
          <p:nvPr userDrawn="1"/>
        </p:nvSpPr>
        <p:spPr bwMode="auto">
          <a:xfrm>
            <a:off x="10972800" y="-583637"/>
            <a:ext cx="160867" cy="154517"/>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89" name="Freeform 40"/>
          <p:cNvSpPr>
            <a:spLocks/>
          </p:cNvSpPr>
          <p:nvPr userDrawn="1"/>
        </p:nvSpPr>
        <p:spPr bwMode="auto">
          <a:xfrm>
            <a:off x="10968568" y="-1229220"/>
            <a:ext cx="40217" cy="46567"/>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0" name="Freeform 41"/>
          <p:cNvSpPr>
            <a:spLocks/>
          </p:cNvSpPr>
          <p:nvPr userDrawn="1"/>
        </p:nvSpPr>
        <p:spPr bwMode="auto">
          <a:xfrm>
            <a:off x="11017251" y="-1237686"/>
            <a:ext cx="59267" cy="55033"/>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1" name="Freeform 42"/>
          <p:cNvSpPr>
            <a:spLocks/>
          </p:cNvSpPr>
          <p:nvPr userDrawn="1"/>
        </p:nvSpPr>
        <p:spPr bwMode="auto">
          <a:xfrm>
            <a:off x="11025718" y="-1235570"/>
            <a:ext cx="71967" cy="80433"/>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2" name="Freeform 43"/>
          <p:cNvSpPr>
            <a:spLocks/>
          </p:cNvSpPr>
          <p:nvPr userDrawn="1"/>
        </p:nvSpPr>
        <p:spPr bwMode="auto">
          <a:xfrm>
            <a:off x="11029951" y="-1144554"/>
            <a:ext cx="57151" cy="19051"/>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3" name="Freeform 44"/>
          <p:cNvSpPr>
            <a:spLocks/>
          </p:cNvSpPr>
          <p:nvPr userDrawn="1"/>
        </p:nvSpPr>
        <p:spPr bwMode="auto">
          <a:xfrm>
            <a:off x="11032067" y="-1117037"/>
            <a:ext cx="59267" cy="67733"/>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4" name="Freeform 45"/>
          <p:cNvSpPr>
            <a:spLocks/>
          </p:cNvSpPr>
          <p:nvPr userDrawn="1"/>
        </p:nvSpPr>
        <p:spPr bwMode="auto">
          <a:xfrm>
            <a:off x="11032067" y="-1051420"/>
            <a:ext cx="76200" cy="67733"/>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5" name="Freeform 46"/>
          <p:cNvSpPr>
            <a:spLocks/>
          </p:cNvSpPr>
          <p:nvPr userDrawn="1"/>
        </p:nvSpPr>
        <p:spPr bwMode="auto">
          <a:xfrm>
            <a:off x="11068051" y="-1026020"/>
            <a:ext cx="114300" cy="67733"/>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6" name="Freeform 47"/>
          <p:cNvSpPr>
            <a:spLocks/>
          </p:cNvSpPr>
          <p:nvPr userDrawn="1"/>
        </p:nvSpPr>
        <p:spPr bwMode="auto">
          <a:xfrm>
            <a:off x="11099801" y="-1269437"/>
            <a:ext cx="29633" cy="124884"/>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7" name="Freeform 48"/>
          <p:cNvSpPr>
            <a:spLocks/>
          </p:cNvSpPr>
          <p:nvPr userDrawn="1"/>
        </p:nvSpPr>
        <p:spPr bwMode="auto">
          <a:xfrm>
            <a:off x="11129434" y="-1231337"/>
            <a:ext cx="80433" cy="57151"/>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8" name="Freeform 49"/>
          <p:cNvSpPr>
            <a:spLocks/>
          </p:cNvSpPr>
          <p:nvPr userDrawn="1"/>
        </p:nvSpPr>
        <p:spPr bwMode="auto">
          <a:xfrm>
            <a:off x="11231034" y="-1309653"/>
            <a:ext cx="158751" cy="124884"/>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99" name="Freeform 50"/>
          <p:cNvSpPr>
            <a:spLocks/>
          </p:cNvSpPr>
          <p:nvPr userDrawn="1"/>
        </p:nvSpPr>
        <p:spPr bwMode="auto">
          <a:xfrm>
            <a:off x="11360151" y="-1222871"/>
            <a:ext cx="190500" cy="33867"/>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100" name="Freeform 51"/>
          <p:cNvSpPr>
            <a:spLocks/>
          </p:cNvSpPr>
          <p:nvPr userDrawn="1"/>
        </p:nvSpPr>
        <p:spPr bwMode="auto">
          <a:xfrm>
            <a:off x="11421534" y="-1140320"/>
            <a:ext cx="114300" cy="112184"/>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101" name="Freeform 52"/>
          <p:cNvSpPr>
            <a:spLocks/>
          </p:cNvSpPr>
          <p:nvPr userDrawn="1"/>
        </p:nvSpPr>
        <p:spPr bwMode="auto">
          <a:xfrm>
            <a:off x="11453284" y="-865153"/>
            <a:ext cx="2117" cy="2117"/>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102" name="Freeform 53"/>
          <p:cNvSpPr>
            <a:spLocks/>
          </p:cNvSpPr>
          <p:nvPr userDrawn="1"/>
        </p:nvSpPr>
        <p:spPr bwMode="auto">
          <a:xfrm>
            <a:off x="11207751" y="-1180537"/>
            <a:ext cx="21167" cy="12700"/>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103" name="Freeform 54"/>
          <p:cNvSpPr>
            <a:spLocks/>
          </p:cNvSpPr>
          <p:nvPr userDrawn="1"/>
        </p:nvSpPr>
        <p:spPr bwMode="auto">
          <a:xfrm>
            <a:off x="10930467" y="-1222871"/>
            <a:ext cx="656167" cy="772584"/>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3200"/>
          </a:p>
        </p:txBody>
      </p:sp>
      <p:sp>
        <p:nvSpPr>
          <p:cNvPr id="51" name="Sisällön paikkamerkki 2">
            <a:extLst>
              <a:ext uri="{FF2B5EF4-FFF2-40B4-BE49-F238E27FC236}">
                <a16:creationId xmlns:a16="http://schemas.microsoft.com/office/drawing/2014/main" id="{A31584F8-930E-EA45-A3CC-32A4638661A5}"/>
              </a:ext>
            </a:extLst>
          </p:cNvPr>
          <p:cNvSpPr>
            <a:spLocks noGrp="1"/>
          </p:cNvSpPr>
          <p:nvPr>
            <p:ph idx="10"/>
          </p:nvPr>
        </p:nvSpPr>
        <p:spPr>
          <a:xfrm>
            <a:off x="5519936" y="432000"/>
            <a:ext cx="6462672" cy="5733305"/>
          </a:xfrm>
        </p:spPr>
        <p:txBody>
          <a:bodyPr/>
          <a:lstStyle/>
          <a:p>
            <a:pPr lvl="0"/>
            <a:r>
              <a:rPr lang="fi-FI"/>
              <a:t>Muokkaa tekstin perustyylejä</a:t>
            </a:r>
          </a:p>
        </p:txBody>
      </p:sp>
      <p:sp>
        <p:nvSpPr>
          <p:cNvPr id="2" name="Päivämäärän paikkamerkki 3">
            <a:extLst>
              <a:ext uri="{FF2B5EF4-FFF2-40B4-BE49-F238E27FC236}">
                <a16:creationId xmlns:a16="http://schemas.microsoft.com/office/drawing/2014/main" id="{05CB3E95-60F0-F30D-8E06-03086A0AA52F}"/>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accent2"/>
                </a:solidFill>
                <a:latin typeface="+mn-lt"/>
              </a:defRPr>
            </a:lvl1pPr>
          </a:lstStyle>
          <a:p>
            <a:endParaRPr lang="fi-FI"/>
          </a:p>
        </p:txBody>
      </p:sp>
      <p:sp>
        <p:nvSpPr>
          <p:cNvPr id="3" name="Dian numeron paikkamerkki 5">
            <a:extLst>
              <a:ext uri="{FF2B5EF4-FFF2-40B4-BE49-F238E27FC236}">
                <a16:creationId xmlns:a16="http://schemas.microsoft.com/office/drawing/2014/main" id="{74D9A50F-1B9E-EE4A-289D-FCD334AA41F6}"/>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accent2"/>
                </a:solidFill>
                <a:latin typeface="+mn-lt"/>
              </a:defRPr>
            </a:lvl1pPr>
          </a:lstStyle>
          <a:p>
            <a:fld id="{1EA1DD0D-7089-48C5-B116-A19F892CF1D9}" type="slidenum">
              <a:rPr lang="fi-FI" smtClean="0"/>
              <a:pPr/>
              <a:t>‹#›</a:t>
            </a:fld>
            <a:endParaRPr lang="fi-FI"/>
          </a:p>
        </p:txBody>
      </p:sp>
      <p:sp>
        <p:nvSpPr>
          <p:cNvPr id="4" name="Alatunnisteen paikkamerkki 4">
            <a:extLst>
              <a:ext uri="{FF2B5EF4-FFF2-40B4-BE49-F238E27FC236}">
                <a16:creationId xmlns:a16="http://schemas.microsoft.com/office/drawing/2014/main" id="{A1A37C73-C235-A575-A949-288D63E5D277}"/>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26544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Otsikko 7"/>
          <p:cNvSpPr>
            <a:spLocks noGrp="1"/>
          </p:cNvSpPr>
          <p:nvPr userDrawn="1">
            <p:ph type="title"/>
          </p:nvPr>
        </p:nvSpPr>
        <p:spPr>
          <a:xfrm>
            <a:off x="768001" y="432000"/>
            <a:ext cx="10319487" cy="1299027"/>
          </a:xfrm>
        </p:spPr>
        <p:txBody>
          <a:bodyPr/>
          <a:lstStyle>
            <a:lvl1pPr>
              <a:defRPr>
                <a:solidFill>
                  <a:schemeClr val="tx1">
                    <a:lumMod val="85000"/>
                    <a:lumOff val="15000"/>
                  </a:schemeClr>
                </a:solidFill>
              </a:defRPr>
            </a:lvl1pPr>
          </a:lstStyle>
          <a:p>
            <a:r>
              <a:rPr lang="fi-FI"/>
              <a:t>Muokkaa </a:t>
            </a:r>
            <a:r>
              <a:rPr lang="fi-FI" err="1"/>
              <a:t>perustyyl</a:t>
            </a:r>
            <a:r>
              <a:rPr lang="fi-FI"/>
              <a:t>. </a:t>
            </a:r>
            <a:r>
              <a:rPr lang="fi-FI" err="1"/>
              <a:t>napsautt</a:t>
            </a:r>
            <a:r>
              <a:rPr lang="fi-FI"/>
              <a:t>.</a:t>
            </a:r>
          </a:p>
        </p:txBody>
      </p:sp>
      <p:sp>
        <p:nvSpPr>
          <p:cNvPr id="2" name="Päivämäärän paikkamerkki 3">
            <a:extLst>
              <a:ext uri="{FF2B5EF4-FFF2-40B4-BE49-F238E27FC236}">
                <a16:creationId xmlns:a16="http://schemas.microsoft.com/office/drawing/2014/main" id="{E1C9FDC1-EE92-CFA6-0B0C-E88FC06CD955}"/>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accent2"/>
                </a:solidFill>
                <a:latin typeface="+mn-lt"/>
              </a:defRPr>
            </a:lvl1pPr>
          </a:lstStyle>
          <a:p>
            <a:endParaRPr lang="fi-FI"/>
          </a:p>
        </p:txBody>
      </p:sp>
      <p:sp>
        <p:nvSpPr>
          <p:cNvPr id="3" name="Dian numeron paikkamerkki 5">
            <a:extLst>
              <a:ext uri="{FF2B5EF4-FFF2-40B4-BE49-F238E27FC236}">
                <a16:creationId xmlns:a16="http://schemas.microsoft.com/office/drawing/2014/main" id="{A6091816-0FAC-E0D6-8BD7-0D63A505C340}"/>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accent2"/>
                </a:solidFill>
                <a:latin typeface="+mn-lt"/>
              </a:defRPr>
            </a:lvl1pPr>
          </a:lstStyle>
          <a:p>
            <a:fld id="{1EA1DD0D-7089-48C5-B116-A19F892CF1D9}" type="slidenum">
              <a:rPr lang="fi-FI" smtClean="0"/>
              <a:pPr/>
              <a:t>‹#›</a:t>
            </a:fld>
            <a:endParaRPr lang="fi-FI"/>
          </a:p>
        </p:txBody>
      </p:sp>
      <p:sp>
        <p:nvSpPr>
          <p:cNvPr id="4" name="Alatunnisteen paikkamerkki 4">
            <a:extLst>
              <a:ext uri="{FF2B5EF4-FFF2-40B4-BE49-F238E27FC236}">
                <a16:creationId xmlns:a16="http://schemas.microsoft.com/office/drawing/2014/main" id="{E31BCB47-05A2-60ED-6489-F1A5CC152199}"/>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253557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DB206-C3ED-9240-9E43-E8DDFD8B711C}"/>
              </a:ext>
            </a:extLst>
          </p:cNvPr>
          <p:cNvSpPr/>
          <p:nvPr userDrawn="1"/>
        </p:nvSpPr>
        <p:spPr>
          <a:xfrm>
            <a:off x="6096000" y="-1"/>
            <a:ext cx="6096000" cy="68682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Otsikko 1"/>
          <p:cNvSpPr>
            <a:spLocks noGrp="1"/>
          </p:cNvSpPr>
          <p:nvPr userDrawn="1">
            <p:ph type="ctrTitle" hasCustomPrompt="1"/>
          </p:nvPr>
        </p:nvSpPr>
        <p:spPr>
          <a:xfrm>
            <a:off x="768001" y="432001"/>
            <a:ext cx="4647025" cy="1299600"/>
          </a:xfrm>
        </p:spPr>
        <p:txBody>
          <a:bodyPr anchor="t" anchorCtr="0">
            <a:noAutofit/>
          </a:bodyPr>
          <a:lstStyle>
            <a:lvl1pPr algn="l">
              <a:defRPr sz="2800">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hasCustomPrompt="1"/>
          </p:nvPr>
        </p:nvSpPr>
        <p:spPr>
          <a:xfrm>
            <a:off x="768000" y="1882800"/>
            <a:ext cx="4647027" cy="4282504"/>
          </a:xfrm>
        </p:spPr>
        <p:txBody>
          <a:bodyPr>
            <a:noAutofit/>
          </a:bodyPr>
          <a:lstStyle>
            <a:lvl1pPr marL="0" indent="0" algn="l">
              <a:spcBef>
                <a:spcPts val="0"/>
              </a:spcBef>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3" name="Päivämäärän paikkamerkki 3">
            <a:extLst>
              <a:ext uri="{FF2B5EF4-FFF2-40B4-BE49-F238E27FC236}">
                <a16:creationId xmlns:a16="http://schemas.microsoft.com/office/drawing/2014/main" id="{3DFF7E47-FBF5-DEF2-B420-65E000595ED9}"/>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bg1"/>
                </a:solidFill>
                <a:latin typeface="+mn-lt"/>
              </a:defRPr>
            </a:lvl1pPr>
          </a:lstStyle>
          <a:p>
            <a:endParaRPr lang="fi-FI"/>
          </a:p>
        </p:txBody>
      </p:sp>
      <p:sp>
        <p:nvSpPr>
          <p:cNvPr id="4" name="Dian numeron paikkamerkki 5">
            <a:extLst>
              <a:ext uri="{FF2B5EF4-FFF2-40B4-BE49-F238E27FC236}">
                <a16:creationId xmlns:a16="http://schemas.microsoft.com/office/drawing/2014/main" id="{C7EB24C9-2D3F-347E-7D5C-3CF4F42E57EF}"/>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bg1"/>
                </a:solidFill>
                <a:latin typeface="+mn-lt"/>
              </a:defRPr>
            </a:lvl1pPr>
          </a:lstStyle>
          <a:p>
            <a:fld id="{1EA1DD0D-7089-48C5-B116-A19F892CF1D9}" type="slidenum">
              <a:rPr lang="fi-FI" smtClean="0"/>
              <a:pPr/>
              <a:t>‹#›</a:t>
            </a:fld>
            <a:endParaRPr lang="fi-FI"/>
          </a:p>
        </p:txBody>
      </p:sp>
      <p:sp>
        <p:nvSpPr>
          <p:cNvPr id="5" name="Alatunnisteen paikkamerkki 4">
            <a:extLst>
              <a:ext uri="{FF2B5EF4-FFF2-40B4-BE49-F238E27FC236}">
                <a16:creationId xmlns:a16="http://schemas.microsoft.com/office/drawing/2014/main" id="{4F45B3BF-B49A-E45F-7E68-A00FA080E32E}"/>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4224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DB206-C3ED-9240-9E43-E8DDFD8B711C}"/>
              </a:ext>
            </a:extLst>
          </p:cNvPr>
          <p:cNvSpPr/>
          <p:nvPr userDrawn="1"/>
        </p:nvSpPr>
        <p:spPr>
          <a:xfrm>
            <a:off x="609600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Otsikko 1"/>
          <p:cNvSpPr>
            <a:spLocks noGrp="1"/>
          </p:cNvSpPr>
          <p:nvPr userDrawn="1">
            <p:ph type="ctrTitle" hasCustomPrompt="1"/>
          </p:nvPr>
        </p:nvSpPr>
        <p:spPr>
          <a:xfrm>
            <a:off x="768001" y="432001"/>
            <a:ext cx="4647025" cy="1299600"/>
          </a:xfrm>
        </p:spPr>
        <p:txBody>
          <a:bodyPr anchor="t" anchorCtr="0">
            <a:noAutofit/>
          </a:bodyPr>
          <a:lstStyle>
            <a:lvl1pPr algn="l">
              <a:defRPr sz="2800">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hasCustomPrompt="1"/>
          </p:nvPr>
        </p:nvSpPr>
        <p:spPr>
          <a:xfrm>
            <a:off x="768000" y="1882800"/>
            <a:ext cx="4647027" cy="4282504"/>
          </a:xfrm>
        </p:spPr>
        <p:txBody>
          <a:bodyPr>
            <a:noAutofit/>
          </a:bodyPr>
          <a:lstStyle>
            <a:lvl1pPr marL="0" indent="0" algn="l">
              <a:spcBef>
                <a:spcPts val="0"/>
              </a:spcBef>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pic>
        <p:nvPicPr>
          <p:cNvPr id="53" name="Graphic 52">
            <a:extLst>
              <a:ext uri="{FF2B5EF4-FFF2-40B4-BE49-F238E27FC236}">
                <a16:creationId xmlns:a16="http://schemas.microsoft.com/office/drawing/2014/main" id="{EA8B9048-F913-3C4B-A357-EBC96DBBC10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15772" y="3512165"/>
            <a:ext cx="3360000" cy="3360000"/>
          </a:xfrm>
          <a:prstGeom prst="rect">
            <a:avLst/>
          </a:prstGeom>
        </p:spPr>
      </p:pic>
      <p:sp>
        <p:nvSpPr>
          <p:cNvPr id="3" name="Päivämäärän paikkamerkki 3">
            <a:extLst>
              <a:ext uri="{FF2B5EF4-FFF2-40B4-BE49-F238E27FC236}">
                <a16:creationId xmlns:a16="http://schemas.microsoft.com/office/drawing/2014/main" id="{9A0E70DE-AEF5-23D8-8646-A7CFFBB75F56}"/>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bg1"/>
                </a:solidFill>
                <a:latin typeface="+mn-lt"/>
              </a:defRPr>
            </a:lvl1pPr>
          </a:lstStyle>
          <a:p>
            <a:endParaRPr lang="fi-FI"/>
          </a:p>
        </p:txBody>
      </p:sp>
      <p:sp>
        <p:nvSpPr>
          <p:cNvPr id="4" name="Dian numeron paikkamerkki 5">
            <a:extLst>
              <a:ext uri="{FF2B5EF4-FFF2-40B4-BE49-F238E27FC236}">
                <a16:creationId xmlns:a16="http://schemas.microsoft.com/office/drawing/2014/main" id="{79AEFE13-B013-3EB1-0ADD-38D1E4ADCE20}"/>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bg1"/>
                </a:solidFill>
                <a:latin typeface="+mn-lt"/>
              </a:defRPr>
            </a:lvl1pPr>
          </a:lstStyle>
          <a:p>
            <a:fld id="{1EA1DD0D-7089-48C5-B116-A19F892CF1D9}" type="slidenum">
              <a:rPr lang="fi-FI" smtClean="0"/>
              <a:pPr/>
              <a:t>‹#›</a:t>
            </a:fld>
            <a:endParaRPr lang="fi-FI"/>
          </a:p>
        </p:txBody>
      </p:sp>
      <p:sp>
        <p:nvSpPr>
          <p:cNvPr id="5" name="Alatunnisteen paikkamerkki 4">
            <a:extLst>
              <a:ext uri="{FF2B5EF4-FFF2-40B4-BE49-F238E27FC236}">
                <a16:creationId xmlns:a16="http://schemas.microsoft.com/office/drawing/2014/main" id="{AF266331-AB7B-2A21-D2FF-0A0193288B84}"/>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429323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3">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CF2B351-30E9-F74D-B7D6-79990A26B244}"/>
              </a:ext>
            </a:extLst>
          </p:cNvPr>
          <p:cNvSpPr/>
          <p:nvPr userDrawn="1"/>
        </p:nvSpPr>
        <p:spPr>
          <a:xfrm>
            <a:off x="6096000" y="-1"/>
            <a:ext cx="6096000"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Otsikko 1"/>
          <p:cNvSpPr>
            <a:spLocks noGrp="1"/>
          </p:cNvSpPr>
          <p:nvPr userDrawn="1">
            <p:ph type="ctrTitle" hasCustomPrompt="1"/>
          </p:nvPr>
        </p:nvSpPr>
        <p:spPr>
          <a:xfrm>
            <a:off x="768001" y="432001"/>
            <a:ext cx="4647025" cy="1299600"/>
          </a:xfrm>
        </p:spPr>
        <p:txBody>
          <a:bodyPr anchor="t" anchorCtr="0">
            <a:noAutofit/>
          </a:bodyPr>
          <a:lstStyle>
            <a:lvl1pPr algn="l">
              <a:defRPr sz="2800">
                <a:solidFill>
                  <a:schemeClr val="tx1"/>
                </a:solidFill>
              </a:defRPr>
            </a:lvl1pPr>
          </a:lstStyle>
          <a:p>
            <a:r>
              <a:rPr lang="fi-FI"/>
              <a:t>Muokkaa </a:t>
            </a:r>
            <a:r>
              <a:rPr lang="fi-FI" err="1"/>
              <a:t>perustyyl</a:t>
            </a:r>
            <a:r>
              <a:rPr lang="fi-FI"/>
              <a:t>. </a:t>
            </a:r>
            <a:r>
              <a:rPr lang="fi-FI" err="1"/>
              <a:t>napsautt</a:t>
            </a:r>
            <a:r>
              <a:rPr lang="fi-FI"/>
              <a:t>.</a:t>
            </a:r>
          </a:p>
        </p:txBody>
      </p:sp>
      <p:sp>
        <p:nvSpPr>
          <p:cNvPr id="11" name="Alaotsikko 2"/>
          <p:cNvSpPr>
            <a:spLocks noGrp="1"/>
          </p:cNvSpPr>
          <p:nvPr userDrawn="1">
            <p:ph type="subTitle" idx="1" hasCustomPrompt="1"/>
          </p:nvPr>
        </p:nvSpPr>
        <p:spPr>
          <a:xfrm>
            <a:off x="768000" y="1882800"/>
            <a:ext cx="4647027" cy="4282504"/>
          </a:xfrm>
        </p:spPr>
        <p:txBody>
          <a:bodyPr>
            <a:noAutofit/>
          </a:bodyPr>
          <a:lstStyle>
            <a:lvl1pPr marL="0" indent="0" algn="l">
              <a:spcBef>
                <a:spcPts val="0"/>
              </a:spcBef>
              <a:buNone/>
              <a:defRPr sz="20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2" name="Päivämäärän paikkamerkki 3">
            <a:extLst>
              <a:ext uri="{FF2B5EF4-FFF2-40B4-BE49-F238E27FC236}">
                <a16:creationId xmlns:a16="http://schemas.microsoft.com/office/drawing/2014/main" id="{90950A7E-9BC8-445F-5300-35DA7DB2AC7F}"/>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bg1"/>
                </a:solidFill>
                <a:latin typeface="+mn-lt"/>
              </a:defRPr>
            </a:lvl1pPr>
          </a:lstStyle>
          <a:p>
            <a:endParaRPr lang="fi-FI"/>
          </a:p>
        </p:txBody>
      </p:sp>
      <p:sp>
        <p:nvSpPr>
          <p:cNvPr id="3" name="Dian numeron paikkamerkki 5">
            <a:extLst>
              <a:ext uri="{FF2B5EF4-FFF2-40B4-BE49-F238E27FC236}">
                <a16:creationId xmlns:a16="http://schemas.microsoft.com/office/drawing/2014/main" id="{071FCD77-A7D2-22D0-97F6-0B425999C334}"/>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bg1"/>
                </a:solidFill>
                <a:latin typeface="+mn-lt"/>
              </a:defRPr>
            </a:lvl1pPr>
          </a:lstStyle>
          <a:p>
            <a:fld id="{1EA1DD0D-7089-48C5-B116-A19F892CF1D9}" type="slidenum">
              <a:rPr lang="fi-FI" smtClean="0"/>
              <a:pPr/>
              <a:t>‹#›</a:t>
            </a:fld>
            <a:endParaRPr lang="fi-FI"/>
          </a:p>
        </p:txBody>
      </p:sp>
      <p:sp>
        <p:nvSpPr>
          <p:cNvPr id="4" name="Alatunnisteen paikkamerkki 4">
            <a:extLst>
              <a:ext uri="{FF2B5EF4-FFF2-40B4-BE49-F238E27FC236}">
                <a16:creationId xmlns:a16="http://schemas.microsoft.com/office/drawing/2014/main" id="{3B0496B9-272A-999C-3958-84A79682A242}"/>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329656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68001" y="432000"/>
            <a:ext cx="10769599" cy="1299027"/>
          </a:xfrm>
          <a:prstGeom prst="rect">
            <a:avLst/>
          </a:prstGeom>
        </p:spPr>
        <p:txBody>
          <a:bodyPr vert="horz" lIns="91440" tIns="45720" rIns="91440" bIns="4572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68001" y="1881602"/>
            <a:ext cx="10769599" cy="4283701"/>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a:extLst>
              <a:ext uri="{FF2B5EF4-FFF2-40B4-BE49-F238E27FC236}">
                <a16:creationId xmlns:a16="http://schemas.microsoft.com/office/drawing/2014/main" id="{0F08AD58-B7ED-D448-AEF4-2DA2E6B48AD6}"/>
              </a:ext>
            </a:extLst>
          </p:cNvPr>
          <p:cNvSpPr>
            <a:spLocks noGrp="1"/>
          </p:cNvSpPr>
          <p:nvPr>
            <p:ph type="dt" sz="half" idx="2"/>
          </p:nvPr>
        </p:nvSpPr>
        <p:spPr>
          <a:xfrm>
            <a:off x="10512491" y="6329213"/>
            <a:ext cx="911424" cy="268139"/>
          </a:xfrm>
          <a:prstGeom prst="rect">
            <a:avLst/>
          </a:prstGeom>
        </p:spPr>
        <p:txBody>
          <a:bodyPr vert="horz" lIns="0" tIns="0" rIns="0" bIns="0" rtlCol="0" anchor="ctr"/>
          <a:lstStyle>
            <a:lvl1pPr algn="l">
              <a:defRPr sz="1000" b="0">
                <a:solidFill>
                  <a:schemeClr val="accent2"/>
                </a:solidFill>
                <a:latin typeface="+mn-lt"/>
              </a:defRPr>
            </a:lvl1pPr>
          </a:lstStyle>
          <a:p>
            <a:endParaRPr lang="fi-FI"/>
          </a:p>
        </p:txBody>
      </p:sp>
      <p:sp>
        <p:nvSpPr>
          <p:cNvPr id="9" name="Dian numeron paikkamerkki 5">
            <a:extLst>
              <a:ext uri="{FF2B5EF4-FFF2-40B4-BE49-F238E27FC236}">
                <a16:creationId xmlns:a16="http://schemas.microsoft.com/office/drawing/2014/main" id="{B06A42C3-212D-CB42-BCC0-55F1B2489FBC}"/>
              </a:ext>
            </a:extLst>
          </p:cNvPr>
          <p:cNvSpPr>
            <a:spLocks noGrp="1"/>
          </p:cNvSpPr>
          <p:nvPr>
            <p:ph type="sldNum" sz="quarter" idx="4"/>
          </p:nvPr>
        </p:nvSpPr>
        <p:spPr>
          <a:xfrm>
            <a:off x="11443659" y="6329216"/>
            <a:ext cx="538948" cy="268137"/>
          </a:xfrm>
          <a:prstGeom prst="rect">
            <a:avLst/>
          </a:prstGeom>
        </p:spPr>
        <p:txBody>
          <a:bodyPr rIns="18000" anchor="ctr"/>
          <a:lstStyle>
            <a:lvl1pPr algn="r">
              <a:defRPr sz="1000" b="0">
                <a:solidFill>
                  <a:schemeClr val="accent2"/>
                </a:solidFill>
                <a:latin typeface="+mn-lt"/>
              </a:defRPr>
            </a:lvl1pPr>
          </a:lstStyle>
          <a:p>
            <a:fld id="{1EA1DD0D-7089-48C5-B116-A19F892CF1D9}" type="slidenum">
              <a:rPr lang="fi-FI" smtClean="0"/>
              <a:pPr/>
              <a:t>‹#›</a:t>
            </a:fld>
            <a:endParaRPr lang="fi-FI"/>
          </a:p>
        </p:txBody>
      </p:sp>
      <p:sp>
        <p:nvSpPr>
          <p:cNvPr id="10" name="Alatunnisteen paikkamerkki 4">
            <a:extLst>
              <a:ext uri="{FF2B5EF4-FFF2-40B4-BE49-F238E27FC236}">
                <a16:creationId xmlns:a16="http://schemas.microsoft.com/office/drawing/2014/main" id="{2B20B362-15D4-AA43-A496-416324D09AEA}"/>
              </a:ext>
            </a:extLst>
          </p:cNvPr>
          <p:cNvSpPr>
            <a:spLocks noGrp="1"/>
          </p:cNvSpPr>
          <p:nvPr>
            <p:ph type="ftr" sz="quarter" idx="3"/>
          </p:nvPr>
        </p:nvSpPr>
        <p:spPr>
          <a:xfrm>
            <a:off x="768001" y="6339189"/>
            <a:ext cx="3648405" cy="258163"/>
          </a:xfrm>
          <a:prstGeom prst="rect">
            <a:avLst/>
          </a:prstGeom>
        </p:spPr>
        <p:txBody>
          <a:bodyPr/>
          <a:lstStyle>
            <a:lvl1pPr algn="l">
              <a:defRPr sz="1000" b="0">
                <a:solidFill>
                  <a:schemeClr val="accent2"/>
                </a:solidFill>
                <a:latin typeface="+mn-lt"/>
              </a:defRPr>
            </a:lvl1pPr>
          </a:lstStyle>
          <a:p>
            <a:r>
              <a:rPr lang="fi-FI"/>
              <a:t>Huomisen johtajuus | Starttipaketti 2023</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802" r:id="rId1"/>
    <p:sldLayoutId id="2147483810" r:id="rId2"/>
    <p:sldLayoutId id="2147483803" r:id="rId3"/>
    <p:sldLayoutId id="2147483806" r:id="rId4"/>
    <p:sldLayoutId id="2147483800" r:id="rId5"/>
    <p:sldLayoutId id="2147483807" r:id="rId6"/>
    <p:sldLayoutId id="2147483801" r:id="rId7"/>
    <p:sldLayoutId id="2147483805" r:id="rId8"/>
    <p:sldLayoutId id="2147483804" r:id="rId9"/>
    <p:sldLayoutId id="2147483808" r:id="rId10"/>
    <p:sldLayoutId id="2147483809" r:id="rId11"/>
  </p:sldLayoutIdLst>
  <p:hf hdr="0" dt="0"/>
  <p:txStyles>
    <p:titleStyle>
      <a:lvl1pPr algn="l" defTabSz="1219170" rtl="0" eaLnBrk="1" latinLnBrk="0" hangingPunct="1">
        <a:spcBef>
          <a:spcPct val="0"/>
        </a:spcBef>
        <a:buNone/>
        <a:defRPr sz="2800" b="1" kern="1200">
          <a:solidFill>
            <a:schemeClr val="tx1">
              <a:lumMod val="85000"/>
              <a:lumOff val="15000"/>
            </a:schemeClr>
          </a:solidFill>
          <a:latin typeface="+mn-lt"/>
          <a:ea typeface="+mj-ea"/>
          <a:cs typeface="+mj-cs"/>
        </a:defRPr>
      </a:lvl1pPr>
    </p:titleStyle>
    <p:body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survey.zef.fi/oqg02emo/index.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nuorkauppakamarit.fi/johtajuusbarometri/" TargetMode="External"/><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hyperlink" Target="https://hyvatyo.ttl.fi/hubfs/Johtajuuden%20Tulevaisuusvuoropuhelut%20%E2%80%93%20Matkalla%20kohti%20100%20000%20uutta%20kasvua%20ja%20uudistumista%20tukevaa%20johtajaa%20VALMIS.pdf" TargetMode="External"/><Relationship Id="rId7" Type="http://schemas.openxmlformats.org/officeDocument/2006/relationships/hyperlink" Target="https://hyvatyo.ttl.fi/tyo2030/tyoelaman-tilannekuva/nuoret-ja-johtajuus" TargetMode="External"/><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6.xml"/><Relationship Id="rId6" Type="http://schemas.openxmlformats.org/officeDocument/2006/relationships/hyperlink" Target="https://hyvatyo.ttl.fi/johtajuuden-anatomia" TargetMode="External"/><Relationship Id="rId11" Type="http://schemas.openxmlformats.org/officeDocument/2006/relationships/image" Target="../media/image20.png"/><Relationship Id="rId5" Type="http://schemas.openxmlformats.org/officeDocument/2006/relationships/hyperlink" Target="https://nuorkauppakamarit.fi/johtajuudentyokalut/" TargetMode="External"/><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hyperlink" Target="https://hyvatyo.ttl.fi/hubfs/Nuoret%20ja%20johtajuus_tutkimusraportti_15.3.2022.pdf" TargetMode="External"/><Relationship Id="rId9" Type="http://schemas.openxmlformats.org/officeDocument/2006/relationships/image" Target="../media/image18.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3.xml"/><Relationship Id="rId16" Type="http://schemas.openxmlformats.org/officeDocument/2006/relationships/image" Target="../media/image44.svg"/><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FI" dirty="0"/>
              <a:t>Huomisen johtajuus</a:t>
            </a:r>
            <a:endParaRPr lang="fi-FI" dirty="0"/>
          </a:p>
        </p:txBody>
      </p:sp>
      <p:sp>
        <p:nvSpPr>
          <p:cNvPr id="3" name="Subtitle 2"/>
          <p:cNvSpPr>
            <a:spLocks noGrp="1"/>
          </p:cNvSpPr>
          <p:nvPr>
            <p:ph type="subTitle" idx="1"/>
          </p:nvPr>
        </p:nvSpPr>
        <p:spPr/>
        <p:txBody>
          <a:bodyPr vert="horz" lIns="91440" tIns="45720" rIns="91440" bIns="45720" rtlCol="0" anchor="t">
            <a:normAutofit/>
          </a:bodyPr>
          <a:lstStyle/>
          <a:p>
            <a:r>
              <a:rPr lang="en-FI"/>
              <a:t>Starttipaketti </a:t>
            </a:r>
            <a:endParaRPr lang="en-US"/>
          </a:p>
        </p:txBody>
      </p:sp>
    </p:spTree>
    <p:extLst>
      <p:ext uri="{BB962C8B-B14F-4D97-AF65-F5344CB8AC3E}">
        <p14:creationId xmlns:p14="http://schemas.microsoft.com/office/powerpoint/2010/main" val="344944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pPr>
              <a:spcBef>
                <a:spcPts val="0"/>
              </a:spcBef>
            </a:pPr>
            <a:r>
              <a:rPr lang="en-FI" sz="1200">
                <a:solidFill>
                  <a:schemeClr val="accent1"/>
                </a:solidFill>
              </a:rPr>
              <a:t>TEESI 3 </a:t>
            </a:r>
            <a:br>
              <a:rPr lang="en-FI" sz="2800">
                <a:solidFill>
                  <a:schemeClr val="accent1"/>
                </a:solidFill>
              </a:rPr>
            </a:br>
            <a:r>
              <a:rPr lang="fi-FI"/>
              <a:t>Tulevaisuuden työelämä on ihmisen kokoista, myös johtajalle</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2268186"/>
            <a:ext cx="4761431" cy="3897117"/>
          </a:xfrm>
        </p:spPr>
        <p:txBody>
          <a:bodyPr vert="horz" lIns="91440" tIns="45720" rIns="91440" bIns="45720" rtlCol="0" anchor="t">
            <a:noAutofit/>
          </a:bodyPr>
          <a:lstStyle/>
          <a:p>
            <a:pPr>
              <a:spcAft>
                <a:spcPts val="800"/>
              </a:spcAft>
            </a:pPr>
            <a:r>
              <a:rPr lang="fi-FI" sz="1400"/>
              <a:t>Tulevaisuuden työelämä rakentuu ensisijaisesti ihmisen ympärille. Työn tekeminen nähdään edelleen merkittävänä hyvinvoinnin ja merkityksellisyyden lähteenä, mutta samaan aikaan työn kuormittavuudesta ja jaksamisesta puhutaan paljon. </a:t>
            </a:r>
          </a:p>
          <a:p>
            <a:pPr>
              <a:spcAft>
                <a:spcPts val="800"/>
              </a:spcAft>
            </a:pPr>
            <a:r>
              <a:rPr lang="fi-FI" sz="1400"/>
              <a:t>Monella tapaa määrittelemme uudelleen sitä, mitä työn tekeminen tulevaisuudessa on, missä ja miten työtä tehdään. Joudumme etsimään myös uudenlaisia ratkaisuja työn muuttuessa nopeasti. Jatkuva muutos kuormittaa ja siksi muutoksen sietokyvyn vahvistaminen on yksi tärkeimpiä huomisen johtajuuden tehtäviä. </a:t>
            </a:r>
            <a:endParaRPr lang="fi-FI" sz="1400">
              <a:cs typeface="Arial"/>
            </a:endParaRPr>
          </a:p>
          <a:p>
            <a:pPr>
              <a:spcAft>
                <a:spcPts val="800"/>
              </a:spcAft>
            </a:pPr>
            <a:r>
              <a:rPr lang="fi-FI" sz="1400"/>
              <a:t>Jaksaminen ja itsestä huolehtiminen koskettaa myös johtajia itseään. Johtaminen vaatii kykyä pysähtyä arjessa ja taitoa reflektoida oman ja tiimin tekemistä myös inhimillisen johtajuuden näkökulmasta. </a:t>
            </a:r>
            <a:endParaRPr lang="fi-FI" sz="1400">
              <a:cs typeface="Arial"/>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604697" cy="3897117"/>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Puhun sen puolesta, että ei kaikkea tarvitse sietää, eli kyllä johtajankin pitää viihtyä työssään. Totta kai pitää olla tavoitettavissa mutta pitää olla myös rajat työn tekemiselle, ehkä sitä omaa napaa sen verran pitää olla. Pitää vetää rajat sille mitä yksi ihminen pystyy ja ehtii. </a:t>
            </a:r>
          </a:p>
          <a:p>
            <a:pPr>
              <a:spcAft>
                <a:spcPts val="600"/>
              </a:spcAft>
            </a:pPr>
            <a:r>
              <a:rPr lang="fi-FI" sz="1100" b="1">
                <a:solidFill>
                  <a:schemeClr val="accent1"/>
                </a:solidFill>
              </a:rPr>
              <a:t>Carita </a:t>
            </a:r>
            <a:r>
              <a:rPr lang="fi-FI" sz="1100" b="1" err="1">
                <a:solidFill>
                  <a:schemeClr val="accent1"/>
                </a:solidFill>
              </a:rPr>
              <a:t>Maisila</a:t>
            </a:r>
            <a:br>
              <a:rPr lang="fi-FI" sz="1100"/>
            </a:br>
            <a:r>
              <a:rPr lang="fi-FI" sz="1100">
                <a:solidFill>
                  <a:schemeClr val="accent1"/>
                </a:solidFill>
              </a:rPr>
              <a:t>Vuoden nuori johtaja 2020</a:t>
            </a:r>
          </a:p>
          <a:p>
            <a:pPr>
              <a:spcAft>
                <a:spcPts val="600"/>
              </a:spcAft>
            </a:pPr>
            <a:endParaRPr lang="fi-FI" sz="1100">
              <a:solidFill>
                <a:schemeClr val="accent1"/>
              </a:solidFill>
              <a:cs typeface="Arial"/>
            </a:endParaRPr>
          </a:p>
          <a:p>
            <a:pPr>
              <a:spcAft>
                <a:spcPts val="600"/>
              </a:spcAft>
            </a:pPr>
            <a:r>
              <a:rPr lang="fi-FI" sz="1100" b="0" i="0" u="none" strike="noStrike">
                <a:effectLst/>
              </a:rPr>
              <a:t>Olen itse aika paljon sellaista superjohtajuutta vastaan, että herätään aamuviideltä kuuntelemaan äänikirjaa juoksumatolle, puhutaan tästä kuuluisasta voittajan tunnista ja</a:t>
            </a:r>
            <a:r>
              <a:rPr lang="fi-FI" sz="1100"/>
              <a:t> </a:t>
            </a:r>
            <a:r>
              <a:rPr lang="fi-FI" sz="1100" b="0" i="0" u="none" strike="noStrike">
                <a:effectLst/>
              </a:rPr>
              <a:t>tehdään tosi pitkää päivää</a:t>
            </a:r>
            <a:r>
              <a:rPr lang="fi-FI" sz="1100"/>
              <a:t>.</a:t>
            </a:r>
          </a:p>
          <a:p>
            <a:pPr>
              <a:spcAft>
                <a:spcPts val="600"/>
              </a:spcAft>
            </a:pPr>
            <a:r>
              <a:rPr lang="fi-FI" sz="1100" b="1">
                <a:solidFill>
                  <a:schemeClr val="accent1"/>
                </a:solidFill>
              </a:rPr>
              <a:t>Juho Jokiniitty</a:t>
            </a:r>
            <a:br>
              <a:rPr lang="fi-FI" sz="1100">
                <a:solidFill>
                  <a:schemeClr val="accent1"/>
                </a:solidFill>
              </a:rPr>
            </a:br>
            <a:r>
              <a:rPr lang="fi-FI" sz="1100">
                <a:solidFill>
                  <a:schemeClr val="accent1"/>
                </a:solidFill>
              </a:rPr>
              <a:t>Vuoden nuori johtaja -finalisti 2022</a:t>
            </a:r>
          </a:p>
        </p:txBody>
      </p:sp>
      <p:sp>
        <p:nvSpPr>
          <p:cNvPr id="7" name="TextBox 6">
            <a:extLst>
              <a:ext uri="{FF2B5EF4-FFF2-40B4-BE49-F238E27FC236}">
                <a16:creationId xmlns:a16="http://schemas.microsoft.com/office/drawing/2014/main" id="{7C34FA98-BC92-0B48-9B65-08EFF46CD4B4}"/>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3</a:t>
            </a:r>
          </a:p>
        </p:txBody>
      </p:sp>
      <p:graphicFrame>
        <p:nvGraphicFramePr>
          <p:cNvPr id="8" name="Table 19">
            <a:extLst>
              <a:ext uri="{FF2B5EF4-FFF2-40B4-BE49-F238E27FC236}">
                <a16:creationId xmlns:a16="http://schemas.microsoft.com/office/drawing/2014/main" id="{FF13FBE6-575F-68F0-C935-E9C1BAFE64E1}"/>
              </a:ext>
            </a:extLst>
          </p:cNvPr>
          <p:cNvGraphicFramePr>
            <a:graphicFrameLocks noGrp="1"/>
          </p:cNvGraphicFramePr>
          <p:nvPr>
            <p:extLst>
              <p:ext uri="{D42A27DB-BD31-4B8C-83A1-F6EECF244321}">
                <p14:modId xmlns:p14="http://schemas.microsoft.com/office/powerpoint/2010/main" val="1236693341"/>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9" name="Rectangle 8">
            <a:extLst>
              <a:ext uri="{FF2B5EF4-FFF2-40B4-BE49-F238E27FC236}">
                <a16:creationId xmlns:a16="http://schemas.microsoft.com/office/drawing/2014/main" id="{C8309656-3E44-593D-B041-647BC962B79E}"/>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1800" b="1">
                <a:solidFill>
                  <a:schemeClr val="accent1"/>
                </a:solidFill>
              </a:rPr>
              <a:t>Oma jaksaminen</a:t>
            </a:r>
          </a:p>
          <a:p>
            <a:pPr>
              <a:spcAft>
                <a:spcPts val="600"/>
              </a:spcAft>
            </a:pPr>
            <a:r>
              <a:rPr lang="fi-FI" sz="1300">
                <a:solidFill>
                  <a:schemeClr val="bg1"/>
                </a:solidFill>
              </a:rPr>
              <a:t>Olenko muistanut pysähtyä ja huolehtia myös omasta jaksamisestani? </a:t>
            </a:r>
            <a:endParaRPr lang="fi-FI" sz="1300">
              <a:solidFill>
                <a:schemeClr val="bg1"/>
              </a:solidFill>
              <a:cs typeface="Arial"/>
            </a:endParaRPr>
          </a:p>
          <a:p>
            <a:pPr>
              <a:spcAft>
                <a:spcPts val="600"/>
              </a:spcAft>
            </a:pPr>
            <a:endParaRPr lang="fi-FI" sz="1300">
              <a:solidFill>
                <a:schemeClr val="bg1"/>
              </a:solidFill>
            </a:endParaRPr>
          </a:p>
          <a:p>
            <a:pPr>
              <a:spcAft>
                <a:spcPts val="600"/>
              </a:spcAft>
            </a:pPr>
            <a:r>
              <a:rPr lang="fi-FI" sz="1800" b="1" err="1">
                <a:solidFill>
                  <a:schemeClr val="accent1"/>
                </a:solidFill>
              </a:rPr>
              <a:t>Resilienssi</a:t>
            </a:r>
            <a:endParaRPr lang="fi-FI" sz="1800" b="1">
              <a:solidFill>
                <a:schemeClr val="accent1"/>
              </a:solidFill>
            </a:endParaRPr>
          </a:p>
          <a:p>
            <a:pPr>
              <a:spcAft>
                <a:spcPts val="600"/>
              </a:spcAft>
            </a:pPr>
            <a:r>
              <a:rPr lang="fi-FI" sz="1300">
                <a:solidFill>
                  <a:schemeClr val="bg1"/>
                </a:solidFill>
              </a:rPr>
              <a:t>Miten voimme tukea jaksamista jatkuvassa muutoksessa?</a:t>
            </a:r>
            <a:endParaRPr lang="fi-FI" sz="1300">
              <a:solidFill>
                <a:schemeClr val="bg1"/>
              </a:solidFill>
              <a:cs typeface="Arial"/>
            </a:endParaRPr>
          </a:p>
          <a:p>
            <a:pPr>
              <a:spcAft>
                <a:spcPts val="600"/>
              </a:spcAft>
            </a:pPr>
            <a:r>
              <a:rPr lang="fi-FI" sz="1300">
                <a:solidFill>
                  <a:schemeClr val="bg1"/>
                </a:solidFill>
              </a:rPr>
              <a:t>Miten voimme yhdessä vahvistaa muutoksensietokykyämme?</a:t>
            </a:r>
            <a:endParaRPr lang="fi-FI" sz="1300">
              <a:solidFill>
                <a:schemeClr val="bg1"/>
              </a:solidFill>
              <a:cs typeface="Arial"/>
            </a:endParaRPr>
          </a:p>
          <a:p>
            <a:pPr>
              <a:spcAft>
                <a:spcPts val="600"/>
              </a:spcAft>
            </a:pPr>
            <a:endParaRPr lang="fi-FI" sz="1300">
              <a:solidFill>
                <a:schemeClr val="bg1"/>
              </a:solidFill>
            </a:endParaRPr>
          </a:p>
          <a:p>
            <a:pPr fontAlgn="base">
              <a:spcAft>
                <a:spcPts val="600"/>
              </a:spcAft>
            </a:pPr>
            <a:endParaRPr lang="fi-FI" sz="1300">
              <a:solidFill>
                <a:schemeClr val="bg1"/>
              </a:solidFill>
            </a:endParaRPr>
          </a:p>
        </p:txBody>
      </p:sp>
      <p:sp>
        <p:nvSpPr>
          <p:cNvPr id="11" name="Slide Number Placeholder 10">
            <a:extLst>
              <a:ext uri="{FF2B5EF4-FFF2-40B4-BE49-F238E27FC236}">
                <a16:creationId xmlns:a16="http://schemas.microsoft.com/office/drawing/2014/main" id="{A0A1C95C-D88F-205A-7A57-F4FE8B245576}"/>
              </a:ext>
            </a:extLst>
          </p:cNvPr>
          <p:cNvSpPr>
            <a:spLocks noGrp="1"/>
          </p:cNvSpPr>
          <p:nvPr>
            <p:ph type="sldNum" sz="quarter" idx="4"/>
          </p:nvPr>
        </p:nvSpPr>
        <p:spPr/>
        <p:txBody>
          <a:bodyPr/>
          <a:lstStyle/>
          <a:p>
            <a:fld id="{1EA1DD0D-7089-48C5-B116-A19F892CF1D9}" type="slidenum">
              <a:rPr lang="fi-FI" smtClean="0"/>
              <a:pPr/>
              <a:t>10</a:t>
            </a:fld>
            <a:endParaRPr lang="fi-FI"/>
          </a:p>
        </p:txBody>
      </p:sp>
      <p:sp>
        <p:nvSpPr>
          <p:cNvPr id="2" name="Footer Placeholder 10">
            <a:extLst>
              <a:ext uri="{FF2B5EF4-FFF2-40B4-BE49-F238E27FC236}">
                <a16:creationId xmlns:a16="http://schemas.microsoft.com/office/drawing/2014/main" id="{8F8F4DCD-FE98-BB80-3723-EF22865B9E68}"/>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30826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a:solidFill>
                  <a:schemeClr val="accent1"/>
                </a:solidFill>
              </a:rPr>
              <a:t>TEESI 4</a:t>
            </a:r>
            <a:br>
              <a:rPr lang="en-FI" sz="2800">
                <a:solidFill>
                  <a:schemeClr val="accent1"/>
                </a:solidFill>
              </a:rPr>
            </a:br>
            <a:r>
              <a:rPr lang="fi-FI"/>
              <a:t>Johtajuusmotivaation ajurina parempi työelämä</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1882800"/>
            <a:ext cx="4737651" cy="3921234"/>
          </a:xfrm>
        </p:spPr>
        <p:txBody>
          <a:bodyPr vert="horz" lIns="91440" tIns="45720" rIns="91440" bIns="45720" rtlCol="0" anchor="t">
            <a:noAutofit/>
          </a:bodyPr>
          <a:lstStyle/>
          <a:p>
            <a:pPr>
              <a:spcAft>
                <a:spcPts val="800"/>
              </a:spcAft>
            </a:pPr>
            <a:r>
              <a:rPr lang="fi-FI" sz="1400" dirty="0">
                <a:latin typeface="ArialMT"/>
              </a:rPr>
              <a:t>Huomisen johtajuudessa motivoi mahdollisuus luoda parempaa tulevaisuutta ja positiivista työelämää, ylipäätään mahdollisuus olla luomassa parempaa työelämää kaikille. 55 % suomalaisista kokee, että hyvään johtajuuteen kuuluu myös yhteiskunnallisiin aiheisiin tarttuminen ja niistä avoimesti puhuminen.</a:t>
            </a:r>
          </a:p>
          <a:p>
            <a:pPr>
              <a:spcAft>
                <a:spcPts val="800"/>
              </a:spcAft>
            </a:pPr>
            <a:r>
              <a:rPr lang="fi-FI" sz="1400" dirty="0">
                <a:effectLst/>
                <a:latin typeface="ArialMT"/>
              </a:rPr>
              <a:t>Samaan aikaan</a:t>
            </a:r>
            <a:r>
              <a:rPr lang="fi-FI" sz="1400" dirty="0">
                <a:latin typeface="ArialMT"/>
              </a:rPr>
              <a:t> 94 % sanoo, että huono johtajuus heikentää työelämän laatua ja johtajuuden vuoropuheluun osallistuneiden mukaan keskitymme yhä johtamisessa liikaa sen hallinnolliseen puoleen, usein ihmisten kustannuksella.</a:t>
            </a:r>
            <a:endParaRPr lang="fi-FI" sz="1400" dirty="0">
              <a:effectLst/>
              <a:latin typeface="ArialMT"/>
            </a:endParaRPr>
          </a:p>
          <a:p>
            <a:pPr>
              <a:spcAft>
                <a:spcPts val="800"/>
              </a:spcAft>
            </a:pPr>
            <a:r>
              <a:rPr lang="fi-FI" sz="1400" dirty="0">
                <a:latin typeface="ArialMT"/>
              </a:rPr>
              <a:t>Johtajuuden </a:t>
            </a:r>
            <a:r>
              <a:rPr lang="fi-FI" sz="1400" dirty="0">
                <a:effectLst/>
                <a:latin typeface="ArialMT"/>
              </a:rPr>
              <a:t>motivaatio kaipaakin monilta osin kirkastamista. Organisaatioissa pitäisi avoimemmin keskustella siitä, miksi esihenkilörooliin hakeudutaan ja toisaalta, millaiset motivaatiotekijät tukevat johtajana kehittymistä.</a:t>
            </a:r>
            <a:r>
              <a:rPr lang="fi-FI" sz="1400" dirty="0">
                <a:latin typeface="ArialMT"/>
              </a:rPr>
              <a:t> Johtajuus on jatkuva oppimatka, jossa ei koskaan tule valmiiksi. Riittää, että on aito halu kehittyä ja kehittää myös omia johtajuustaitojaan.</a:t>
            </a:r>
            <a:endParaRPr lang="fi-FI" sz="1400" dirty="0">
              <a:effectLst/>
              <a:latin typeface="ArialMT"/>
            </a:endParaRPr>
          </a:p>
          <a:p>
            <a:pPr>
              <a:spcAft>
                <a:spcPts val="800"/>
              </a:spcAft>
            </a:pPr>
            <a:endParaRPr lang="fi-FI" sz="1000" dirty="0"/>
          </a:p>
          <a:p>
            <a:endParaRPr lang="fi-FI" sz="1400" dirty="0">
              <a:latin typeface="ArialMT"/>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1" y="1882800"/>
            <a:ext cx="2408052" cy="3367626"/>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En usko, että kukaan ihminen yrityksessä saa hirveitä </a:t>
            </a:r>
            <a:r>
              <a:rPr lang="fi-FI" sz="1100" err="1"/>
              <a:t>kicksejä</a:t>
            </a:r>
            <a:r>
              <a:rPr lang="fi-FI" sz="1100"/>
              <a:t> tietyn EBITA % tavoittelusta. </a:t>
            </a:r>
          </a:p>
          <a:p>
            <a:pPr>
              <a:spcAft>
                <a:spcPts val="600"/>
              </a:spcAft>
            </a:pPr>
            <a:r>
              <a:rPr lang="fi-FI" sz="1100" b="1">
                <a:solidFill>
                  <a:schemeClr val="accent1"/>
                </a:solidFill>
              </a:rPr>
              <a:t>Sari Nevanlinna</a:t>
            </a:r>
            <a:br>
              <a:rPr lang="fi-FI" sz="1100"/>
            </a:br>
            <a:r>
              <a:rPr lang="fi-FI" sz="1100">
                <a:solidFill>
                  <a:schemeClr val="accent1"/>
                </a:solidFill>
              </a:rPr>
              <a:t>Vuoden nuori johtaja 2019</a:t>
            </a:r>
          </a:p>
          <a:p>
            <a:pPr>
              <a:spcAft>
                <a:spcPts val="600"/>
              </a:spcAft>
            </a:pPr>
            <a:endParaRPr lang="fi-FI" sz="1100">
              <a:solidFill>
                <a:schemeClr val="accent1"/>
              </a:solidFill>
              <a:cs typeface="Arial"/>
            </a:endParaRPr>
          </a:p>
          <a:p>
            <a:pPr>
              <a:spcAft>
                <a:spcPts val="600"/>
              </a:spcAft>
            </a:pPr>
            <a:r>
              <a:rPr lang="fi-FI" sz="1100"/>
              <a:t>Aitoa inhimillisyyttä ja että näet sen ihmisen ja haluat sille ihmiselle hyvää. Se on sitä ihmisen kohtaamista. </a:t>
            </a:r>
          </a:p>
          <a:p>
            <a:pPr>
              <a:spcAft>
                <a:spcPts val="600"/>
              </a:spcAft>
            </a:pPr>
            <a:r>
              <a:rPr lang="fi-FI" sz="1100" b="1">
                <a:solidFill>
                  <a:schemeClr val="accent1"/>
                </a:solidFill>
              </a:rPr>
              <a:t>Riina Hyöky</a:t>
            </a:r>
            <a:br>
              <a:rPr lang="fi-FI" sz="1100"/>
            </a:br>
            <a:r>
              <a:rPr lang="fi-FI" sz="1100">
                <a:solidFill>
                  <a:schemeClr val="accent1"/>
                </a:solidFill>
              </a:rPr>
              <a:t>Vuoden nuori johtaja 2022</a:t>
            </a:r>
            <a:endParaRPr lang="fi-FI" sz="1100">
              <a:solidFill>
                <a:schemeClr val="accent1"/>
              </a:solidFill>
              <a:cs typeface="Arial"/>
            </a:endParaRPr>
          </a:p>
          <a:p>
            <a:pPr>
              <a:spcAft>
                <a:spcPts val="600"/>
              </a:spcAft>
            </a:pPr>
            <a:endParaRPr lang="fi-FI" sz="1100">
              <a:solidFill>
                <a:schemeClr val="accent1"/>
              </a:solidFill>
              <a:cs typeface="Arial"/>
            </a:endParaRPr>
          </a:p>
        </p:txBody>
      </p:sp>
      <p:sp>
        <p:nvSpPr>
          <p:cNvPr id="3" name="TextBox 2">
            <a:extLst>
              <a:ext uri="{FF2B5EF4-FFF2-40B4-BE49-F238E27FC236}">
                <a16:creationId xmlns:a16="http://schemas.microsoft.com/office/drawing/2014/main" id="{F5E4B5E3-3DBA-9BEF-E7A1-4F55A062F7FA}"/>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4</a:t>
            </a:r>
          </a:p>
        </p:txBody>
      </p:sp>
      <p:graphicFrame>
        <p:nvGraphicFramePr>
          <p:cNvPr id="7" name="Table 19">
            <a:extLst>
              <a:ext uri="{FF2B5EF4-FFF2-40B4-BE49-F238E27FC236}">
                <a16:creationId xmlns:a16="http://schemas.microsoft.com/office/drawing/2014/main" id="{15DA7512-05A7-604A-38EE-6C6F255F0A8A}"/>
              </a:ext>
            </a:extLst>
          </p:cNvPr>
          <p:cNvGraphicFramePr>
            <a:graphicFrameLocks noGrp="1"/>
          </p:cNvGraphicFramePr>
          <p:nvPr>
            <p:extLst>
              <p:ext uri="{D42A27DB-BD31-4B8C-83A1-F6EECF244321}">
                <p14:modId xmlns:p14="http://schemas.microsoft.com/office/powerpoint/2010/main" val="3434087241"/>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8" name="Rectangle 7">
            <a:extLst>
              <a:ext uri="{FF2B5EF4-FFF2-40B4-BE49-F238E27FC236}">
                <a16:creationId xmlns:a16="http://schemas.microsoft.com/office/drawing/2014/main" id="{F41256FF-1009-B5BD-37DD-BD5E998CA4D1}"/>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1800" b="1" dirty="0">
                <a:solidFill>
                  <a:schemeClr val="accent1"/>
                </a:solidFill>
              </a:rPr>
              <a:t>Motivaatio</a:t>
            </a:r>
          </a:p>
          <a:p>
            <a:pPr>
              <a:spcAft>
                <a:spcPts val="600"/>
              </a:spcAft>
            </a:pPr>
            <a:r>
              <a:rPr lang="fi-FI" sz="1300" dirty="0">
                <a:solidFill>
                  <a:schemeClr val="bg1"/>
                </a:solidFill>
              </a:rPr>
              <a:t>Millaisia asioita tavoittelemme, mikä meitä motivoi tulevaisuudessa?</a:t>
            </a:r>
            <a:endParaRPr lang="fi-FI" sz="1300" dirty="0">
              <a:solidFill>
                <a:schemeClr val="bg1"/>
              </a:solidFill>
              <a:cs typeface="Arial"/>
            </a:endParaRPr>
          </a:p>
          <a:p>
            <a:pPr>
              <a:spcAft>
                <a:spcPts val="600"/>
              </a:spcAft>
            </a:pPr>
            <a:r>
              <a:rPr lang="fi-FI" sz="1300" dirty="0">
                <a:solidFill>
                  <a:schemeClr val="bg1"/>
                </a:solidFill>
              </a:rPr>
              <a:t>Ovatko omat tavoitteemme linjassa organisaation arvojen kanssa?</a:t>
            </a:r>
            <a:endParaRPr lang="fi-FI" sz="1300" dirty="0">
              <a:solidFill>
                <a:schemeClr val="bg1"/>
              </a:solidFill>
              <a:cs typeface="Arial"/>
            </a:endParaRPr>
          </a:p>
          <a:p>
            <a:pPr>
              <a:spcAft>
                <a:spcPts val="600"/>
              </a:spcAft>
            </a:pPr>
            <a:endParaRPr lang="fi-FI" sz="1300" dirty="0">
              <a:solidFill>
                <a:schemeClr val="bg1"/>
              </a:solidFill>
            </a:endParaRPr>
          </a:p>
          <a:p>
            <a:pPr>
              <a:spcAft>
                <a:spcPts val="600"/>
              </a:spcAft>
            </a:pPr>
            <a:r>
              <a:rPr lang="fi-FI" sz="1800" b="1" dirty="0">
                <a:solidFill>
                  <a:schemeClr val="accent1"/>
                </a:solidFill>
              </a:rPr>
              <a:t>Uteliaisuus</a:t>
            </a:r>
            <a:endParaRPr lang="fi-FI" sz="1800" b="1" dirty="0">
              <a:solidFill>
                <a:schemeClr val="accent1"/>
              </a:solidFill>
              <a:cs typeface="Arial"/>
            </a:endParaRPr>
          </a:p>
          <a:p>
            <a:pPr>
              <a:spcAft>
                <a:spcPts val="600"/>
              </a:spcAft>
            </a:pPr>
            <a:r>
              <a:rPr lang="fi-FI" sz="1300" dirty="0">
                <a:solidFill>
                  <a:schemeClr val="bg1"/>
                </a:solidFill>
              </a:rPr>
              <a:t>Mikä on uteliaisuuden rooli työpaikallamme?</a:t>
            </a:r>
            <a:endParaRPr lang="fi-FI" sz="1300" dirty="0">
              <a:solidFill>
                <a:schemeClr val="bg1"/>
              </a:solidFill>
              <a:cs typeface="Arial"/>
            </a:endParaRPr>
          </a:p>
          <a:p>
            <a:pPr>
              <a:spcAft>
                <a:spcPts val="600"/>
              </a:spcAft>
            </a:pPr>
            <a:r>
              <a:rPr lang="fi-FI" sz="1300" dirty="0">
                <a:solidFill>
                  <a:schemeClr val="bg1"/>
                </a:solidFill>
              </a:rPr>
              <a:t>Mikä kaikki voisi olla mahdollista?</a:t>
            </a:r>
            <a:endParaRPr lang="fi-FI" sz="1300" dirty="0">
              <a:solidFill>
                <a:schemeClr val="bg1"/>
              </a:solidFill>
              <a:cs typeface="Arial"/>
            </a:endParaRPr>
          </a:p>
          <a:p>
            <a:pPr>
              <a:spcAft>
                <a:spcPts val="600"/>
              </a:spcAft>
            </a:pPr>
            <a:endParaRPr lang="fi-FI" sz="1300" dirty="0">
              <a:solidFill>
                <a:schemeClr val="bg1"/>
              </a:solidFill>
            </a:endParaRPr>
          </a:p>
          <a:p>
            <a:pPr>
              <a:spcAft>
                <a:spcPts val="600"/>
              </a:spcAft>
            </a:pPr>
            <a:endParaRPr lang="fi-FI" sz="1300" dirty="0">
              <a:solidFill>
                <a:schemeClr val="bg1"/>
              </a:solidFill>
            </a:endParaRPr>
          </a:p>
          <a:p>
            <a:pPr fontAlgn="base">
              <a:spcAft>
                <a:spcPts val="600"/>
              </a:spcAft>
            </a:pPr>
            <a:endParaRPr lang="fi-FI" sz="1300" dirty="0">
              <a:solidFill>
                <a:schemeClr val="bg1"/>
              </a:solidFill>
            </a:endParaRPr>
          </a:p>
        </p:txBody>
      </p:sp>
      <p:sp>
        <p:nvSpPr>
          <p:cNvPr id="10" name="Slide Number Placeholder 9">
            <a:extLst>
              <a:ext uri="{FF2B5EF4-FFF2-40B4-BE49-F238E27FC236}">
                <a16:creationId xmlns:a16="http://schemas.microsoft.com/office/drawing/2014/main" id="{7F93B485-2A71-00FB-404F-A9525FD1EB43}"/>
              </a:ext>
            </a:extLst>
          </p:cNvPr>
          <p:cNvSpPr>
            <a:spLocks noGrp="1"/>
          </p:cNvSpPr>
          <p:nvPr>
            <p:ph type="sldNum" sz="quarter" idx="4"/>
          </p:nvPr>
        </p:nvSpPr>
        <p:spPr/>
        <p:txBody>
          <a:bodyPr/>
          <a:lstStyle/>
          <a:p>
            <a:fld id="{1EA1DD0D-7089-48C5-B116-A19F892CF1D9}" type="slidenum">
              <a:rPr lang="fi-FI" smtClean="0"/>
              <a:pPr/>
              <a:t>11</a:t>
            </a:fld>
            <a:endParaRPr lang="fi-FI"/>
          </a:p>
        </p:txBody>
      </p:sp>
      <p:sp>
        <p:nvSpPr>
          <p:cNvPr id="11" name="TextBox 10">
            <a:extLst>
              <a:ext uri="{FF2B5EF4-FFF2-40B4-BE49-F238E27FC236}">
                <a16:creationId xmlns:a16="http://schemas.microsoft.com/office/drawing/2014/main" id="{EBB096A7-4B2A-7BFA-4A66-CDE1BDD03FA4}"/>
              </a:ext>
            </a:extLst>
          </p:cNvPr>
          <p:cNvSpPr txBox="1"/>
          <p:nvPr/>
        </p:nvSpPr>
        <p:spPr>
          <a:xfrm>
            <a:off x="768001" y="6059236"/>
            <a:ext cx="4169759" cy="24622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r>
              <a:rPr kumimoji="0" lang="fi-FI" sz="1000" b="0" i="0" u="none" strike="noStrike" kern="1200" cap="none" spc="0" normalizeH="0" baseline="0" noProof="0" dirty="0">
                <a:ln>
                  <a:noFill/>
                </a:ln>
                <a:solidFill>
                  <a:srgbClr val="000000"/>
                </a:solidFill>
                <a:effectLst/>
                <a:uLnTx/>
                <a:uFillTx/>
                <a:latin typeface="Arial"/>
                <a:ea typeface="+mn-ea"/>
                <a:cs typeface="+mn-cs"/>
              </a:rPr>
              <a:t>Johtajuusbarometri 202</a:t>
            </a:r>
            <a:r>
              <a:rPr lang="fi-FI" sz="1000" dirty="0">
                <a:solidFill>
                  <a:srgbClr val="000000"/>
                </a:solidFill>
                <a:latin typeface="Arial"/>
              </a:rPr>
              <a:t>4, Johtajuuden vuoropuhelu 2024</a:t>
            </a:r>
            <a:endParaRPr kumimoji="0" lang="fi-FI"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Footer Placeholder 10">
            <a:extLst>
              <a:ext uri="{FF2B5EF4-FFF2-40B4-BE49-F238E27FC236}">
                <a16:creationId xmlns:a16="http://schemas.microsoft.com/office/drawing/2014/main" id="{1FFB5440-F721-3777-82BE-223D35A18915}"/>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110180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a:solidFill>
                  <a:schemeClr val="accent1"/>
                </a:solidFill>
              </a:rPr>
              <a:t>TEESI 5</a:t>
            </a:r>
            <a:br>
              <a:rPr lang="en-FI" sz="2800">
                <a:solidFill>
                  <a:schemeClr val="accent1"/>
                </a:solidFill>
              </a:rPr>
            </a:br>
            <a:r>
              <a:rPr lang="fi-FI"/>
              <a:t>Itsereflektio on johtajan tärkein työkalu</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1882800"/>
            <a:ext cx="5123218" cy="4282504"/>
          </a:xfrm>
        </p:spPr>
        <p:txBody>
          <a:bodyPr vert="horz" lIns="91440" tIns="45720" rIns="91440" bIns="45720" rtlCol="0" anchor="t">
            <a:noAutofit/>
          </a:bodyPr>
          <a:lstStyle/>
          <a:p>
            <a:pPr>
              <a:spcAft>
                <a:spcPts val="1200"/>
              </a:spcAft>
            </a:pPr>
            <a:r>
              <a:rPr lang="fi-FI" sz="1400"/>
              <a:t>Johtajuus on jatkuvaa oppimista ja osin oman keskeneräisyyden sietämistä. Itsereflektio on yksi tärkeimmistä huomisen johtajan työkaluista. </a:t>
            </a:r>
          </a:p>
          <a:p>
            <a:pPr>
              <a:spcAft>
                <a:spcPts val="1200"/>
              </a:spcAft>
            </a:pPr>
            <a:r>
              <a:rPr lang="fi-FI" sz="1400"/>
              <a:t>Pysähtyminen säännöllisesti, ja omien onnistumisten ja opin paikkojen reflektointi lisää itsetuntemusta, auttaa kehittymään ja rakentamaan omille vahvuuksille. Itsereflektio ei ole pelkkää itsekritiikkiä, se on yhtä lailla myös onnistumisista oppimista.</a:t>
            </a:r>
            <a:endParaRPr lang="fi-FI" sz="1400">
              <a:cs typeface="Arial"/>
            </a:endParaRPr>
          </a:p>
          <a:p>
            <a:pPr>
              <a:spcAft>
                <a:spcPts val="1200"/>
              </a:spcAft>
            </a:pPr>
            <a:r>
              <a:rPr lang="fi-FI" sz="1400"/>
              <a:t>80 % Johtajuusbarometriin vastanneista pitää välttämättömyytenä sitä, että johtaja on valmis vastaanottamaan palautetta ja kehittymään sen pohjalta, ja että johtaja pystyy palautteen pohjalta reflektoimaan omaa toimintaansa.</a:t>
            </a:r>
            <a:endParaRPr lang="fi-FI" sz="1400">
              <a:cs typeface="Arial"/>
            </a:endParaRPr>
          </a:p>
          <a:p>
            <a:pPr>
              <a:spcAft>
                <a:spcPts val="1200"/>
              </a:spcAft>
            </a:pPr>
            <a:r>
              <a:rPr lang="fi-FI" sz="1400"/>
              <a:t>Työelämän palautekulttuurissa on vielä kehittämisen varaa. Yhteisöohjautuvissa organisaatioissa palautekulttuuri on yksi johtajuuden kulmakivistä, toiminnan ja sen kehittämisen tulee olla avointa ja läpinäkyvää kaikille sidosryhmille. </a:t>
            </a:r>
            <a:endParaRPr lang="fi-FI" sz="1400">
              <a:cs typeface="Arial"/>
            </a:endParaRPr>
          </a:p>
          <a:p>
            <a:pPr>
              <a:spcAft>
                <a:spcPts val="1200"/>
              </a:spcAft>
            </a:pPr>
            <a:endParaRPr lang="fi-FI" sz="1400">
              <a:effectLst/>
            </a:endParaRPr>
          </a:p>
          <a:p>
            <a:endParaRPr lang="en-GB" sz="1350"/>
          </a:p>
        </p:txBody>
      </p:sp>
      <p:sp>
        <p:nvSpPr>
          <p:cNvPr id="3" name="TextBox 2">
            <a:extLst>
              <a:ext uri="{FF2B5EF4-FFF2-40B4-BE49-F238E27FC236}">
                <a16:creationId xmlns:a16="http://schemas.microsoft.com/office/drawing/2014/main" id="{4FC09C8A-AA88-2ABA-EDDD-ACE8D6957B38}"/>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5</a:t>
            </a:r>
          </a:p>
        </p:txBody>
      </p:sp>
      <p:sp>
        <p:nvSpPr>
          <p:cNvPr id="7" name="Subtitle 9">
            <a:extLst>
              <a:ext uri="{FF2B5EF4-FFF2-40B4-BE49-F238E27FC236}">
                <a16:creationId xmlns:a16="http://schemas.microsoft.com/office/drawing/2014/main" id="{AA92178E-6FF4-C9FB-4458-F65820B6ED23}"/>
              </a:ext>
            </a:extLst>
          </p:cNvPr>
          <p:cNvSpPr txBox="1">
            <a:spLocks/>
          </p:cNvSpPr>
          <p:nvPr/>
        </p:nvSpPr>
        <p:spPr>
          <a:xfrm>
            <a:off x="6264000" y="1882800"/>
            <a:ext cx="2620563" cy="4282504"/>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Näen itsereflektion valtavan tärkeänä ja olen itse pitänyt tarpeellisena sitä, että siihen itsereflektioon kehittää itselleen sellaisia toimintatapoja tai työkaluja, jotta siitä tulee myös systemaattista ja eteenpäin vievää. </a:t>
            </a:r>
          </a:p>
          <a:p>
            <a:pPr>
              <a:spcAft>
                <a:spcPts val="600"/>
              </a:spcAft>
            </a:pPr>
            <a:r>
              <a:rPr lang="fi-FI" sz="1100" b="1">
                <a:solidFill>
                  <a:schemeClr val="accent1"/>
                </a:solidFill>
              </a:rPr>
              <a:t>Anu </a:t>
            </a:r>
            <a:r>
              <a:rPr lang="fi-FI" sz="1100" b="1" err="1">
                <a:solidFill>
                  <a:schemeClr val="accent1"/>
                </a:solidFill>
              </a:rPr>
              <a:t>Ubaud</a:t>
            </a:r>
            <a:br>
              <a:rPr lang="fi-FI" sz="1100">
                <a:solidFill>
                  <a:schemeClr val="accent1"/>
                </a:solidFill>
              </a:rPr>
            </a:br>
            <a:r>
              <a:rPr lang="fi-FI" sz="1100">
                <a:solidFill>
                  <a:schemeClr val="accent1"/>
                </a:solidFill>
              </a:rPr>
              <a:t>Vuoden nuori johtaja 2021</a:t>
            </a:r>
          </a:p>
          <a:p>
            <a:pPr>
              <a:spcAft>
                <a:spcPts val="600"/>
              </a:spcAft>
            </a:pPr>
            <a:endParaRPr lang="fi-FI" sz="1100"/>
          </a:p>
          <a:p>
            <a:pPr>
              <a:spcAft>
                <a:spcPts val="600"/>
              </a:spcAft>
            </a:pPr>
            <a:r>
              <a:rPr lang="fi-FI" sz="1100"/>
              <a:t>Johtoryhmässä kysyn usein, miten minun kannattaisi tässä tilanteessa toimia niin niihin tulee hyvin vastauksia. Mutta kun kysyn, miten ajattelet, että minun olisi pitänyt toimia, niin jälkikäteen on palautetta vaikeampi saada. </a:t>
            </a:r>
          </a:p>
          <a:p>
            <a:pPr>
              <a:spcAft>
                <a:spcPts val="600"/>
              </a:spcAft>
            </a:pPr>
            <a:r>
              <a:rPr lang="fi-FI" sz="1100" b="1">
                <a:solidFill>
                  <a:schemeClr val="accent1"/>
                </a:solidFill>
              </a:rPr>
              <a:t>Carita </a:t>
            </a:r>
            <a:r>
              <a:rPr lang="fi-FI" sz="1100" b="1" err="1">
                <a:solidFill>
                  <a:schemeClr val="accent1"/>
                </a:solidFill>
              </a:rPr>
              <a:t>Maisila</a:t>
            </a:r>
            <a:br>
              <a:rPr lang="fi-FI" sz="1100">
                <a:solidFill>
                  <a:schemeClr val="accent1"/>
                </a:solidFill>
              </a:rPr>
            </a:br>
            <a:r>
              <a:rPr lang="fi-FI" sz="1100">
                <a:solidFill>
                  <a:schemeClr val="accent1"/>
                </a:solidFill>
              </a:rPr>
              <a:t>Vuoden nuori johtaja 2020</a:t>
            </a:r>
          </a:p>
          <a:p>
            <a:pPr>
              <a:spcAft>
                <a:spcPts val="600"/>
              </a:spcAft>
            </a:pPr>
            <a:endParaRPr lang="fi-FI" sz="1100">
              <a:solidFill>
                <a:schemeClr val="accent1"/>
              </a:solidFill>
            </a:endParaRPr>
          </a:p>
          <a:p>
            <a:pPr>
              <a:spcAft>
                <a:spcPts val="600"/>
              </a:spcAft>
            </a:pPr>
            <a:endParaRPr lang="fi-FI" sz="1100">
              <a:solidFill>
                <a:schemeClr val="accent1"/>
              </a:solidFill>
            </a:endParaRPr>
          </a:p>
        </p:txBody>
      </p:sp>
      <p:graphicFrame>
        <p:nvGraphicFramePr>
          <p:cNvPr id="8" name="Table 19">
            <a:extLst>
              <a:ext uri="{FF2B5EF4-FFF2-40B4-BE49-F238E27FC236}">
                <a16:creationId xmlns:a16="http://schemas.microsoft.com/office/drawing/2014/main" id="{09D21D4B-AC0E-22F0-0873-F050AC8E633B}"/>
              </a:ext>
            </a:extLst>
          </p:cNvPr>
          <p:cNvGraphicFramePr>
            <a:graphicFrameLocks noGrp="1"/>
          </p:cNvGraphicFramePr>
          <p:nvPr>
            <p:extLst>
              <p:ext uri="{D42A27DB-BD31-4B8C-83A1-F6EECF244321}">
                <p14:modId xmlns:p14="http://schemas.microsoft.com/office/powerpoint/2010/main" val="1034613385"/>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9" name="Rectangle 8">
            <a:extLst>
              <a:ext uri="{FF2B5EF4-FFF2-40B4-BE49-F238E27FC236}">
                <a16:creationId xmlns:a16="http://schemas.microsoft.com/office/drawing/2014/main" id="{09CB1EE3-BD6E-19CC-226E-617D610B0645}"/>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fi-FI" sz="1800" b="1">
                <a:solidFill>
                  <a:schemeClr val="accent1"/>
                </a:solidFill>
              </a:rPr>
              <a:t>Palautekulttuuri</a:t>
            </a:r>
          </a:p>
          <a:p>
            <a:pPr>
              <a:spcAft>
                <a:spcPts val="600"/>
              </a:spcAft>
            </a:pPr>
            <a:r>
              <a:rPr lang="fi-FI" sz="1300">
                <a:solidFill>
                  <a:schemeClr val="bg1"/>
                </a:solidFill>
              </a:rPr>
              <a:t>Millaisia rakenteita ja rutiineja </a:t>
            </a:r>
            <a:br>
              <a:rPr lang="fi-FI" sz="1300">
                <a:solidFill>
                  <a:schemeClr val="bg1"/>
                </a:solidFill>
              </a:rPr>
            </a:br>
            <a:r>
              <a:rPr lang="fi-FI" sz="1300">
                <a:solidFill>
                  <a:schemeClr val="bg1"/>
                </a:solidFill>
              </a:rPr>
              <a:t>voisimme tiimissä luoda palautekulttuurin tueksi? </a:t>
            </a:r>
          </a:p>
          <a:p>
            <a:pPr>
              <a:spcAft>
                <a:spcPts val="600"/>
              </a:spcAft>
            </a:pPr>
            <a:r>
              <a:rPr lang="fi-FI" sz="1300">
                <a:solidFill>
                  <a:schemeClr val="bg1"/>
                </a:solidFill>
              </a:rPr>
              <a:t>Miten usein pysähdymme arjessa? Milloin on oikea hetki ja paikka reflektoinnille joko itse tai tiimin kesken? </a:t>
            </a:r>
          </a:p>
          <a:p>
            <a:pPr>
              <a:spcAft>
                <a:spcPts val="600"/>
              </a:spcAft>
            </a:pPr>
            <a:r>
              <a:rPr lang="fi-FI" sz="1300">
                <a:solidFill>
                  <a:schemeClr val="bg1"/>
                </a:solidFill>
              </a:rPr>
              <a:t>Millainen palaute on rakentavaa ja vie eteenpäin?</a:t>
            </a:r>
          </a:p>
          <a:p>
            <a:pPr>
              <a:spcAft>
                <a:spcPts val="600"/>
              </a:spcAft>
            </a:pPr>
            <a:endParaRPr lang="fi-FI" sz="1300">
              <a:solidFill>
                <a:schemeClr val="bg1"/>
              </a:solidFill>
            </a:endParaRPr>
          </a:p>
          <a:p>
            <a:pPr>
              <a:spcAft>
                <a:spcPts val="600"/>
              </a:spcAft>
            </a:pPr>
            <a:r>
              <a:rPr lang="fi-FI" sz="1800" b="1">
                <a:solidFill>
                  <a:schemeClr val="accent1"/>
                </a:solidFill>
              </a:rPr>
              <a:t>Katse peiliin</a:t>
            </a:r>
            <a:endParaRPr lang="fi-FI" sz="1600">
              <a:solidFill>
                <a:schemeClr val="bg1"/>
              </a:solidFill>
            </a:endParaRPr>
          </a:p>
          <a:p>
            <a:pPr>
              <a:spcAft>
                <a:spcPts val="600"/>
              </a:spcAft>
            </a:pPr>
            <a:r>
              <a:rPr lang="fi-FI" sz="1300">
                <a:solidFill>
                  <a:schemeClr val="bg1"/>
                </a:solidFill>
              </a:rPr>
              <a:t>Mitkä ovat meidän tiimimme </a:t>
            </a:r>
            <a:br>
              <a:rPr lang="fi-FI" sz="1300">
                <a:solidFill>
                  <a:schemeClr val="bg1"/>
                </a:solidFill>
              </a:rPr>
            </a:br>
            <a:r>
              <a:rPr lang="fi-FI" sz="1300">
                <a:solidFill>
                  <a:schemeClr val="bg1"/>
                </a:solidFill>
              </a:rPr>
              <a:t>vahvuudet ja osaaminen?</a:t>
            </a:r>
          </a:p>
          <a:p>
            <a:pPr>
              <a:spcAft>
                <a:spcPts val="600"/>
              </a:spcAft>
            </a:pPr>
            <a:r>
              <a:rPr lang="fi-FI" sz="1300">
                <a:solidFill>
                  <a:schemeClr val="bg1"/>
                </a:solidFill>
              </a:rPr>
              <a:t>Missä asioissa meidän pitää </a:t>
            </a:r>
            <a:br>
              <a:rPr lang="fi-FI" sz="1300">
                <a:solidFill>
                  <a:schemeClr val="bg1"/>
                </a:solidFill>
              </a:rPr>
            </a:br>
            <a:r>
              <a:rPr lang="fi-FI" sz="1300">
                <a:solidFill>
                  <a:schemeClr val="bg1"/>
                </a:solidFill>
              </a:rPr>
              <a:t>vielä kehittyä?</a:t>
            </a:r>
          </a:p>
          <a:p>
            <a:pPr>
              <a:spcAft>
                <a:spcPts val="600"/>
              </a:spcAft>
            </a:pPr>
            <a:r>
              <a:rPr lang="fi-FI" sz="1300">
                <a:solidFill>
                  <a:schemeClr val="bg1"/>
                </a:solidFill>
              </a:rPr>
              <a:t>Miten varmistamme, että tiimillä on edellytykset onnistua?​</a:t>
            </a:r>
          </a:p>
          <a:p>
            <a:pPr>
              <a:spcAft>
                <a:spcPts val="600"/>
              </a:spcAft>
            </a:pPr>
            <a:r>
              <a:rPr lang="fi-FI" sz="1300">
                <a:solidFill>
                  <a:schemeClr val="bg1"/>
                </a:solidFill>
              </a:rPr>
              <a:t> </a:t>
            </a:r>
          </a:p>
          <a:p>
            <a:pPr>
              <a:spcAft>
                <a:spcPts val="600"/>
              </a:spcAft>
            </a:pPr>
            <a:endParaRPr lang="fi-FI" sz="1300">
              <a:solidFill>
                <a:schemeClr val="bg1"/>
              </a:solidFill>
            </a:endParaRPr>
          </a:p>
          <a:p>
            <a:pPr fontAlgn="base">
              <a:spcAft>
                <a:spcPts val="600"/>
              </a:spcAft>
            </a:pPr>
            <a:endParaRPr lang="fi-FI" sz="1300">
              <a:solidFill>
                <a:schemeClr val="bg1"/>
              </a:solidFill>
            </a:endParaRPr>
          </a:p>
        </p:txBody>
      </p:sp>
      <p:sp>
        <p:nvSpPr>
          <p:cNvPr id="11" name="Slide Number Placeholder 10">
            <a:extLst>
              <a:ext uri="{FF2B5EF4-FFF2-40B4-BE49-F238E27FC236}">
                <a16:creationId xmlns:a16="http://schemas.microsoft.com/office/drawing/2014/main" id="{6FD99B39-7EDE-8A42-4E02-102A601AA092}"/>
              </a:ext>
            </a:extLst>
          </p:cNvPr>
          <p:cNvSpPr>
            <a:spLocks noGrp="1"/>
          </p:cNvSpPr>
          <p:nvPr>
            <p:ph type="sldNum" sz="quarter" idx="4"/>
          </p:nvPr>
        </p:nvSpPr>
        <p:spPr/>
        <p:txBody>
          <a:bodyPr/>
          <a:lstStyle/>
          <a:p>
            <a:fld id="{1EA1DD0D-7089-48C5-B116-A19F892CF1D9}" type="slidenum">
              <a:rPr lang="fi-FI" smtClean="0"/>
              <a:pPr/>
              <a:t>12</a:t>
            </a:fld>
            <a:endParaRPr lang="fi-FI"/>
          </a:p>
        </p:txBody>
      </p:sp>
      <p:sp>
        <p:nvSpPr>
          <p:cNvPr id="2" name="TextBox 1">
            <a:extLst>
              <a:ext uri="{FF2B5EF4-FFF2-40B4-BE49-F238E27FC236}">
                <a16:creationId xmlns:a16="http://schemas.microsoft.com/office/drawing/2014/main" id="{4D6082A1-A630-FBF7-195E-17F7708AC978}"/>
              </a:ext>
            </a:extLst>
          </p:cNvPr>
          <p:cNvSpPr txBox="1"/>
          <p:nvPr/>
        </p:nvSpPr>
        <p:spPr>
          <a:xfrm>
            <a:off x="768001" y="6001486"/>
            <a:ext cx="4169759" cy="24622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r>
              <a:rPr kumimoji="0" lang="fi-FI" sz="1000" b="0" i="0" u="none" strike="noStrike" kern="1200" cap="none" spc="0" normalizeH="0" baseline="0" noProof="0" dirty="0">
                <a:ln>
                  <a:noFill/>
                </a:ln>
                <a:solidFill>
                  <a:srgbClr val="000000"/>
                </a:solidFill>
                <a:effectLst/>
                <a:uLnTx/>
                <a:uFillTx/>
                <a:latin typeface="Arial"/>
                <a:ea typeface="+mn-ea"/>
                <a:cs typeface="+mn-cs"/>
              </a:rPr>
              <a:t>Johtajuusbarometri 2022</a:t>
            </a:r>
          </a:p>
        </p:txBody>
      </p:sp>
      <p:sp>
        <p:nvSpPr>
          <p:cNvPr id="6" name="Footer Placeholder 10">
            <a:extLst>
              <a:ext uri="{FF2B5EF4-FFF2-40B4-BE49-F238E27FC236}">
                <a16:creationId xmlns:a16="http://schemas.microsoft.com/office/drawing/2014/main" id="{C07AC583-6E8B-C6AF-ECAD-91A3DFB64F2F}"/>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122857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a:solidFill>
                  <a:schemeClr val="accent1"/>
                </a:solidFill>
              </a:rPr>
              <a:t>TEESI 6 </a:t>
            </a:r>
            <a:br>
              <a:rPr lang="en-FI" sz="2800">
                <a:solidFill>
                  <a:schemeClr val="accent1"/>
                </a:solidFill>
              </a:rPr>
            </a:br>
            <a:r>
              <a:rPr lang="fi-FI"/>
              <a:t>Johtajuus on jaettua, yhdessä ohjautumista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1" y="1731601"/>
            <a:ext cx="4915170" cy="4282504"/>
          </a:xfrm>
        </p:spPr>
        <p:txBody>
          <a:bodyPr vert="horz" lIns="91440" tIns="45720" rIns="91440" bIns="45720" rtlCol="0" anchor="t">
            <a:noAutofit/>
          </a:bodyPr>
          <a:lstStyle/>
          <a:p>
            <a:pPr>
              <a:spcAft>
                <a:spcPts val="800"/>
              </a:spcAft>
            </a:pPr>
            <a:r>
              <a:rPr lang="fi-FI" sz="1400">
                <a:effectLst/>
              </a:rPr>
              <a:t>Kukaan yksittäinen johtaja ei voi yksinään onnistua tehtävässään – siten johtajuus on aina jaettua ja koko työyhteisön vastuulla.</a:t>
            </a:r>
            <a:r>
              <a:rPr lang="fi-FI" sz="1400"/>
              <a:t> </a:t>
            </a:r>
          </a:p>
          <a:p>
            <a:pPr>
              <a:spcAft>
                <a:spcPts val="800"/>
              </a:spcAft>
            </a:pPr>
            <a:r>
              <a:rPr lang="fi-FI" sz="1400">
                <a:effectLst/>
              </a:rPr>
              <a:t>Huomisen johtajuus nojaa vahvasti yhteisöohjautuvuuteen. </a:t>
            </a:r>
            <a:r>
              <a:rPr lang="fi-FI" sz="1400"/>
              <a:t>Yhteisöohjautuvuuden ydinajatus on mahdollistaa työntekijöille mahdollisuus tehdä työnsä yhdessä heidän itse kokemalla, parhaalla mahdollisella tavalla. Tiukan kontrollin sijaan tehtäviä ja vastuita hajautetaan tiimien kesken. </a:t>
            </a:r>
            <a:endParaRPr lang="fi-FI" sz="1400">
              <a:cs typeface="Arial"/>
            </a:endParaRPr>
          </a:p>
          <a:p>
            <a:pPr>
              <a:spcAft>
                <a:spcPts val="800"/>
              </a:spcAft>
            </a:pPr>
            <a:r>
              <a:rPr lang="fi-FI" sz="1400"/>
              <a:t>Huomisen johtajuus onkin jaettua:</a:t>
            </a:r>
            <a:r>
              <a:rPr lang="fi-FI" sz="1400">
                <a:effectLst/>
              </a:rPr>
              <a:t> </a:t>
            </a:r>
            <a:r>
              <a:rPr lang="fi-FI" sz="1400"/>
              <a:t>Johtajuusbarometrin </a:t>
            </a:r>
            <a:r>
              <a:rPr lang="fi-FI" sz="1400">
                <a:effectLst/>
              </a:rPr>
              <a:t>mukaan esimerkiksi palautekulttuuri, työhyvinvointi,</a:t>
            </a:r>
            <a:r>
              <a:rPr lang="fi-FI" sz="1400"/>
              <a:t> </a:t>
            </a:r>
            <a:r>
              <a:rPr lang="fi-FI" sz="1400">
                <a:effectLst/>
              </a:rPr>
              <a:t>turvallisuus </a:t>
            </a:r>
            <a:r>
              <a:rPr lang="fi-FI" sz="1400"/>
              <a:t>sekä viestintä</a:t>
            </a:r>
            <a:r>
              <a:rPr lang="fi-FI" sz="1400">
                <a:effectLst/>
              </a:rPr>
              <a:t> koetaan olevan vahvasti </a:t>
            </a:r>
            <a:r>
              <a:rPr lang="fi-FI" sz="1400"/>
              <a:t>sekä johdon</a:t>
            </a:r>
            <a:r>
              <a:rPr lang="fi-FI" sz="1400">
                <a:effectLst/>
              </a:rPr>
              <a:t> </a:t>
            </a:r>
            <a:r>
              <a:rPr lang="fi-FI" sz="1400"/>
              <a:t>että työ</a:t>
            </a:r>
            <a:r>
              <a:rPr lang="fi-FI" sz="1400">
                <a:effectLst/>
              </a:rPr>
              <a:t>ntekijöiden vastuulla.</a:t>
            </a:r>
            <a:r>
              <a:rPr lang="fi-FI" sz="1400"/>
              <a:t> </a:t>
            </a:r>
            <a:endParaRPr lang="fi-FI" sz="1400">
              <a:effectLst/>
              <a:cs typeface="Arial"/>
            </a:endParaRPr>
          </a:p>
          <a:p>
            <a:pPr>
              <a:spcAft>
                <a:spcPts val="800"/>
              </a:spcAft>
            </a:pPr>
            <a:r>
              <a:rPr lang="fi-FI" sz="1400">
                <a:effectLst/>
              </a:rPr>
              <a:t>Vaikka johdon vastuulla koetaan usein olevan liiketoimintastrategiaan </a:t>
            </a:r>
            <a:r>
              <a:rPr lang="fi-FI" sz="1400"/>
              <a:t>liittyviä asioita</a:t>
            </a:r>
            <a:r>
              <a:rPr lang="fi-FI" sz="1400">
                <a:effectLst/>
              </a:rPr>
              <a:t>, kuten toiminnan suunta ja visio, tarkoitus ja arvot</a:t>
            </a:r>
            <a:r>
              <a:rPr lang="fi-FI" sz="1400"/>
              <a:t>, niin </a:t>
            </a:r>
            <a:r>
              <a:rPr lang="fi-FI" sz="1400">
                <a:effectLst/>
              </a:rPr>
              <a:t>yli puolet kokee,</a:t>
            </a:r>
            <a:br>
              <a:rPr lang="fi-FI" sz="1400">
                <a:effectLst/>
              </a:rPr>
            </a:br>
            <a:r>
              <a:rPr lang="fi-FI" sz="1400"/>
              <a:t>että vastuuta</a:t>
            </a:r>
            <a:r>
              <a:rPr lang="fi-FI" sz="1400">
                <a:effectLst/>
              </a:rPr>
              <a:t> on myös työntekijö</a:t>
            </a:r>
            <a:r>
              <a:rPr lang="fi-FI" sz="1400"/>
              <a:t>illä. </a:t>
            </a:r>
            <a:r>
              <a:rPr lang="fi-FI" sz="1400">
                <a:effectLst/>
              </a:rPr>
              <a:t>Työn tekemisen tavat ja työkalut taas nähdään vaihtoehdoista eniten kuuluvan työntekijöiden vastuulle.</a:t>
            </a:r>
            <a:r>
              <a:rPr lang="fi-FI" sz="1400"/>
              <a:t> </a:t>
            </a:r>
            <a:endParaRPr lang="fi-FI" sz="1400">
              <a:effectLst/>
              <a:cs typeface="Arial"/>
            </a:endParaRPr>
          </a:p>
        </p:txBody>
      </p:sp>
      <p:sp>
        <p:nvSpPr>
          <p:cNvPr id="3" name="TextBox 2">
            <a:extLst>
              <a:ext uri="{FF2B5EF4-FFF2-40B4-BE49-F238E27FC236}">
                <a16:creationId xmlns:a16="http://schemas.microsoft.com/office/drawing/2014/main" id="{EFCE2431-D8FD-24EA-97A9-F67A725F7238}"/>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6</a:t>
            </a:r>
          </a:p>
        </p:txBody>
      </p:sp>
      <p:sp>
        <p:nvSpPr>
          <p:cNvPr id="7" name="Subtitle 9">
            <a:extLst>
              <a:ext uri="{FF2B5EF4-FFF2-40B4-BE49-F238E27FC236}">
                <a16:creationId xmlns:a16="http://schemas.microsoft.com/office/drawing/2014/main" id="{B02E429D-7FE9-A1D2-958E-D8B79FB7D966}"/>
              </a:ext>
            </a:extLst>
          </p:cNvPr>
          <p:cNvSpPr txBox="1">
            <a:spLocks/>
          </p:cNvSpPr>
          <p:nvPr/>
        </p:nvSpPr>
        <p:spPr>
          <a:xfrm>
            <a:off x="6264000" y="1882800"/>
            <a:ext cx="2620563" cy="4282504"/>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Sanoisin näin, että johtajan pitää kantaa vastuuta mutta se on mahdotonta ilman, että johdettavat näkevät myös oman vastuunsa siinä yhtälössä. Kaikkien pitää miettiä sitä, mitä tuo siihen tilanteeseen – mitä tuot mukanasi esimerkiksi palaveriin, minkä energian, minkä tunnelman? </a:t>
            </a:r>
          </a:p>
          <a:p>
            <a:pPr>
              <a:spcAft>
                <a:spcPts val="600"/>
              </a:spcAft>
            </a:pPr>
            <a:r>
              <a:rPr lang="fi-FI" sz="1100" b="1">
                <a:solidFill>
                  <a:schemeClr val="accent1"/>
                </a:solidFill>
              </a:rPr>
              <a:t>Riina Hyöky</a:t>
            </a:r>
            <a:br>
              <a:rPr lang="fi-FI" sz="1100"/>
            </a:br>
            <a:r>
              <a:rPr lang="fi-FI" sz="1100">
                <a:solidFill>
                  <a:schemeClr val="accent1"/>
                </a:solidFill>
              </a:rPr>
              <a:t>Vuoden nuori johtaja 2022</a:t>
            </a:r>
          </a:p>
          <a:p>
            <a:pPr>
              <a:spcAft>
                <a:spcPts val="600"/>
              </a:spcAft>
            </a:pPr>
            <a:endParaRPr lang="fi-FI" sz="1100">
              <a:solidFill>
                <a:schemeClr val="accent1"/>
              </a:solidFill>
              <a:cs typeface="Arial"/>
            </a:endParaRPr>
          </a:p>
          <a:p>
            <a:pPr>
              <a:spcAft>
                <a:spcPts val="600"/>
              </a:spcAft>
            </a:pPr>
            <a:r>
              <a:rPr lang="fi-FI" sz="1100"/>
              <a:t>Silloin aikanaan uran alussa päätin, että seuraavat kymmenen vuotta opiskelen ihmisten johtamista ja kun tuli välitilinpäätöksen paikka niin ajattelin että taidan jatkaa seuraavatkin kymmenen vuotta, koska aihepiiristä ei haastavuus tai eri vivahteet lopu. </a:t>
            </a:r>
          </a:p>
          <a:p>
            <a:pPr>
              <a:spcAft>
                <a:spcPts val="600"/>
              </a:spcAft>
            </a:pPr>
            <a:r>
              <a:rPr lang="fi-FI" sz="1100" b="1">
                <a:solidFill>
                  <a:schemeClr val="accent1"/>
                </a:solidFill>
              </a:rPr>
              <a:t>Antti Savolainen</a:t>
            </a:r>
            <a:br>
              <a:rPr lang="fi-FI" sz="1100">
                <a:solidFill>
                  <a:schemeClr val="accent1"/>
                </a:solidFill>
              </a:rPr>
            </a:br>
            <a:r>
              <a:rPr lang="fi-FI" sz="1100">
                <a:solidFill>
                  <a:schemeClr val="accent1"/>
                </a:solidFill>
              </a:rPr>
              <a:t>Vuoden nuori johtaja 2018</a:t>
            </a:r>
          </a:p>
          <a:p>
            <a:pPr>
              <a:spcAft>
                <a:spcPts val="600"/>
              </a:spcAft>
            </a:pPr>
            <a:endParaRPr lang="fi-FI" sz="1100">
              <a:solidFill>
                <a:schemeClr val="accent1"/>
              </a:solidFill>
              <a:cs typeface="Arial"/>
            </a:endParaRPr>
          </a:p>
        </p:txBody>
      </p:sp>
      <p:graphicFrame>
        <p:nvGraphicFramePr>
          <p:cNvPr id="8" name="Table 19">
            <a:extLst>
              <a:ext uri="{FF2B5EF4-FFF2-40B4-BE49-F238E27FC236}">
                <a16:creationId xmlns:a16="http://schemas.microsoft.com/office/drawing/2014/main" id="{DC9AC4E5-5503-8AFE-1AF5-0E1058120AA7}"/>
              </a:ext>
            </a:extLst>
          </p:cNvPr>
          <p:cNvGraphicFramePr>
            <a:graphicFrameLocks noGrp="1"/>
          </p:cNvGraphicFramePr>
          <p:nvPr>
            <p:extLst>
              <p:ext uri="{D42A27DB-BD31-4B8C-83A1-F6EECF244321}">
                <p14:modId xmlns:p14="http://schemas.microsoft.com/office/powerpoint/2010/main" val="3617631533"/>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9" name="Rectangle 8">
            <a:extLst>
              <a:ext uri="{FF2B5EF4-FFF2-40B4-BE49-F238E27FC236}">
                <a16:creationId xmlns:a16="http://schemas.microsoft.com/office/drawing/2014/main" id="{5AD8C26D-673D-D87E-15BA-EDE68D5C14F3}"/>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fi-FI" sz="1800" b="1">
                <a:solidFill>
                  <a:schemeClr val="accent1"/>
                </a:solidFill>
              </a:rPr>
              <a:t>Yhteisöohjautuvuus</a:t>
            </a:r>
          </a:p>
          <a:p>
            <a:pPr>
              <a:spcAft>
                <a:spcPts val="600"/>
              </a:spcAft>
            </a:pPr>
            <a:r>
              <a:rPr lang="fi-FI" sz="1300">
                <a:solidFill>
                  <a:schemeClr val="bg1"/>
                </a:solidFill>
              </a:rPr>
              <a:t>Itseohjautuvuutta vai yhteisöohjautuvuutta, mitä tarkoitamme näillä käsitteillä?</a:t>
            </a:r>
          </a:p>
          <a:p>
            <a:pPr>
              <a:spcAft>
                <a:spcPts val="600"/>
              </a:spcAft>
            </a:pPr>
            <a:r>
              <a:rPr lang="fi-FI" sz="1300">
                <a:solidFill>
                  <a:schemeClr val="bg1"/>
                </a:solidFill>
              </a:rPr>
              <a:t>Tuemmeko omaehtoista työskentelyä ja yksilön roolia päätöksenteossa eli itseohjautuvuutta? </a:t>
            </a:r>
          </a:p>
          <a:p>
            <a:pPr>
              <a:spcAft>
                <a:spcPts val="600"/>
              </a:spcAft>
            </a:pPr>
            <a:r>
              <a:rPr lang="fi-FI" sz="1300">
                <a:solidFill>
                  <a:schemeClr val="bg1"/>
                </a:solidFill>
              </a:rPr>
              <a:t>Vai tavoittelemmeko yhteisöohjautuvuutta pyrkimällä kohti yhdessä organisoituvaa toimintamallia?</a:t>
            </a:r>
          </a:p>
          <a:p>
            <a:pPr fontAlgn="base">
              <a:spcAft>
                <a:spcPts val="600"/>
              </a:spcAft>
            </a:pPr>
            <a:endParaRPr lang="fi-FI" sz="1300">
              <a:solidFill>
                <a:schemeClr val="bg1"/>
              </a:solidFill>
            </a:endParaRPr>
          </a:p>
        </p:txBody>
      </p:sp>
      <p:sp>
        <p:nvSpPr>
          <p:cNvPr id="11" name="Slide Number Placeholder 10">
            <a:extLst>
              <a:ext uri="{FF2B5EF4-FFF2-40B4-BE49-F238E27FC236}">
                <a16:creationId xmlns:a16="http://schemas.microsoft.com/office/drawing/2014/main" id="{A2459735-94B7-7450-8EA0-A9E89E0B4A97}"/>
              </a:ext>
            </a:extLst>
          </p:cNvPr>
          <p:cNvSpPr>
            <a:spLocks noGrp="1"/>
          </p:cNvSpPr>
          <p:nvPr>
            <p:ph type="sldNum" sz="quarter" idx="4"/>
          </p:nvPr>
        </p:nvSpPr>
        <p:spPr/>
        <p:txBody>
          <a:bodyPr/>
          <a:lstStyle/>
          <a:p>
            <a:fld id="{1EA1DD0D-7089-48C5-B116-A19F892CF1D9}" type="slidenum">
              <a:rPr lang="fi-FI" smtClean="0"/>
              <a:pPr/>
              <a:t>13</a:t>
            </a:fld>
            <a:endParaRPr lang="fi-FI"/>
          </a:p>
        </p:txBody>
      </p:sp>
      <p:sp>
        <p:nvSpPr>
          <p:cNvPr id="13" name="TextBox 12">
            <a:extLst>
              <a:ext uri="{FF2B5EF4-FFF2-40B4-BE49-F238E27FC236}">
                <a16:creationId xmlns:a16="http://schemas.microsoft.com/office/drawing/2014/main" id="{50DC3F51-2992-FF13-7DF3-66EDD5D06937}"/>
              </a:ext>
            </a:extLst>
          </p:cNvPr>
          <p:cNvSpPr txBox="1"/>
          <p:nvPr/>
        </p:nvSpPr>
        <p:spPr>
          <a:xfrm>
            <a:off x="768001" y="5731976"/>
            <a:ext cx="2216757" cy="56425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endParaRPr kumimoji="0" lang="fi-FI" sz="1400" b="0" i="0" u="none" strike="noStrike" kern="1200" cap="none" spc="0" normalizeH="0" baseline="0" noProof="0">
              <a:ln>
                <a:noFill/>
              </a:ln>
              <a:solidFill>
                <a:srgbClr val="000000"/>
              </a:solidFill>
              <a:effectLst/>
              <a:uLnTx/>
              <a:uFillTx/>
              <a:latin typeface="ArialMT"/>
              <a:ea typeface="+mn-ea"/>
              <a:cs typeface="+mn-cs"/>
            </a:endParaRPr>
          </a:p>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r>
              <a:rPr kumimoji="0" lang="fi-FI" sz="1000" b="0" i="0" u="none" strike="noStrike" kern="1200" cap="none" spc="0" normalizeH="0" baseline="0" noProof="0">
                <a:ln>
                  <a:noFill/>
                </a:ln>
                <a:solidFill>
                  <a:srgbClr val="000000"/>
                </a:solidFill>
                <a:effectLst/>
                <a:uLnTx/>
                <a:uFillTx/>
                <a:latin typeface="Arial"/>
                <a:ea typeface="+mn-ea"/>
                <a:cs typeface="+mn-cs"/>
              </a:rPr>
              <a:t>Johtajuusbarometri 2022</a:t>
            </a:r>
          </a:p>
        </p:txBody>
      </p:sp>
      <p:sp>
        <p:nvSpPr>
          <p:cNvPr id="2" name="Footer Placeholder 10">
            <a:extLst>
              <a:ext uri="{FF2B5EF4-FFF2-40B4-BE49-F238E27FC236}">
                <a16:creationId xmlns:a16="http://schemas.microsoft.com/office/drawing/2014/main" id="{500C0AFC-6637-FC6D-0193-E88DE26C9317}"/>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21168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a:solidFill>
                  <a:schemeClr val="accent1"/>
                </a:solidFill>
              </a:rPr>
              <a:t>TEESI 7 </a:t>
            </a:r>
            <a:br>
              <a:rPr lang="en-FI" sz="2800">
                <a:solidFill>
                  <a:schemeClr val="accent1"/>
                </a:solidFill>
              </a:rPr>
            </a:br>
            <a:r>
              <a:rPr lang="fi-FI"/>
              <a:t>Johtajuus on jatkuvaa yhdessä oppimista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7999" y="1731601"/>
            <a:ext cx="4954375" cy="4282504"/>
          </a:xfrm>
        </p:spPr>
        <p:txBody>
          <a:bodyPr vert="horz" lIns="91440" tIns="45720" rIns="91440" bIns="45720" rtlCol="0" anchor="t">
            <a:noAutofit/>
          </a:bodyPr>
          <a:lstStyle/>
          <a:p>
            <a:pPr>
              <a:spcAft>
                <a:spcPts val="1200"/>
              </a:spcAft>
            </a:pPr>
            <a:r>
              <a:rPr lang="fi-FI" sz="1400" dirty="0"/>
              <a:t>Nykyinen toimintaympäristömme lisää jatkuvasti tarvetta työntekijän ja työyhteisön kykyyn joustaa, soveltaa ja ennakoida toimintaympäristönsä kehityssuuntia. Johtajuus onkin myös yhdessä oppimista. </a:t>
            </a:r>
          </a:p>
          <a:p>
            <a:pPr>
              <a:spcAft>
                <a:spcPts val="1200"/>
              </a:spcAft>
            </a:pPr>
            <a:r>
              <a:rPr lang="fi-FI" sz="1400" dirty="0"/>
              <a:t>Yhdessä oppiva organisaatio kasvattaa muutoskykyään tehokkaasti. </a:t>
            </a:r>
            <a:r>
              <a:rPr lang="fi-FI" sz="1400" dirty="0" err="1"/>
              <a:t>Resilientit</a:t>
            </a:r>
            <a:r>
              <a:rPr lang="fi-FI" sz="1400" dirty="0"/>
              <a:t> organisaatiot ymmärtävät, että organisaation toimintaa tulee kehittää kokonaisuutena pistemäisten ratkaisuiden sijaan, joten ne ovat osaltaan myös </a:t>
            </a:r>
            <a:r>
              <a:rPr lang="fi-FI" sz="1400" b="1" dirty="0"/>
              <a:t>systeemiälykkäitä.</a:t>
            </a:r>
            <a:endParaRPr lang="fi-FI" sz="1400" b="1" dirty="0">
              <a:cs typeface="Arial"/>
            </a:endParaRPr>
          </a:p>
          <a:p>
            <a:pPr>
              <a:spcAft>
                <a:spcPts val="1200"/>
              </a:spcAft>
            </a:pPr>
            <a:r>
              <a:rPr lang="fi-FI" sz="1400" dirty="0"/>
              <a:t>Uudistumista tai ajattelun kehittymistä ei kuitenkaan tapahdu, elleivät organisaatiot opi tietoisesti rikkomaan tai laajentamaan omaa kuplaansa. </a:t>
            </a:r>
            <a:r>
              <a:rPr lang="fi-FI" sz="1400" dirty="0" err="1"/>
              <a:t>Resilientti</a:t>
            </a:r>
            <a:r>
              <a:rPr lang="fi-FI" sz="1400" dirty="0"/>
              <a:t> organisaatio ottaa aktiivisen roolin verkostoissa ja rakentaa yhteistyösuhteita myös organisaation ulkopuolella, kasvattaen siten organisaation </a:t>
            </a:r>
            <a:r>
              <a:rPr lang="fi-FI" sz="1400" b="1" dirty="0"/>
              <a:t>sosiaalista pääomaa</a:t>
            </a:r>
            <a:r>
              <a:rPr lang="fi-FI" sz="1400" dirty="0"/>
              <a:t>. </a:t>
            </a:r>
            <a:endParaRPr lang="fi-FI" sz="1400" dirty="0">
              <a:cs typeface="Arial"/>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678437" cy="4282504"/>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Viisaus ei tule sieltä esihenkilöportaasta - niitä hyviä ideoita, toteuttajia, suunnannäyttäjiä ja päätöksentekijöitä löytyy kaikilta organisaatiotasoilta. </a:t>
            </a:r>
          </a:p>
          <a:p>
            <a:pPr>
              <a:spcAft>
                <a:spcPts val="600"/>
              </a:spcAft>
            </a:pPr>
            <a:r>
              <a:rPr lang="fi-FI" sz="1100" b="1">
                <a:solidFill>
                  <a:schemeClr val="accent1"/>
                </a:solidFill>
              </a:rPr>
              <a:t>Antti Savolainen</a:t>
            </a:r>
            <a:br>
              <a:rPr lang="fi-FI" sz="1100">
                <a:solidFill>
                  <a:schemeClr val="accent1"/>
                </a:solidFill>
              </a:rPr>
            </a:br>
            <a:r>
              <a:rPr lang="fi-FI" sz="1100">
                <a:solidFill>
                  <a:schemeClr val="accent1"/>
                </a:solidFill>
              </a:rPr>
              <a:t>Vuoden nuori johtaja 2018</a:t>
            </a:r>
          </a:p>
          <a:p>
            <a:pPr>
              <a:spcAft>
                <a:spcPts val="600"/>
              </a:spcAft>
            </a:pPr>
            <a:endParaRPr lang="fi-FI" sz="1100">
              <a:solidFill>
                <a:schemeClr val="accent1"/>
              </a:solidFill>
            </a:endParaRPr>
          </a:p>
          <a:p>
            <a:pPr>
              <a:spcAft>
                <a:spcPts val="600"/>
              </a:spcAft>
            </a:pPr>
            <a:r>
              <a:rPr lang="fi-FI" sz="1100"/>
              <a:t>Sellainen ratkaisukeskeisyys kaikessa - kritiikki ei ole kovin arvokasta jos sinulla ei ole mitään ajatusta, että miten tätä voisi tehdä toisin tai paremmin. </a:t>
            </a:r>
          </a:p>
          <a:p>
            <a:pPr>
              <a:spcAft>
                <a:spcPts val="600"/>
              </a:spcAft>
            </a:pPr>
            <a:r>
              <a:rPr lang="fi-FI" sz="1100" b="1">
                <a:solidFill>
                  <a:schemeClr val="accent1"/>
                </a:solidFill>
              </a:rPr>
              <a:t>Juho Jokiniitty</a:t>
            </a:r>
            <a:br>
              <a:rPr lang="fi-FI" sz="1100">
                <a:solidFill>
                  <a:schemeClr val="accent1"/>
                </a:solidFill>
              </a:rPr>
            </a:br>
            <a:r>
              <a:rPr lang="fi-FI" sz="1100">
                <a:solidFill>
                  <a:schemeClr val="accent1"/>
                </a:solidFill>
              </a:rPr>
              <a:t>Vuoden nuori johtaja -finalisti 2022</a:t>
            </a:r>
          </a:p>
          <a:p>
            <a:pPr>
              <a:spcAft>
                <a:spcPts val="600"/>
              </a:spcAft>
            </a:pPr>
            <a:endParaRPr lang="fi-FI" sz="1100">
              <a:solidFill>
                <a:schemeClr val="accent1"/>
              </a:solidFill>
            </a:endParaRPr>
          </a:p>
          <a:p>
            <a:pPr>
              <a:spcAft>
                <a:spcPts val="600"/>
              </a:spcAft>
            </a:pPr>
            <a:endParaRPr lang="fi-FI" sz="1100">
              <a:solidFill>
                <a:schemeClr val="accent1"/>
              </a:solidFill>
            </a:endParaRPr>
          </a:p>
        </p:txBody>
      </p:sp>
      <p:sp>
        <p:nvSpPr>
          <p:cNvPr id="3" name="TextBox 2">
            <a:extLst>
              <a:ext uri="{FF2B5EF4-FFF2-40B4-BE49-F238E27FC236}">
                <a16:creationId xmlns:a16="http://schemas.microsoft.com/office/drawing/2014/main" id="{02DA9379-5BC0-2DD2-F567-D00B8E1B5924}"/>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7</a:t>
            </a:r>
          </a:p>
        </p:txBody>
      </p:sp>
      <p:graphicFrame>
        <p:nvGraphicFramePr>
          <p:cNvPr id="7" name="Table 19">
            <a:extLst>
              <a:ext uri="{FF2B5EF4-FFF2-40B4-BE49-F238E27FC236}">
                <a16:creationId xmlns:a16="http://schemas.microsoft.com/office/drawing/2014/main" id="{3FEA06E1-D61E-17E3-D97E-48B26D490792}"/>
              </a:ext>
            </a:extLst>
          </p:cNvPr>
          <p:cNvGraphicFramePr>
            <a:graphicFrameLocks noGrp="1"/>
          </p:cNvGraphicFramePr>
          <p:nvPr>
            <p:extLst>
              <p:ext uri="{D42A27DB-BD31-4B8C-83A1-F6EECF244321}">
                <p14:modId xmlns:p14="http://schemas.microsoft.com/office/powerpoint/2010/main" val="1024654911"/>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8" name="Rectangle 7">
            <a:extLst>
              <a:ext uri="{FF2B5EF4-FFF2-40B4-BE49-F238E27FC236}">
                <a16:creationId xmlns:a16="http://schemas.microsoft.com/office/drawing/2014/main" id="{DEA7C82A-A3AC-907D-2E11-FEDBF28EF6DA}"/>
              </a:ext>
            </a:extLst>
          </p:cNvPr>
          <p:cNvSpPr/>
          <p:nvPr/>
        </p:nvSpPr>
        <p:spPr>
          <a:xfrm>
            <a:off x="9257346" y="1882800"/>
            <a:ext cx="2725262"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1800" b="1">
                <a:solidFill>
                  <a:schemeClr val="accent1"/>
                </a:solidFill>
              </a:rPr>
              <a:t>Riko kupla</a:t>
            </a:r>
          </a:p>
          <a:p>
            <a:pPr>
              <a:spcAft>
                <a:spcPts val="600"/>
              </a:spcAft>
            </a:pPr>
            <a:r>
              <a:rPr lang="fi-FI" sz="1300">
                <a:solidFill>
                  <a:schemeClr val="bg1"/>
                </a:solidFill>
              </a:rPr>
              <a:t>Miten voisimme lisätä monimuotoisuutta ja rikkoa oman johtajuuskuplamme? Mitä voimme oppia toisilta organisaatioilta heidän toimintatavoistaan ja johtamiskäytännöistään?</a:t>
            </a:r>
            <a:endParaRPr lang="fi-FI" sz="1300">
              <a:solidFill>
                <a:schemeClr val="bg1"/>
              </a:solidFill>
              <a:cs typeface="Arial"/>
            </a:endParaRPr>
          </a:p>
          <a:p>
            <a:pPr>
              <a:spcAft>
                <a:spcPts val="600"/>
              </a:spcAft>
            </a:pPr>
            <a:endParaRPr lang="fi-FI" sz="1300">
              <a:solidFill>
                <a:schemeClr val="bg1"/>
              </a:solidFill>
            </a:endParaRPr>
          </a:p>
          <a:p>
            <a:pPr>
              <a:spcAft>
                <a:spcPts val="600"/>
              </a:spcAft>
            </a:pPr>
            <a:r>
              <a:rPr lang="fi-FI" sz="1800" b="1">
                <a:solidFill>
                  <a:schemeClr val="accent1"/>
                </a:solidFill>
              </a:rPr>
              <a:t>Sosiaalinen pääoma</a:t>
            </a:r>
            <a:endParaRPr lang="fi-FI" sz="1800" b="1">
              <a:solidFill>
                <a:schemeClr val="accent1"/>
              </a:solidFill>
              <a:cs typeface="Arial"/>
            </a:endParaRPr>
          </a:p>
          <a:p>
            <a:pPr>
              <a:spcAft>
                <a:spcPts val="600"/>
              </a:spcAft>
            </a:pPr>
            <a:r>
              <a:rPr lang="fi-FI" sz="1300">
                <a:solidFill>
                  <a:schemeClr val="bg1"/>
                </a:solidFill>
              </a:rPr>
              <a:t>Millaisissa verkostoissa toimimme? Miten voisimme luoda uusia yhteistyösuhteita ja rakentaa luottamusta niin oman organisaatiomme sisällä kuin sen ulkopuolella?</a:t>
            </a:r>
            <a:endParaRPr lang="fi-FI" sz="1300">
              <a:solidFill>
                <a:schemeClr val="bg1"/>
              </a:solidFill>
              <a:cs typeface="Arial"/>
            </a:endParaRPr>
          </a:p>
          <a:p>
            <a:pPr fontAlgn="base">
              <a:spcAft>
                <a:spcPts val="600"/>
              </a:spcAft>
            </a:pPr>
            <a:endParaRPr lang="fi-FI" sz="1300">
              <a:solidFill>
                <a:schemeClr val="bg1"/>
              </a:solidFill>
            </a:endParaRPr>
          </a:p>
        </p:txBody>
      </p:sp>
      <p:sp>
        <p:nvSpPr>
          <p:cNvPr id="9" name="Footer Placeholder 8">
            <a:extLst>
              <a:ext uri="{FF2B5EF4-FFF2-40B4-BE49-F238E27FC236}">
                <a16:creationId xmlns:a16="http://schemas.microsoft.com/office/drawing/2014/main" id="{924D2005-13BD-C7D4-9C8E-DDC689BC8D5B}"/>
              </a:ext>
            </a:extLst>
          </p:cNvPr>
          <p:cNvSpPr>
            <a:spLocks noGrp="1"/>
          </p:cNvSpPr>
          <p:nvPr>
            <p:ph type="ftr" sz="quarter" idx="3"/>
          </p:nvPr>
        </p:nvSpPr>
        <p:spPr/>
        <p:txBody>
          <a:bodyPr/>
          <a:lstStyle/>
          <a:p>
            <a:r>
              <a:rPr lang="fi-FI" dirty="0"/>
              <a:t>Huomisen johtajuus | Starttipaketti</a:t>
            </a:r>
          </a:p>
        </p:txBody>
      </p:sp>
      <p:sp>
        <p:nvSpPr>
          <p:cNvPr id="10" name="Slide Number Placeholder 9">
            <a:extLst>
              <a:ext uri="{FF2B5EF4-FFF2-40B4-BE49-F238E27FC236}">
                <a16:creationId xmlns:a16="http://schemas.microsoft.com/office/drawing/2014/main" id="{47643BD8-2AC5-B90B-26AE-8AB004CFB765}"/>
              </a:ext>
            </a:extLst>
          </p:cNvPr>
          <p:cNvSpPr>
            <a:spLocks noGrp="1"/>
          </p:cNvSpPr>
          <p:nvPr>
            <p:ph type="sldNum" sz="quarter" idx="4"/>
          </p:nvPr>
        </p:nvSpPr>
        <p:spPr/>
        <p:txBody>
          <a:bodyPr/>
          <a:lstStyle/>
          <a:p>
            <a:fld id="{1EA1DD0D-7089-48C5-B116-A19F892CF1D9}" type="slidenum">
              <a:rPr lang="fi-FI" smtClean="0"/>
              <a:pPr/>
              <a:t>14</a:t>
            </a:fld>
            <a:endParaRPr lang="fi-FI"/>
          </a:p>
        </p:txBody>
      </p:sp>
    </p:spTree>
    <p:extLst>
      <p:ext uri="{BB962C8B-B14F-4D97-AF65-F5344CB8AC3E}">
        <p14:creationId xmlns:p14="http://schemas.microsoft.com/office/powerpoint/2010/main" val="3074356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a:xfrm>
            <a:off x="768001" y="432001"/>
            <a:ext cx="4911236" cy="1299600"/>
          </a:xfrm>
        </p:spPr>
        <p:txBody>
          <a:bodyPr/>
          <a:lstStyle/>
          <a:p>
            <a:r>
              <a:rPr lang="en-FI" sz="1200">
                <a:solidFill>
                  <a:schemeClr val="accent1"/>
                </a:solidFill>
              </a:rPr>
              <a:t>TEESI 8</a:t>
            </a:r>
            <a:br>
              <a:rPr lang="en-FI" sz="2800">
                <a:solidFill>
                  <a:schemeClr val="accent1"/>
                </a:solidFill>
              </a:rPr>
            </a:br>
            <a:r>
              <a:rPr lang="fi-FI"/>
              <a:t>Kriittinen ajattelu vaatii tuekseen luottamusta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p:txBody>
          <a:bodyPr vert="horz" lIns="91440" tIns="45720" rIns="91440" bIns="45720" rtlCol="0" anchor="t">
            <a:noAutofit/>
          </a:bodyPr>
          <a:lstStyle/>
          <a:p>
            <a:pPr>
              <a:spcAft>
                <a:spcPts val="800"/>
              </a:spcAft>
            </a:pPr>
            <a:r>
              <a:rPr lang="fi-FI" sz="1400">
                <a:effectLst/>
                <a:latin typeface="ArialMT"/>
              </a:rPr>
              <a:t>Muuttuva maailma vaatii kriittisen ajattelun jatkuvaa vahvistamista itsessä ja</a:t>
            </a:r>
            <a:r>
              <a:rPr lang="fi-FI" sz="1400">
                <a:latin typeface="ArialMT"/>
              </a:rPr>
              <a:t> työpaikalla</a:t>
            </a:r>
            <a:r>
              <a:rPr lang="fi-FI" sz="1400">
                <a:effectLst/>
                <a:latin typeface="ArialMT"/>
              </a:rPr>
              <a:t>. Moni toimiala ja </a:t>
            </a:r>
            <a:r>
              <a:rPr lang="fi-FI" sz="1400">
                <a:latin typeface="ArialMT"/>
              </a:rPr>
              <a:t>yritys joutuu määrittelemään itsensä uudelleen tulevina vuosina, mikä vaatii organisaatioiden sisällä uskallusta ajatella uudella tavalla, kykyä kyseenalaistaa ja joskus jopa vastavirtaan kulkemista.</a:t>
            </a:r>
          </a:p>
          <a:p>
            <a:pPr>
              <a:spcAft>
                <a:spcPts val="800"/>
              </a:spcAft>
            </a:pPr>
            <a:r>
              <a:rPr lang="fi-FI" sz="1400">
                <a:latin typeface="ArialMT"/>
              </a:rPr>
              <a:t>Kriittistä ajattelua ei kuitenkaan synny ilman </a:t>
            </a:r>
            <a:r>
              <a:rPr lang="fi-FI" sz="1400" b="1">
                <a:latin typeface="ArialMT"/>
              </a:rPr>
              <a:t>luottamusta. </a:t>
            </a:r>
            <a:r>
              <a:rPr lang="fi-FI" sz="1400"/>
              <a:t>Se tarkoittaa, että työyhteisössä on turvallista ilmaista itseään, on turvallista olla myös eri mieltä ja että ihmisiä arvostetaan omana itsenään. Toisaalta se vaatii niin johtajilta kuin johdettavilta taitoa ja ymmärryksen, että aina ei saa omaa tahtoaan läpi ja silti pitää pystyä sitoutumaan yhteiseen päätökseen. </a:t>
            </a:r>
            <a:endParaRPr lang="fi-FI" sz="1400">
              <a:cs typeface="Arial"/>
            </a:endParaRP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683355" cy="4154206"/>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Ajattelen, että yrityskulttuurilla on merkitystä, jotta sinne luodaan tilaa kriittiselle ajattelulle. Johtajana se tarkoittaa sitä, että on aidosti kiinnostunut siitä, mitä muut ihmiset ajattelee ja on aidosti kiinnostunut kuulemaan muiden mielipiteitä. Se lähtee sieltä yrityksen sisältä – rakenteista, joissa on mahdollista haastaa ja tulla kuulluksi. </a:t>
            </a:r>
          </a:p>
          <a:p>
            <a:pPr>
              <a:spcAft>
                <a:spcPts val="600"/>
              </a:spcAft>
            </a:pPr>
            <a:r>
              <a:rPr lang="fi-FI" sz="1100" b="1">
                <a:solidFill>
                  <a:schemeClr val="accent1"/>
                </a:solidFill>
              </a:rPr>
              <a:t>Anu </a:t>
            </a:r>
            <a:r>
              <a:rPr lang="fi-FI" sz="1100" b="1" err="1">
                <a:solidFill>
                  <a:schemeClr val="accent1"/>
                </a:solidFill>
              </a:rPr>
              <a:t>Ubaud</a:t>
            </a:r>
            <a:br>
              <a:rPr lang="fi-FI" sz="1100" b="1"/>
            </a:br>
            <a:r>
              <a:rPr lang="fi-FI" sz="1100">
                <a:solidFill>
                  <a:schemeClr val="accent1"/>
                </a:solidFill>
              </a:rPr>
              <a:t>Vuoden nuori johtaja 2021</a:t>
            </a:r>
          </a:p>
          <a:p>
            <a:pPr>
              <a:spcAft>
                <a:spcPts val="600"/>
              </a:spcAft>
            </a:pPr>
            <a:endParaRPr lang="fi-FI" sz="1100">
              <a:solidFill>
                <a:schemeClr val="accent1"/>
              </a:solidFill>
              <a:cs typeface="Arial"/>
            </a:endParaRPr>
          </a:p>
          <a:p>
            <a:pPr>
              <a:spcAft>
                <a:spcPts val="600"/>
              </a:spcAft>
            </a:pPr>
            <a:r>
              <a:rPr lang="fi-FI" sz="1100"/>
              <a:t>Niissäkin tilanteissa, missä oma ajatukseni ei voita, olen silti tyytyväinen siihen, että perusteluni kuunnellaan. Vaikka sitten tehdään jokin toinen päätös, hyväksyn sen, koska minua on kuultu ja on ymmärretty, mitä olen halunnut sanoa.</a:t>
            </a:r>
          </a:p>
          <a:p>
            <a:pPr>
              <a:spcAft>
                <a:spcPts val="600"/>
              </a:spcAft>
            </a:pPr>
            <a:r>
              <a:rPr lang="fi-FI" sz="1100" b="1">
                <a:solidFill>
                  <a:schemeClr val="accent1"/>
                </a:solidFill>
              </a:rPr>
              <a:t>Juho Jokiniitty, </a:t>
            </a:r>
            <a:br>
              <a:rPr lang="fi-FI" sz="1100" b="1"/>
            </a:br>
            <a:r>
              <a:rPr lang="fi-FI" sz="1100">
                <a:solidFill>
                  <a:schemeClr val="accent1"/>
                </a:solidFill>
              </a:rPr>
              <a:t>Vuoden nuori johtaja -finalisti 2022</a:t>
            </a:r>
            <a:endParaRPr lang="fi-FI" sz="1100">
              <a:solidFill>
                <a:schemeClr val="accent1"/>
              </a:solidFill>
              <a:cs typeface="Arial"/>
            </a:endParaRPr>
          </a:p>
        </p:txBody>
      </p:sp>
      <p:sp>
        <p:nvSpPr>
          <p:cNvPr id="15" name="TextBox 14">
            <a:extLst>
              <a:ext uri="{FF2B5EF4-FFF2-40B4-BE49-F238E27FC236}">
                <a16:creationId xmlns:a16="http://schemas.microsoft.com/office/drawing/2014/main" id="{09FA1EDB-1C5B-BB05-1003-2F7609E887AF}"/>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8</a:t>
            </a:r>
          </a:p>
        </p:txBody>
      </p:sp>
      <p:sp>
        <p:nvSpPr>
          <p:cNvPr id="16" name="Rectangle 15">
            <a:extLst>
              <a:ext uri="{FF2B5EF4-FFF2-40B4-BE49-F238E27FC236}">
                <a16:creationId xmlns:a16="http://schemas.microsoft.com/office/drawing/2014/main" id="{1830719D-D651-D75C-3F2A-51FFBB0B6C22}"/>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1800" b="1">
                <a:solidFill>
                  <a:schemeClr val="accent1"/>
                </a:solidFill>
              </a:rPr>
              <a:t>Älä oleta</a:t>
            </a:r>
          </a:p>
          <a:p>
            <a:pPr>
              <a:spcAft>
                <a:spcPts val="600"/>
              </a:spcAft>
            </a:pPr>
            <a:r>
              <a:rPr lang="fi-FI" sz="1300">
                <a:solidFill>
                  <a:schemeClr val="bg1"/>
                </a:solidFill>
              </a:rPr>
              <a:t>Mihin olettamukseen </a:t>
            </a:r>
            <a:br>
              <a:rPr lang="fi-FI" sz="1300"/>
            </a:br>
            <a:r>
              <a:rPr lang="fi-FI" sz="1300">
                <a:solidFill>
                  <a:schemeClr val="bg1"/>
                </a:solidFill>
              </a:rPr>
              <a:t>ajatteluni perustuu?​</a:t>
            </a:r>
            <a:endParaRPr lang="fi-FI" sz="1300">
              <a:solidFill>
                <a:schemeClr val="bg1"/>
              </a:solidFill>
              <a:cs typeface="Arial"/>
            </a:endParaRPr>
          </a:p>
          <a:p>
            <a:pPr>
              <a:spcAft>
                <a:spcPts val="600"/>
              </a:spcAft>
            </a:pPr>
            <a:r>
              <a:rPr lang="fi-FI" sz="1300">
                <a:solidFill>
                  <a:schemeClr val="bg1"/>
                </a:solidFill>
              </a:rPr>
              <a:t>Mikä voisi olla toinen, vaihtoehtoinen</a:t>
            </a:r>
            <a:br>
              <a:rPr lang="fi-FI" sz="1300"/>
            </a:br>
            <a:r>
              <a:rPr lang="fi-FI" sz="1300">
                <a:solidFill>
                  <a:schemeClr val="bg1"/>
                </a:solidFill>
              </a:rPr>
              <a:t>näkökulma asiaan?​</a:t>
            </a:r>
            <a:endParaRPr lang="fi-FI" sz="1300">
              <a:solidFill>
                <a:schemeClr val="bg1"/>
              </a:solidFill>
              <a:cs typeface="Arial"/>
            </a:endParaRPr>
          </a:p>
          <a:p>
            <a:pPr fontAlgn="base">
              <a:spcAft>
                <a:spcPts val="600"/>
              </a:spcAft>
            </a:pPr>
            <a:endParaRPr lang="fi-FI" sz="1300">
              <a:solidFill>
                <a:schemeClr val="bg1"/>
              </a:solidFill>
            </a:endParaRPr>
          </a:p>
          <a:p>
            <a:pPr fontAlgn="base">
              <a:spcAft>
                <a:spcPts val="600"/>
              </a:spcAft>
            </a:pPr>
            <a:r>
              <a:rPr lang="fi-FI" sz="1800" b="1">
                <a:solidFill>
                  <a:schemeClr val="accent1"/>
                </a:solidFill>
              </a:rPr>
              <a:t>Haastaminen</a:t>
            </a:r>
            <a:endParaRPr lang="fi-FI" sz="1800" b="1">
              <a:solidFill>
                <a:schemeClr val="accent1"/>
              </a:solidFill>
              <a:cs typeface="Arial"/>
            </a:endParaRPr>
          </a:p>
          <a:p>
            <a:pPr fontAlgn="base">
              <a:spcAft>
                <a:spcPts val="600"/>
              </a:spcAft>
            </a:pPr>
            <a:r>
              <a:rPr lang="fi-FI" sz="1300">
                <a:solidFill>
                  <a:schemeClr val="bg1"/>
                </a:solidFill>
              </a:rPr>
              <a:t>Jotta kehittyisimme tässä, </a:t>
            </a:r>
            <a:br>
              <a:rPr lang="fi-FI" sz="1300"/>
            </a:br>
            <a:r>
              <a:rPr lang="fi-FI" sz="1300">
                <a:solidFill>
                  <a:schemeClr val="bg1"/>
                </a:solidFill>
              </a:rPr>
              <a:t>mikä voisi olla uusi ja </a:t>
            </a:r>
            <a:br>
              <a:rPr lang="fi-FI" sz="1300"/>
            </a:br>
            <a:r>
              <a:rPr lang="fi-FI" sz="1300">
                <a:solidFill>
                  <a:schemeClr val="bg1"/>
                </a:solidFill>
              </a:rPr>
              <a:t>erilainen tapa toimia?​ Mitä voisimme kokeilla?</a:t>
            </a:r>
            <a:endParaRPr lang="fi-FI" sz="1300">
              <a:solidFill>
                <a:schemeClr val="bg1"/>
              </a:solidFill>
              <a:cs typeface="Arial"/>
            </a:endParaRPr>
          </a:p>
          <a:p>
            <a:pPr fontAlgn="base">
              <a:spcAft>
                <a:spcPts val="600"/>
              </a:spcAft>
            </a:pPr>
            <a:endParaRPr lang="fi-FI" sz="1300">
              <a:solidFill>
                <a:schemeClr val="bg1"/>
              </a:solidFill>
            </a:endParaRPr>
          </a:p>
          <a:p>
            <a:pPr fontAlgn="base">
              <a:spcAft>
                <a:spcPts val="600"/>
              </a:spcAft>
            </a:pPr>
            <a:endParaRPr lang="fi-FI" sz="1300">
              <a:solidFill>
                <a:schemeClr val="bg1"/>
              </a:solidFill>
            </a:endParaRPr>
          </a:p>
        </p:txBody>
      </p:sp>
      <p:graphicFrame>
        <p:nvGraphicFramePr>
          <p:cNvPr id="17" name="Table 19">
            <a:extLst>
              <a:ext uri="{FF2B5EF4-FFF2-40B4-BE49-F238E27FC236}">
                <a16:creationId xmlns:a16="http://schemas.microsoft.com/office/drawing/2014/main" id="{3598289F-AA88-7E6A-5A61-AE82198710DE}"/>
              </a:ext>
            </a:extLst>
          </p:cNvPr>
          <p:cNvGraphicFramePr>
            <a:graphicFrameLocks noGrp="1"/>
          </p:cNvGraphicFramePr>
          <p:nvPr>
            <p:extLst>
              <p:ext uri="{D42A27DB-BD31-4B8C-83A1-F6EECF244321}">
                <p14:modId xmlns:p14="http://schemas.microsoft.com/office/powerpoint/2010/main" val="639139648"/>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33019035"/>
                  </a:ext>
                </a:extLst>
              </a:tr>
            </a:tbl>
          </a:graphicData>
        </a:graphic>
      </p:graphicFrame>
      <p:sp>
        <p:nvSpPr>
          <p:cNvPr id="19" name="Slide Number Placeholder 18">
            <a:extLst>
              <a:ext uri="{FF2B5EF4-FFF2-40B4-BE49-F238E27FC236}">
                <a16:creationId xmlns:a16="http://schemas.microsoft.com/office/drawing/2014/main" id="{E85CBDB6-7547-752C-2D2E-F35F03B904A4}"/>
              </a:ext>
            </a:extLst>
          </p:cNvPr>
          <p:cNvSpPr>
            <a:spLocks noGrp="1"/>
          </p:cNvSpPr>
          <p:nvPr>
            <p:ph type="sldNum" sz="quarter" idx="4"/>
          </p:nvPr>
        </p:nvSpPr>
        <p:spPr/>
        <p:txBody>
          <a:bodyPr/>
          <a:lstStyle/>
          <a:p>
            <a:fld id="{1EA1DD0D-7089-48C5-B116-A19F892CF1D9}" type="slidenum">
              <a:rPr lang="fi-FI" smtClean="0"/>
              <a:pPr/>
              <a:t>15</a:t>
            </a:fld>
            <a:endParaRPr lang="fi-FI"/>
          </a:p>
        </p:txBody>
      </p:sp>
      <p:sp>
        <p:nvSpPr>
          <p:cNvPr id="2" name="Footer Placeholder 10">
            <a:extLst>
              <a:ext uri="{FF2B5EF4-FFF2-40B4-BE49-F238E27FC236}">
                <a16:creationId xmlns:a16="http://schemas.microsoft.com/office/drawing/2014/main" id="{D5372838-2C24-C2F9-5D7E-F20C09AF80CF}"/>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328182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92DE0-0796-F7DF-E146-8DD3B380975E}"/>
              </a:ext>
            </a:extLst>
          </p:cNvPr>
          <p:cNvSpPr>
            <a:spLocks noGrp="1"/>
          </p:cNvSpPr>
          <p:nvPr>
            <p:ph type="ctrTitle"/>
          </p:nvPr>
        </p:nvSpPr>
        <p:spPr/>
        <p:txBody>
          <a:bodyPr/>
          <a:lstStyle/>
          <a:p>
            <a:r>
              <a:rPr lang="en-FI" dirty="0"/>
              <a:t>Työkalut </a:t>
            </a:r>
            <a:r>
              <a:rPr lang="fi-FI" dirty="0"/>
              <a:t>3</a:t>
            </a:r>
            <a:r>
              <a:rPr lang="en-FI" dirty="0"/>
              <a:t>+2</a:t>
            </a:r>
            <a:endParaRPr lang="fi-FI" dirty="0"/>
          </a:p>
        </p:txBody>
      </p:sp>
      <p:sp>
        <p:nvSpPr>
          <p:cNvPr id="8" name="Subtitle 7">
            <a:extLst>
              <a:ext uri="{FF2B5EF4-FFF2-40B4-BE49-F238E27FC236}">
                <a16:creationId xmlns:a16="http://schemas.microsoft.com/office/drawing/2014/main" id="{66C594BC-37FF-EBAE-0CC1-B49843023736}"/>
              </a:ext>
            </a:extLst>
          </p:cNvPr>
          <p:cNvSpPr>
            <a:spLocks noGrp="1"/>
          </p:cNvSpPr>
          <p:nvPr>
            <p:ph type="subTitle" idx="1"/>
          </p:nvPr>
        </p:nvSpPr>
        <p:spPr/>
        <p:txBody>
          <a:bodyPr/>
          <a:lstStyle/>
          <a:p>
            <a:r>
              <a:rPr lang="en-FI"/>
              <a:t>Itsereflektioon ja tiimin kanssa työstämiseen</a:t>
            </a:r>
          </a:p>
        </p:txBody>
      </p:sp>
      <p:sp>
        <p:nvSpPr>
          <p:cNvPr id="5" name="Slide Number Placeholder 4">
            <a:extLst>
              <a:ext uri="{FF2B5EF4-FFF2-40B4-BE49-F238E27FC236}">
                <a16:creationId xmlns:a16="http://schemas.microsoft.com/office/drawing/2014/main" id="{50FCD985-4BF1-87E0-AF02-A8FAC0E7DAF5}"/>
              </a:ext>
            </a:extLst>
          </p:cNvPr>
          <p:cNvSpPr>
            <a:spLocks noGrp="1"/>
          </p:cNvSpPr>
          <p:nvPr>
            <p:ph type="sldNum" sz="quarter" idx="4294967295"/>
          </p:nvPr>
        </p:nvSpPr>
        <p:spPr>
          <a:xfrm>
            <a:off x="11653838" y="6329363"/>
            <a:ext cx="538162" cy="268287"/>
          </a:xfrm>
        </p:spPr>
        <p:txBody>
          <a:bodyPr/>
          <a:lstStyle/>
          <a:p>
            <a:fld id="{1EA1DD0D-7089-48C5-B116-A19F892CF1D9}" type="slidenum">
              <a:rPr lang="fi-FI" smtClean="0"/>
              <a:pPr/>
              <a:t>16</a:t>
            </a:fld>
            <a:endParaRPr lang="fi-FI"/>
          </a:p>
        </p:txBody>
      </p:sp>
    </p:spTree>
    <p:extLst>
      <p:ext uri="{BB962C8B-B14F-4D97-AF65-F5344CB8AC3E}">
        <p14:creationId xmlns:p14="http://schemas.microsoft.com/office/powerpoint/2010/main" val="24466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6394-8D5B-C119-D284-34A7D118EBE4}"/>
              </a:ext>
            </a:extLst>
          </p:cNvPr>
          <p:cNvSpPr>
            <a:spLocks noGrp="1"/>
          </p:cNvSpPr>
          <p:nvPr>
            <p:ph type="ctrTitle"/>
          </p:nvPr>
        </p:nvSpPr>
        <p:spPr/>
        <p:txBody>
          <a:bodyPr/>
          <a:lstStyle/>
          <a:p>
            <a:r>
              <a:rPr lang="en-FI"/>
              <a:t>Huomisen johtajuus</a:t>
            </a:r>
            <a:br>
              <a:rPr lang="en-FI"/>
            </a:br>
            <a:r>
              <a:rPr lang="en-FI">
                <a:solidFill>
                  <a:schemeClr val="accent1"/>
                </a:solidFill>
              </a:rPr>
              <a:t>Näin käytät työkaluja</a:t>
            </a:r>
            <a:endParaRPr lang="fi-FI">
              <a:solidFill>
                <a:schemeClr val="accent1"/>
              </a:solidFill>
            </a:endParaRPr>
          </a:p>
        </p:txBody>
      </p:sp>
      <p:sp>
        <p:nvSpPr>
          <p:cNvPr id="10" name="Subtitle 9">
            <a:extLst>
              <a:ext uri="{FF2B5EF4-FFF2-40B4-BE49-F238E27FC236}">
                <a16:creationId xmlns:a16="http://schemas.microsoft.com/office/drawing/2014/main" id="{96492769-CC96-8FDF-DA94-9D45DF748F09}"/>
              </a:ext>
            </a:extLst>
          </p:cNvPr>
          <p:cNvSpPr>
            <a:spLocks noGrp="1"/>
          </p:cNvSpPr>
          <p:nvPr>
            <p:ph type="subTitle" idx="1"/>
          </p:nvPr>
        </p:nvSpPr>
        <p:spPr>
          <a:xfrm>
            <a:off x="767999" y="1731601"/>
            <a:ext cx="4647027" cy="4282504"/>
          </a:xfrm>
        </p:spPr>
        <p:txBody>
          <a:bodyPr vert="horz" lIns="91440" tIns="45720" rIns="91440" bIns="45720" rtlCol="0" anchor="t">
            <a:noAutofit/>
          </a:bodyPr>
          <a:lstStyle/>
          <a:p>
            <a:pPr>
              <a:spcAft>
                <a:spcPts val="600"/>
              </a:spcAft>
            </a:pPr>
            <a:r>
              <a:rPr lang="fi-FI" sz="1400" dirty="0"/>
              <a:t>Tämän starttipaketin avulla voit ohjata keskustelua johtajuudesta omassa tiimissäsi riippumatta roolistasi, riittää, että sinulla on halu pohtia ja kehittää johtajuutta yksin tai yhdessä muiden kanssa.</a:t>
            </a:r>
          </a:p>
          <a:p>
            <a:pPr>
              <a:spcAft>
                <a:spcPts val="600"/>
              </a:spcAft>
            </a:pPr>
            <a:r>
              <a:rPr lang="fi-FI" sz="1400" dirty="0">
                <a:cs typeface="Arial"/>
              </a:rPr>
              <a:t>Seuraaville sivuille on koottu 3+2 työkalua itsereflektointiin ja tiimin kanssa yhdessä työstettäväksi. Voit esimerkiksi pysähtyä pohtimaan omaa johtajuusmotivaatiotasi tai reflektoida sitä, mikä sinulle on johtajuudessa tärkeää ja millaisissa asioissa haluat seuraavaksi kehittyä. </a:t>
            </a:r>
          </a:p>
          <a:p>
            <a:pPr>
              <a:spcAft>
                <a:spcPts val="600"/>
              </a:spcAft>
            </a:pPr>
            <a:r>
              <a:rPr lang="fi-FI" sz="1400" dirty="0">
                <a:cs typeface="Arial"/>
              </a:rPr>
              <a:t>Tiimin kanssa voitte hyödyntää Johtajuuden anatomia-kuvaa ja keskustella odotuksista johtajuutta kohtaan, sekä yksilö että tiimitasolla. Loppuun on koottu huomisen johtajuuden teesien pohjalta keskustelukartta, mistä voitte poimia teemoja tiimin kanssa keskusteltavaksi. </a:t>
            </a:r>
          </a:p>
          <a:p>
            <a:pPr>
              <a:spcAft>
                <a:spcPts val="600"/>
              </a:spcAft>
            </a:pPr>
            <a:r>
              <a:rPr lang="fi-FI" sz="1400" dirty="0">
                <a:cs typeface="Arial"/>
              </a:rPr>
              <a:t>Voit joko ladata työpohjat tai käyttää niitä suoraan Power Pointissa. Tärkeämpää kuin työkalujen täyttäminen, on kuitenkin yhdessä ajatteleminen ja keskusteleminen. </a:t>
            </a:r>
          </a:p>
        </p:txBody>
      </p:sp>
      <p:pic>
        <p:nvPicPr>
          <p:cNvPr id="17" name="Graphic 16">
            <a:extLst>
              <a:ext uri="{FF2B5EF4-FFF2-40B4-BE49-F238E27FC236}">
                <a16:creationId xmlns:a16="http://schemas.microsoft.com/office/drawing/2014/main" id="{9F19EFBB-4E8F-BAD4-5B73-83637B0EFB4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15772" y="3512165"/>
            <a:ext cx="3360000" cy="3360000"/>
          </a:xfrm>
          <a:prstGeom prst="rect">
            <a:avLst/>
          </a:prstGeom>
        </p:spPr>
      </p:pic>
      <p:sp>
        <p:nvSpPr>
          <p:cNvPr id="6" name="Subtitle 9">
            <a:extLst>
              <a:ext uri="{FF2B5EF4-FFF2-40B4-BE49-F238E27FC236}">
                <a16:creationId xmlns:a16="http://schemas.microsoft.com/office/drawing/2014/main" id="{D4A335C5-F101-86A6-4285-B0A547B9DB9F}"/>
              </a:ext>
            </a:extLst>
          </p:cNvPr>
          <p:cNvSpPr txBox="1">
            <a:spLocks/>
          </p:cNvSpPr>
          <p:nvPr/>
        </p:nvSpPr>
        <p:spPr>
          <a:xfrm>
            <a:off x="6477139" y="1882800"/>
            <a:ext cx="3241292" cy="4282504"/>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2400">
                <a:solidFill>
                  <a:schemeClr val="bg1"/>
                </a:solidFill>
              </a:rPr>
              <a:t>Johtajuus on niitä juttuja, missä ei </a:t>
            </a:r>
            <a:br>
              <a:rPr lang="fi-FI" sz="2400">
                <a:solidFill>
                  <a:schemeClr val="bg1"/>
                </a:solidFill>
              </a:rPr>
            </a:br>
            <a:r>
              <a:rPr lang="fi-FI" sz="2400">
                <a:solidFill>
                  <a:schemeClr val="bg1"/>
                </a:solidFill>
              </a:rPr>
              <a:t>koskaan tule valmiiksi.</a:t>
            </a:r>
          </a:p>
          <a:p>
            <a:pPr>
              <a:spcAft>
                <a:spcPts val="600"/>
              </a:spcAft>
            </a:pPr>
            <a:r>
              <a:rPr lang="fi-FI" sz="1200" b="1">
                <a:solidFill>
                  <a:schemeClr val="accent1"/>
                </a:solidFill>
              </a:rPr>
              <a:t>Antti Savolainen</a:t>
            </a:r>
            <a:br>
              <a:rPr lang="fi-FI" sz="1200" b="1">
                <a:solidFill>
                  <a:schemeClr val="accent1"/>
                </a:solidFill>
              </a:rPr>
            </a:br>
            <a:r>
              <a:rPr lang="fi-FI" sz="1200">
                <a:solidFill>
                  <a:schemeClr val="accent1"/>
                </a:solidFill>
              </a:rPr>
              <a:t>Vuoden nuori johtaja 2018</a:t>
            </a:r>
          </a:p>
        </p:txBody>
      </p:sp>
      <p:sp>
        <p:nvSpPr>
          <p:cNvPr id="4" name="Slide Number Placeholder 3">
            <a:extLst>
              <a:ext uri="{FF2B5EF4-FFF2-40B4-BE49-F238E27FC236}">
                <a16:creationId xmlns:a16="http://schemas.microsoft.com/office/drawing/2014/main" id="{BE3F643E-8297-C7C0-9B0F-36AF1DF5303F}"/>
              </a:ext>
            </a:extLst>
          </p:cNvPr>
          <p:cNvSpPr>
            <a:spLocks noGrp="1"/>
          </p:cNvSpPr>
          <p:nvPr>
            <p:ph type="sldNum" sz="quarter" idx="4"/>
          </p:nvPr>
        </p:nvSpPr>
        <p:spPr/>
        <p:txBody>
          <a:bodyPr/>
          <a:lstStyle/>
          <a:p>
            <a:fld id="{1EA1DD0D-7089-48C5-B116-A19F892CF1D9}" type="slidenum">
              <a:rPr lang="fi-FI" smtClean="0"/>
              <a:pPr/>
              <a:t>17</a:t>
            </a:fld>
            <a:endParaRPr lang="fi-FI"/>
          </a:p>
        </p:txBody>
      </p:sp>
      <p:pic>
        <p:nvPicPr>
          <p:cNvPr id="5" name="Graphic 4" descr="Open quotation mark with solid fill">
            <a:extLst>
              <a:ext uri="{FF2B5EF4-FFF2-40B4-BE49-F238E27FC236}">
                <a16:creationId xmlns:a16="http://schemas.microsoft.com/office/drawing/2014/main" id="{8D65B12F-11E8-C373-DA74-031F9A371B6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52298" y="954232"/>
            <a:ext cx="933436" cy="933436"/>
          </a:xfrm>
          <a:prstGeom prst="rect">
            <a:avLst/>
          </a:prstGeom>
        </p:spPr>
      </p:pic>
      <p:sp>
        <p:nvSpPr>
          <p:cNvPr id="7" name="Footer Placeholder 10">
            <a:extLst>
              <a:ext uri="{FF2B5EF4-FFF2-40B4-BE49-F238E27FC236}">
                <a16:creationId xmlns:a16="http://schemas.microsoft.com/office/drawing/2014/main" id="{EFFB5ACE-7826-1099-9FEF-A0B52DF8B89B}"/>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359518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B9B90D87-2F6F-417F-E624-580AC13D6AD2}"/>
              </a:ext>
            </a:extLst>
          </p:cNvPr>
          <p:cNvSpPr>
            <a:spLocks noGrp="1"/>
          </p:cNvSpPr>
          <p:nvPr>
            <p:ph idx="1"/>
          </p:nvPr>
        </p:nvSpPr>
        <p:spPr/>
        <p:txBody>
          <a:bodyPr/>
          <a:lstStyle/>
          <a:p>
            <a:endParaRPr lang="fi-FI"/>
          </a:p>
        </p:txBody>
      </p:sp>
      <p:sp>
        <p:nvSpPr>
          <p:cNvPr id="5" name="Title 4">
            <a:extLst>
              <a:ext uri="{FF2B5EF4-FFF2-40B4-BE49-F238E27FC236}">
                <a16:creationId xmlns:a16="http://schemas.microsoft.com/office/drawing/2014/main" id="{AF0D82A9-7182-839A-E96E-5C81C88EEA8D}"/>
              </a:ext>
            </a:extLst>
          </p:cNvPr>
          <p:cNvSpPr>
            <a:spLocks noGrp="1"/>
          </p:cNvSpPr>
          <p:nvPr>
            <p:ph type="title"/>
          </p:nvPr>
        </p:nvSpPr>
        <p:spPr/>
        <p:txBody>
          <a:bodyPr/>
          <a:lstStyle/>
          <a:p>
            <a:r>
              <a:rPr lang="fi-FI"/>
              <a:t>Johtamisen motivaatiokartta</a:t>
            </a:r>
          </a:p>
        </p:txBody>
      </p:sp>
      <p:sp>
        <p:nvSpPr>
          <p:cNvPr id="4" name="Slide Number Placeholder 3">
            <a:extLst>
              <a:ext uri="{FF2B5EF4-FFF2-40B4-BE49-F238E27FC236}">
                <a16:creationId xmlns:a16="http://schemas.microsoft.com/office/drawing/2014/main" id="{6FFFC4C5-E5E5-0358-03CC-75C50F3618A0}"/>
              </a:ext>
            </a:extLst>
          </p:cNvPr>
          <p:cNvSpPr>
            <a:spLocks noGrp="1"/>
          </p:cNvSpPr>
          <p:nvPr>
            <p:ph type="sldNum" sz="quarter" idx="4294967295"/>
          </p:nvPr>
        </p:nvSpPr>
        <p:spPr>
          <a:xfrm>
            <a:off x="11443659" y="6329216"/>
            <a:ext cx="538948" cy="268137"/>
          </a:xfrm>
        </p:spPr>
        <p:txBody>
          <a:bodyPr/>
          <a:lstStyle/>
          <a:p>
            <a:fld id="{1EA1DD0D-7089-48C5-B116-A19F892CF1D9}" type="slidenum">
              <a:rPr lang="fi-FI" smtClean="0"/>
              <a:pPr/>
              <a:t>18</a:t>
            </a:fld>
            <a:endParaRPr lang="fi-FI"/>
          </a:p>
        </p:txBody>
      </p:sp>
      <p:sp>
        <p:nvSpPr>
          <p:cNvPr id="37" name="Content Placeholder 36">
            <a:extLst>
              <a:ext uri="{FF2B5EF4-FFF2-40B4-BE49-F238E27FC236}">
                <a16:creationId xmlns:a16="http://schemas.microsoft.com/office/drawing/2014/main" id="{D6D564D6-502B-9B77-B6C1-46AFC041D71A}"/>
              </a:ext>
            </a:extLst>
          </p:cNvPr>
          <p:cNvSpPr>
            <a:spLocks noGrp="1"/>
          </p:cNvSpPr>
          <p:nvPr>
            <p:ph idx="10"/>
          </p:nvPr>
        </p:nvSpPr>
        <p:spPr/>
        <p:txBody>
          <a:bodyPr/>
          <a:lstStyle/>
          <a:p>
            <a:endParaRPr lang="fi-FI"/>
          </a:p>
        </p:txBody>
      </p:sp>
      <p:sp>
        <p:nvSpPr>
          <p:cNvPr id="38" name="Content Placeholder 37">
            <a:extLst>
              <a:ext uri="{FF2B5EF4-FFF2-40B4-BE49-F238E27FC236}">
                <a16:creationId xmlns:a16="http://schemas.microsoft.com/office/drawing/2014/main" id="{ABAD6CCD-B5CC-3CCC-AC5F-71F295C573A8}"/>
              </a:ext>
            </a:extLst>
          </p:cNvPr>
          <p:cNvSpPr>
            <a:spLocks noGrp="1"/>
          </p:cNvSpPr>
          <p:nvPr>
            <p:ph idx="11"/>
          </p:nvPr>
        </p:nvSpPr>
        <p:spPr/>
        <p:txBody>
          <a:bodyPr/>
          <a:lstStyle/>
          <a:p>
            <a:endParaRPr lang="fi-FI"/>
          </a:p>
        </p:txBody>
      </p:sp>
      <p:sp>
        <p:nvSpPr>
          <p:cNvPr id="39" name="Content Placeholder 38">
            <a:extLst>
              <a:ext uri="{FF2B5EF4-FFF2-40B4-BE49-F238E27FC236}">
                <a16:creationId xmlns:a16="http://schemas.microsoft.com/office/drawing/2014/main" id="{B7F8D180-A959-678A-630F-34EF3952985B}"/>
              </a:ext>
            </a:extLst>
          </p:cNvPr>
          <p:cNvSpPr>
            <a:spLocks noGrp="1"/>
          </p:cNvSpPr>
          <p:nvPr>
            <p:ph idx="12"/>
          </p:nvPr>
        </p:nvSpPr>
        <p:spPr/>
        <p:txBody>
          <a:bodyPr/>
          <a:lstStyle/>
          <a:p>
            <a:endParaRPr lang="fi-FI"/>
          </a:p>
        </p:txBody>
      </p:sp>
      <p:sp>
        <p:nvSpPr>
          <p:cNvPr id="40" name="Content Placeholder 39">
            <a:extLst>
              <a:ext uri="{FF2B5EF4-FFF2-40B4-BE49-F238E27FC236}">
                <a16:creationId xmlns:a16="http://schemas.microsoft.com/office/drawing/2014/main" id="{ED639CB7-E365-EC08-3242-4D80FB9F5910}"/>
              </a:ext>
            </a:extLst>
          </p:cNvPr>
          <p:cNvSpPr>
            <a:spLocks noGrp="1"/>
          </p:cNvSpPr>
          <p:nvPr>
            <p:ph idx="13"/>
          </p:nvPr>
        </p:nvSpPr>
        <p:spPr/>
        <p:txBody>
          <a:bodyPr/>
          <a:lstStyle/>
          <a:p>
            <a:endParaRPr lang="fi-FI"/>
          </a:p>
        </p:txBody>
      </p:sp>
      <p:sp>
        <p:nvSpPr>
          <p:cNvPr id="19" name="Content Placeholder 1">
            <a:extLst>
              <a:ext uri="{FF2B5EF4-FFF2-40B4-BE49-F238E27FC236}">
                <a16:creationId xmlns:a16="http://schemas.microsoft.com/office/drawing/2014/main" id="{7EB74546-B90E-93DF-3B4D-310AE4D5E128}"/>
              </a:ext>
            </a:extLst>
          </p:cNvPr>
          <p:cNvSpPr txBox="1">
            <a:spLocks/>
          </p:cNvSpPr>
          <p:nvPr/>
        </p:nvSpPr>
        <p:spPr>
          <a:xfrm>
            <a:off x="768001" y="983390"/>
            <a:ext cx="5077214" cy="779521"/>
          </a:xfrm>
          <a:prstGeom prst="rect">
            <a:avLst/>
          </a:prstGeom>
        </p:spPr>
        <p:txBody>
          <a:bodyPr/>
          <a:lstStyle>
            <a:lvl1pPr marL="357708" indent="-357708" algn="l" defTabSz="1219170" rtl="0" eaLnBrk="1" latinLnBrk="0" hangingPunct="1">
              <a:spcBef>
                <a:spcPts val="1867"/>
              </a:spcBef>
              <a:buClr>
                <a:schemeClr val="accent1"/>
              </a:buClr>
              <a:buFont typeface="Arial" panose="020B0604020202020204" pitchFamily="34" charset="0"/>
              <a:buChar char="•"/>
              <a:defRPr sz="12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fi-FI" sz="1400"/>
              <a:t>Koska viimeksi olet pysähtynyt pohtimaan sitä, mikä johtajuudessa sinua motivoi? Tämä työkalu on tarkoitettu oman johtamismotivaatiosi pohtimiseen. </a:t>
            </a:r>
          </a:p>
        </p:txBody>
      </p:sp>
      <p:grpSp>
        <p:nvGrpSpPr>
          <p:cNvPr id="80" name="Group 79">
            <a:extLst>
              <a:ext uri="{FF2B5EF4-FFF2-40B4-BE49-F238E27FC236}">
                <a16:creationId xmlns:a16="http://schemas.microsoft.com/office/drawing/2014/main" id="{D3494E22-4184-415B-056B-2410014F2220}"/>
              </a:ext>
            </a:extLst>
          </p:cNvPr>
          <p:cNvGrpSpPr/>
          <p:nvPr/>
        </p:nvGrpSpPr>
        <p:grpSpPr>
          <a:xfrm>
            <a:off x="6772940" y="172208"/>
            <a:ext cx="4208588" cy="1825646"/>
            <a:chOff x="6518297" y="222817"/>
            <a:chExt cx="4208588" cy="1825646"/>
          </a:xfrm>
        </p:grpSpPr>
        <p:cxnSp>
          <p:nvCxnSpPr>
            <p:cNvPr id="57" name="Elbow Connector 56">
              <a:extLst>
                <a:ext uri="{FF2B5EF4-FFF2-40B4-BE49-F238E27FC236}">
                  <a16:creationId xmlns:a16="http://schemas.microsoft.com/office/drawing/2014/main" id="{60D7A688-5CB4-E4D5-6955-3EDBBADAD265}"/>
                </a:ext>
              </a:extLst>
            </p:cNvPr>
            <p:cNvCxnSpPr/>
            <p:nvPr/>
          </p:nvCxnSpPr>
          <p:spPr>
            <a:xfrm rot="16200000" flipH="1">
              <a:off x="9212705" y="361005"/>
              <a:ext cx="1348064" cy="1348064"/>
            </a:xfrm>
            <a:prstGeom prst="bentConnector3">
              <a:avLst>
                <a:gd name="adj1" fmla="val 53434"/>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7667C646-576A-1F24-76E4-EB9A427CD225}"/>
                </a:ext>
              </a:extLst>
            </p:cNvPr>
            <p:cNvCxnSpPr>
              <a:cxnSpLocks/>
            </p:cNvCxnSpPr>
            <p:nvPr/>
          </p:nvCxnSpPr>
          <p:spPr>
            <a:xfrm rot="16200000" flipH="1">
              <a:off x="8288514" y="319234"/>
              <a:ext cx="1540962" cy="1348128"/>
            </a:xfrm>
            <a:prstGeom prst="bentConnector3">
              <a:avLst>
                <a:gd name="adj1" fmla="val 56760"/>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A3321FF5-46B8-FB13-4DB0-7A42371324CB}"/>
                </a:ext>
              </a:extLst>
            </p:cNvPr>
            <p:cNvCxnSpPr/>
            <p:nvPr/>
          </p:nvCxnSpPr>
          <p:spPr>
            <a:xfrm rot="16200000" flipH="1">
              <a:off x="8798814" y="700399"/>
              <a:ext cx="1348064" cy="1348064"/>
            </a:xfrm>
            <a:prstGeom prst="bentConnector3">
              <a:avLst>
                <a:gd name="adj1" fmla="val 81768"/>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9360AC86-BC28-9DF9-03EC-A1C462362E14}"/>
                </a:ext>
              </a:extLst>
            </p:cNvPr>
            <p:cNvCxnSpPr>
              <a:cxnSpLocks/>
            </p:cNvCxnSpPr>
            <p:nvPr/>
          </p:nvCxnSpPr>
          <p:spPr>
            <a:xfrm>
              <a:off x="9209710" y="361005"/>
              <a:ext cx="1350987" cy="1034442"/>
            </a:xfrm>
            <a:prstGeom prst="bentConnector3">
              <a:avLst>
                <a:gd name="adj1" fmla="val 50000"/>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5BD1CB01-4EC4-CA2C-06C5-9694CF23FF9A}"/>
                </a:ext>
              </a:extLst>
            </p:cNvPr>
            <p:cNvCxnSpPr>
              <a:cxnSpLocks/>
            </p:cNvCxnSpPr>
            <p:nvPr/>
          </p:nvCxnSpPr>
          <p:spPr>
            <a:xfrm>
              <a:off x="6518297" y="664546"/>
              <a:ext cx="2256213" cy="977304"/>
            </a:xfrm>
            <a:prstGeom prst="bentConnector3">
              <a:avLst>
                <a:gd name="adj1" fmla="val 50000"/>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2F1CCF24-7808-A4DE-4D0F-2AF5BE7F99D8}"/>
                </a:ext>
              </a:extLst>
            </p:cNvPr>
            <p:cNvSpPr/>
            <p:nvPr/>
          </p:nvSpPr>
          <p:spPr>
            <a:xfrm>
              <a:off x="6943706" y="512228"/>
              <a:ext cx="304290" cy="304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1</a:t>
              </a:r>
            </a:p>
          </p:txBody>
        </p:sp>
        <p:sp>
          <p:nvSpPr>
            <p:cNvPr id="76" name="Oval 75">
              <a:extLst>
                <a:ext uri="{FF2B5EF4-FFF2-40B4-BE49-F238E27FC236}">
                  <a16:creationId xmlns:a16="http://schemas.microsoft.com/office/drawing/2014/main" id="{1B850633-4EA9-12AF-6B44-F45675CFFD1F}"/>
                </a:ext>
              </a:extLst>
            </p:cNvPr>
            <p:cNvSpPr/>
            <p:nvPr/>
          </p:nvSpPr>
          <p:spPr>
            <a:xfrm>
              <a:off x="10422595" y="1541114"/>
              <a:ext cx="304290" cy="304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5</a:t>
              </a:r>
            </a:p>
          </p:txBody>
        </p:sp>
        <p:sp>
          <p:nvSpPr>
            <p:cNvPr id="77" name="Oval 76">
              <a:extLst>
                <a:ext uri="{FF2B5EF4-FFF2-40B4-BE49-F238E27FC236}">
                  <a16:creationId xmlns:a16="http://schemas.microsoft.com/office/drawing/2014/main" id="{F7F83898-1A62-9216-90A7-27F60ABFE44C}"/>
                </a:ext>
              </a:extLst>
            </p:cNvPr>
            <p:cNvSpPr/>
            <p:nvPr/>
          </p:nvSpPr>
          <p:spPr>
            <a:xfrm>
              <a:off x="8618340" y="1458615"/>
              <a:ext cx="304290" cy="304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2</a:t>
              </a:r>
            </a:p>
          </p:txBody>
        </p:sp>
        <p:sp>
          <p:nvSpPr>
            <p:cNvPr id="78" name="Oval 77">
              <a:extLst>
                <a:ext uri="{FF2B5EF4-FFF2-40B4-BE49-F238E27FC236}">
                  <a16:creationId xmlns:a16="http://schemas.microsoft.com/office/drawing/2014/main" id="{70059C61-82A3-DEC9-1865-C9986AE62DF3}"/>
                </a:ext>
              </a:extLst>
            </p:cNvPr>
            <p:cNvSpPr/>
            <p:nvPr/>
          </p:nvSpPr>
          <p:spPr>
            <a:xfrm>
              <a:off x="9746934" y="939275"/>
              <a:ext cx="304290" cy="304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4</a:t>
              </a:r>
            </a:p>
          </p:txBody>
        </p:sp>
        <p:sp>
          <p:nvSpPr>
            <p:cNvPr id="79" name="Oval 78">
              <a:extLst>
                <a:ext uri="{FF2B5EF4-FFF2-40B4-BE49-F238E27FC236}">
                  <a16:creationId xmlns:a16="http://schemas.microsoft.com/office/drawing/2014/main" id="{9538D628-CCEA-FF89-A644-FABF2CE51963}"/>
                </a:ext>
              </a:extLst>
            </p:cNvPr>
            <p:cNvSpPr/>
            <p:nvPr/>
          </p:nvSpPr>
          <p:spPr>
            <a:xfrm>
              <a:off x="9058995" y="941369"/>
              <a:ext cx="304290" cy="304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3</a:t>
              </a:r>
            </a:p>
          </p:txBody>
        </p:sp>
      </p:grpSp>
      <p:pic>
        <p:nvPicPr>
          <p:cNvPr id="84" name="Graphic 83" descr="Signature with solid fill">
            <a:extLst>
              <a:ext uri="{FF2B5EF4-FFF2-40B4-BE49-F238E27FC236}">
                <a16:creationId xmlns:a16="http://schemas.microsoft.com/office/drawing/2014/main" id="{A38BCE1E-7152-6716-8C27-8983254840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32869" y="5596958"/>
            <a:ext cx="759131" cy="759131"/>
          </a:xfrm>
          <a:prstGeom prst="rect">
            <a:avLst/>
          </a:prstGeom>
        </p:spPr>
      </p:pic>
      <p:sp>
        <p:nvSpPr>
          <p:cNvPr id="85" name="Rectangle 84">
            <a:extLst>
              <a:ext uri="{FF2B5EF4-FFF2-40B4-BE49-F238E27FC236}">
                <a16:creationId xmlns:a16="http://schemas.microsoft.com/office/drawing/2014/main" id="{AE00BCEA-9C5E-08D0-63C4-AA4F0FAA8242}"/>
              </a:ext>
            </a:extLst>
          </p:cNvPr>
          <p:cNvSpPr/>
          <p:nvPr/>
        </p:nvSpPr>
        <p:spPr>
          <a:xfrm>
            <a:off x="0"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TYÖPOHJA</a:t>
            </a:r>
          </a:p>
        </p:txBody>
      </p:sp>
    </p:spTree>
    <p:extLst>
      <p:ext uri="{BB962C8B-B14F-4D97-AF65-F5344CB8AC3E}">
        <p14:creationId xmlns:p14="http://schemas.microsoft.com/office/powerpoint/2010/main" val="95344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2D71AE-0739-438E-B75F-C96888D8B595}"/>
              </a:ext>
            </a:extLst>
          </p:cNvPr>
          <p:cNvSpPr>
            <a:spLocks noGrp="1"/>
          </p:cNvSpPr>
          <p:nvPr>
            <p:ph idx="1"/>
          </p:nvPr>
        </p:nvSpPr>
        <p:spPr>
          <a:xfrm>
            <a:off x="768002" y="1360667"/>
            <a:ext cx="2844243" cy="5236686"/>
          </a:xfrm>
        </p:spPr>
        <p:txBody>
          <a:bodyPr vert="horz" lIns="91440" tIns="45720" rIns="91440" bIns="45720" rtlCol="0" anchor="t">
            <a:noAutofit/>
          </a:bodyPr>
          <a:lstStyle/>
          <a:p>
            <a:pPr marL="0" indent="0">
              <a:spcBef>
                <a:spcPts val="0"/>
              </a:spcBef>
              <a:spcAft>
                <a:spcPts val="800"/>
              </a:spcAft>
              <a:buNone/>
            </a:pPr>
            <a:r>
              <a:rPr lang="fi-FI" sz="1300"/>
              <a:t>Johtaminen on jatkuvaa oppimista </a:t>
            </a:r>
            <a:br>
              <a:rPr lang="fi-FI" sz="1300"/>
            </a:br>
            <a:r>
              <a:rPr lang="fi-FI" sz="1300"/>
              <a:t>ja osin oman keskeneräisyyden sietämistä. Itsereflektio on yksi tärkeimmistä johtajan työkaluista. Pysähtyminen säännöllisesti ja omien onnistumisten ja opin paikkojen reflektointi lisää johtajan itsetuntemusta, auttaa kehittymään ja rakentamaan omille vahvuuksille. Itsereflektio ei ole pelkkää itsekritiikkiä, se on yhtä paljon myös onnistumisista oppimista. </a:t>
            </a:r>
          </a:p>
          <a:p>
            <a:pPr marL="0" indent="0">
              <a:spcBef>
                <a:spcPts val="0"/>
              </a:spcBef>
              <a:spcAft>
                <a:spcPts val="800"/>
              </a:spcAft>
              <a:buNone/>
            </a:pPr>
            <a:r>
              <a:rPr lang="fi-FI" sz="1300"/>
              <a:t>Säännöllinen palaute on yksi tärkeimmistä oppimisen välineistä. Myös palautteen pyytämisessä voi kehittyä. Opettele pyytämään palautetta spontaanisti eri tilanteissa tai harjoitelkaa palautteen antamista yhdessä kollegoiden kanssa. Pyydä palautetta myös siitä, miten itse annat muille palautetta! </a:t>
            </a:r>
            <a:endParaRPr lang="fi-FI" sz="1300">
              <a:cs typeface="Arial"/>
            </a:endParaRPr>
          </a:p>
        </p:txBody>
      </p:sp>
      <p:sp>
        <p:nvSpPr>
          <p:cNvPr id="3" name="Title 2">
            <a:extLst>
              <a:ext uri="{FF2B5EF4-FFF2-40B4-BE49-F238E27FC236}">
                <a16:creationId xmlns:a16="http://schemas.microsoft.com/office/drawing/2014/main" id="{2FCE15F5-36A2-120C-A4EE-BECEF95B4FD2}"/>
              </a:ext>
            </a:extLst>
          </p:cNvPr>
          <p:cNvSpPr>
            <a:spLocks noGrp="1"/>
          </p:cNvSpPr>
          <p:nvPr>
            <p:ph type="title"/>
          </p:nvPr>
        </p:nvSpPr>
        <p:spPr>
          <a:xfrm>
            <a:off x="768001" y="432001"/>
            <a:ext cx="10319487" cy="518154"/>
          </a:xfrm>
        </p:spPr>
        <p:txBody>
          <a:bodyPr/>
          <a:lstStyle/>
          <a:p>
            <a:r>
              <a:rPr lang="en-FI"/>
              <a:t>Itsereflektio on johtajan tärkein työkalu</a:t>
            </a:r>
          </a:p>
        </p:txBody>
      </p:sp>
      <p:sp>
        <p:nvSpPr>
          <p:cNvPr id="4" name="Slide Number Placeholder 3">
            <a:extLst>
              <a:ext uri="{FF2B5EF4-FFF2-40B4-BE49-F238E27FC236}">
                <a16:creationId xmlns:a16="http://schemas.microsoft.com/office/drawing/2014/main" id="{B6F899D2-ACD3-5B80-21F1-85F94B2A1766}"/>
              </a:ext>
            </a:extLst>
          </p:cNvPr>
          <p:cNvSpPr>
            <a:spLocks noGrp="1"/>
          </p:cNvSpPr>
          <p:nvPr>
            <p:ph type="sldNum" sz="quarter" idx="4"/>
          </p:nvPr>
        </p:nvSpPr>
        <p:spPr>
          <a:xfrm>
            <a:off x="11443659" y="6329216"/>
            <a:ext cx="538948" cy="268137"/>
          </a:xfrm>
        </p:spPr>
        <p:txBody>
          <a:bodyPr/>
          <a:lstStyle/>
          <a:p>
            <a:fld id="{1EA1DD0D-7089-48C5-B116-A19F892CF1D9}" type="slidenum">
              <a:rPr lang="fi-FI" smtClean="0"/>
              <a:pPr/>
              <a:t>19</a:t>
            </a:fld>
            <a:endParaRPr lang="fi-FI"/>
          </a:p>
        </p:txBody>
      </p:sp>
      <p:sp>
        <p:nvSpPr>
          <p:cNvPr id="5" name="Content Placeholder 1">
            <a:extLst>
              <a:ext uri="{FF2B5EF4-FFF2-40B4-BE49-F238E27FC236}">
                <a16:creationId xmlns:a16="http://schemas.microsoft.com/office/drawing/2014/main" id="{2C204485-AFE6-9503-52A6-FC8B27022FD1}"/>
              </a:ext>
            </a:extLst>
          </p:cNvPr>
          <p:cNvSpPr txBox="1">
            <a:spLocks/>
          </p:cNvSpPr>
          <p:nvPr/>
        </p:nvSpPr>
        <p:spPr>
          <a:xfrm>
            <a:off x="6654608" y="1597509"/>
            <a:ext cx="5327999" cy="5087495"/>
          </a:xfrm>
          <a:prstGeom prst="rect">
            <a:avLst/>
          </a:prstGeom>
        </p:spPr>
        <p:txBody>
          <a:bodyPr vert="horz" lIns="91440" tIns="45720" rIns="91440" bIns="45720" rtlCol="0">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fontAlgn="base">
              <a:buFont typeface="+mj-lt"/>
              <a:buAutoNum type="arabicPeriod"/>
            </a:pPr>
            <a:endParaRPr lang="fi-FI" sz="1200">
              <a:solidFill>
                <a:srgbClr val="000000"/>
              </a:solidFill>
            </a:endParaRPr>
          </a:p>
        </p:txBody>
      </p:sp>
      <p:graphicFrame>
        <p:nvGraphicFramePr>
          <p:cNvPr id="9" name="Table 9">
            <a:extLst>
              <a:ext uri="{FF2B5EF4-FFF2-40B4-BE49-F238E27FC236}">
                <a16:creationId xmlns:a16="http://schemas.microsoft.com/office/drawing/2014/main" id="{4EB4C8F7-D501-9ABA-4A8B-E8808B6A2EDD}"/>
              </a:ext>
            </a:extLst>
          </p:cNvPr>
          <p:cNvGraphicFramePr>
            <a:graphicFrameLocks noGrp="1"/>
          </p:cNvGraphicFramePr>
          <p:nvPr>
            <p:extLst>
              <p:ext uri="{D42A27DB-BD31-4B8C-83A1-F6EECF244321}">
                <p14:modId xmlns:p14="http://schemas.microsoft.com/office/powerpoint/2010/main" val="2973974451"/>
              </p:ext>
            </p:extLst>
          </p:nvPr>
        </p:nvGraphicFramePr>
        <p:xfrm>
          <a:off x="4024224" y="1402256"/>
          <a:ext cx="7704000" cy="4926957"/>
        </p:xfrm>
        <a:graphic>
          <a:graphicData uri="http://schemas.openxmlformats.org/drawingml/2006/table">
            <a:tbl>
              <a:tblPr bandRow="1">
                <a:tableStyleId>{5C22544A-7EE6-4342-B048-85BDC9FD1C3A}</a:tableStyleId>
              </a:tblPr>
              <a:tblGrid>
                <a:gridCol w="432000">
                  <a:extLst>
                    <a:ext uri="{9D8B030D-6E8A-4147-A177-3AD203B41FA5}">
                      <a16:colId xmlns:a16="http://schemas.microsoft.com/office/drawing/2014/main" val="3045816962"/>
                    </a:ext>
                  </a:extLst>
                </a:gridCol>
                <a:gridCol w="4156148">
                  <a:extLst>
                    <a:ext uri="{9D8B030D-6E8A-4147-A177-3AD203B41FA5}">
                      <a16:colId xmlns:a16="http://schemas.microsoft.com/office/drawing/2014/main" val="1207694295"/>
                    </a:ext>
                  </a:extLst>
                </a:gridCol>
                <a:gridCol w="3115852">
                  <a:extLst>
                    <a:ext uri="{9D8B030D-6E8A-4147-A177-3AD203B41FA5}">
                      <a16:colId xmlns:a16="http://schemas.microsoft.com/office/drawing/2014/main" val="1689086793"/>
                    </a:ext>
                  </a:extLst>
                </a:gridCol>
              </a:tblGrid>
              <a:tr h="703851">
                <a:tc>
                  <a:txBody>
                    <a:bodyPr/>
                    <a:lstStyle/>
                    <a:p>
                      <a:pPr algn="ctr"/>
                      <a:r>
                        <a:rPr lang="fi-FI" b="1">
                          <a:solidFill>
                            <a:schemeClr val="accent1"/>
                          </a:solidFill>
                        </a:rPr>
                        <a:t>1</a:t>
                      </a:r>
                    </a:p>
                  </a:txBody>
                  <a:tcPr marL="36000" marR="36000" anchor="ctr">
                    <a:lnL w="12700" cmpd="sng">
                      <a:noFill/>
                    </a:lnL>
                    <a:lnR w="19050" cap="flat" cmpd="sng" algn="ctr">
                      <a:solidFill>
                        <a:schemeClr val="accent3"/>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Aloita tästä hetkestä. Kuka olet, missä roolissa olet, miten olet </a:t>
                      </a:r>
                      <a:br>
                        <a:rPr lang="fi-FI" sz="1000">
                          <a:solidFill>
                            <a:schemeClr val="accent4"/>
                          </a:solidFill>
                        </a:rPr>
                      </a:br>
                      <a:r>
                        <a:rPr lang="fi-FI" sz="1000">
                          <a:solidFill>
                            <a:schemeClr val="accent4"/>
                          </a:solidFill>
                        </a:rPr>
                        <a:t>päätynyt nykyiseen tehtävääsi, mikä tekee sinusta juuri sinut? </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472290"/>
                  </a:ext>
                </a:extLst>
              </a:tr>
              <a:tr h="703851">
                <a:tc>
                  <a:txBody>
                    <a:bodyPr/>
                    <a:lstStyle/>
                    <a:p>
                      <a:pPr algn="ctr"/>
                      <a:r>
                        <a:rPr lang="fi-FI" b="1">
                          <a:solidFill>
                            <a:schemeClr val="accent1"/>
                          </a:solidFill>
                        </a:rPr>
                        <a:t>2</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Mikä nykyisessä roolissasi on sinulle henkilökohtaisesti tärkeää? </a:t>
                      </a:r>
                      <a:br>
                        <a:rPr lang="fi-FI" sz="1000">
                          <a:solidFill>
                            <a:schemeClr val="accent4"/>
                          </a:solidFill>
                        </a:rPr>
                      </a:br>
                      <a:r>
                        <a:rPr lang="fi-FI" sz="1000">
                          <a:solidFill>
                            <a:schemeClr val="accent4"/>
                          </a:solidFill>
                        </a:rPr>
                        <a:t>Millaista johtajuutta haluat edistää?</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0750932"/>
                  </a:ext>
                </a:extLst>
              </a:tr>
              <a:tr h="703851">
                <a:tc>
                  <a:txBody>
                    <a:bodyPr/>
                    <a:lstStyle/>
                    <a:p>
                      <a:pPr algn="ctr"/>
                      <a:r>
                        <a:rPr lang="fi-FI" b="1">
                          <a:solidFill>
                            <a:schemeClr val="accent1"/>
                          </a:solidFill>
                        </a:rPr>
                        <a:t>3</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Millaiset asiat ovat tiimin tai organisaation näkökulmasta tärkeitä? </a:t>
                      </a:r>
                      <a:br>
                        <a:rPr lang="fi-FI" sz="1000">
                          <a:solidFill>
                            <a:schemeClr val="accent4"/>
                          </a:solidFill>
                        </a:rPr>
                      </a:br>
                      <a:r>
                        <a:rPr lang="fi-FI" sz="1000">
                          <a:solidFill>
                            <a:schemeClr val="accent4"/>
                          </a:solidFill>
                        </a:rPr>
                        <a:t>Mitä tavoittelemme? Mihin suuntaan haluamme mennä?</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931840"/>
                  </a:ext>
                </a:extLst>
              </a:tr>
              <a:tr h="703851">
                <a:tc>
                  <a:txBody>
                    <a:bodyPr/>
                    <a:lstStyle/>
                    <a:p>
                      <a:pPr algn="ctr"/>
                      <a:r>
                        <a:rPr lang="fi-FI" b="1">
                          <a:solidFill>
                            <a:schemeClr val="accent1"/>
                          </a:solidFill>
                        </a:rPr>
                        <a:t>4</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Millaisia ajatuksia sinulla on henkilökohtaisesta kehittymisestä ja </a:t>
                      </a:r>
                      <a:br>
                        <a:rPr lang="fi-FI" sz="1000">
                          <a:solidFill>
                            <a:schemeClr val="accent4"/>
                          </a:solidFill>
                        </a:rPr>
                      </a:br>
                      <a:r>
                        <a:rPr lang="fi-FI" sz="1000">
                          <a:solidFill>
                            <a:schemeClr val="accent4"/>
                          </a:solidFill>
                        </a:rPr>
                        <a:t>omista vahvuuksista​si? Missä meidän olisi tärkeää kehittyä? </a:t>
                      </a:r>
                      <a:br>
                        <a:rPr lang="fi-FI" sz="1000">
                          <a:solidFill>
                            <a:schemeClr val="accent4"/>
                          </a:solidFill>
                        </a:rPr>
                      </a:br>
                      <a:r>
                        <a:rPr lang="fi-FI" sz="1000">
                          <a:solidFill>
                            <a:schemeClr val="accent4"/>
                          </a:solidFill>
                        </a:rPr>
                        <a:t>Missä minun olisi tärkeää kehittyä?​</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363635"/>
                  </a:ext>
                </a:extLst>
              </a:tr>
              <a:tr h="703851">
                <a:tc>
                  <a:txBody>
                    <a:bodyPr/>
                    <a:lstStyle/>
                    <a:p>
                      <a:pPr algn="ctr"/>
                      <a:r>
                        <a:rPr lang="fi-FI" b="1">
                          <a:solidFill>
                            <a:schemeClr val="accent1"/>
                          </a:solidFill>
                        </a:rPr>
                        <a:t>5</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Millaisia odotuksia olet asettanut itsellesi? Mihin rima laitetaan? </a:t>
                      </a:r>
                      <a:br>
                        <a:rPr lang="fi-FI" sz="1000">
                          <a:solidFill>
                            <a:schemeClr val="accent4"/>
                          </a:solidFill>
                        </a:rPr>
                      </a:br>
                      <a:r>
                        <a:rPr lang="fi-FI" sz="1000">
                          <a:solidFill>
                            <a:schemeClr val="accent4"/>
                          </a:solidFill>
                        </a:rPr>
                        <a:t>Odottavatko muut työyhteisössä sinulta samaa vai oletko itseäsi </a:t>
                      </a:r>
                      <a:br>
                        <a:rPr lang="fi-FI" sz="1000">
                          <a:solidFill>
                            <a:schemeClr val="accent4"/>
                          </a:solidFill>
                        </a:rPr>
                      </a:br>
                      <a:r>
                        <a:rPr lang="fi-FI" sz="1000">
                          <a:solidFill>
                            <a:schemeClr val="accent4"/>
                          </a:solidFill>
                        </a:rPr>
                        <a:t>kohtaan kriittisempi kuin on ehkä tarpeen? </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940546"/>
                  </a:ext>
                </a:extLst>
              </a:tr>
              <a:tr h="703851">
                <a:tc>
                  <a:txBody>
                    <a:bodyPr/>
                    <a:lstStyle/>
                    <a:p>
                      <a:pPr algn="ctr"/>
                      <a:r>
                        <a:rPr lang="fi-FI" b="1">
                          <a:solidFill>
                            <a:schemeClr val="accent1"/>
                          </a:solidFill>
                        </a:rPr>
                        <a:t>6</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Keneltä olet kysynyt palautetta työstäsi? Millaista saamasi palaute on? </a:t>
                      </a:r>
                      <a:br>
                        <a:rPr lang="fi-FI" sz="1000">
                          <a:solidFill>
                            <a:schemeClr val="accent4"/>
                          </a:solidFill>
                        </a:rPr>
                      </a:br>
                      <a:r>
                        <a:rPr lang="fi-FI" sz="1000">
                          <a:solidFill>
                            <a:schemeClr val="accent4"/>
                          </a:solidFill>
                        </a:rPr>
                        <a:t>Onko se pelkästään kiittävää vai myös rakentavaa?</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9547108"/>
                  </a:ext>
                </a:extLst>
              </a:tr>
              <a:tr h="703851">
                <a:tc>
                  <a:txBody>
                    <a:bodyPr/>
                    <a:lstStyle/>
                    <a:p>
                      <a:pPr algn="ctr"/>
                      <a:r>
                        <a:rPr lang="fi-FI" b="1">
                          <a:solidFill>
                            <a:schemeClr val="accent1"/>
                          </a:solidFill>
                        </a:rPr>
                        <a:t>7</a:t>
                      </a:r>
                    </a:p>
                  </a:txBody>
                  <a:tcPr marL="36000" marR="36000" anchor="ctr">
                    <a:lnL w="12700" cmpd="sng">
                      <a:noFill/>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000">
                          <a:solidFill>
                            <a:schemeClr val="accent4"/>
                          </a:solidFill>
                        </a:rPr>
                        <a:t>Keneltä olet saanut tai saat työhösi tukea?</a:t>
                      </a:r>
                    </a:p>
                  </a:txBody>
                  <a:tcPr marL="36000" marR="3600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sz="1100"/>
                    </a:p>
                  </a:txBody>
                  <a:tcPr>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9304414"/>
                  </a:ext>
                </a:extLst>
              </a:tr>
            </a:tbl>
          </a:graphicData>
        </a:graphic>
      </p:graphicFrame>
      <p:cxnSp>
        <p:nvCxnSpPr>
          <p:cNvPr id="12" name="Straight Connector 11">
            <a:extLst>
              <a:ext uri="{FF2B5EF4-FFF2-40B4-BE49-F238E27FC236}">
                <a16:creationId xmlns:a16="http://schemas.microsoft.com/office/drawing/2014/main" id="{584E9A8C-170C-69C6-D1D4-AD495C666A31}"/>
              </a:ext>
            </a:extLst>
          </p:cNvPr>
          <p:cNvCxnSpPr>
            <a:cxnSpLocks/>
          </p:cNvCxnSpPr>
          <p:nvPr/>
        </p:nvCxnSpPr>
        <p:spPr>
          <a:xfrm>
            <a:off x="3818238" y="1418556"/>
            <a:ext cx="0" cy="491066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Graphic 22" descr="Signature with solid fill">
            <a:extLst>
              <a:ext uri="{FF2B5EF4-FFF2-40B4-BE49-F238E27FC236}">
                <a16:creationId xmlns:a16="http://schemas.microsoft.com/office/drawing/2014/main" id="{4360EDBB-285E-7B01-A0A4-DACC8A6CCD9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2869" y="5596958"/>
            <a:ext cx="759131" cy="759131"/>
          </a:xfrm>
          <a:prstGeom prst="rect">
            <a:avLst/>
          </a:prstGeom>
        </p:spPr>
      </p:pic>
      <p:sp>
        <p:nvSpPr>
          <p:cNvPr id="28" name="Rectangle 27">
            <a:extLst>
              <a:ext uri="{FF2B5EF4-FFF2-40B4-BE49-F238E27FC236}">
                <a16:creationId xmlns:a16="http://schemas.microsoft.com/office/drawing/2014/main" id="{488B234A-6475-7BB7-9402-0B9BC522671F}"/>
              </a:ext>
            </a:extLst>
          </p:cNvPr>
          <p:cNvSpPr/>
          <p:nvPr/>
        </p:nvSpPr>
        <p:spPr>
          <a:xfrm>
            <a:off x="0"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TYÖPOHJA</a:t>
            </a:r>
          </a:p>
        </p:txBody>
      </p:sp>
      <p:sp>
        <p:nvSpPr>
          <p:cNvPr id="6" name="Footer Placeholder 10">
            <a:extLst>
              <a:ext uri="{FF2B5EF4-FFF2-40B4-BE49-F238E27FC236}">
                <a16:creationId xmlns:a16="http://schemas.microsoft.com/office/drawing/2014/main" id="{7AD42087-7D3A-ADF3-2BE1-3140DFFE0E6F}"/>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355534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17E28D7A-37EB-8871-2349-A42841F1F2FD}"/>
              </a:ext>
            </a:extLst>
          </p:cNvPr>
          <p:cNvSpPr>
            <a:spLocks noGrp="1"/>
          </p:cNvSpPr>
          <p:nvPr>
            <p:ph idx="1"/>
          </p:nvPr>
        </p:nvSpPr>
        <p:spPr>
          <a:xfrm>
            <a:off x="758574" y="1513685"/>
            <a:ext cx="10319487" cy="4283974"/>
          </a:xfrm>
        </p:spPr>
        <p:txBody>
          <a:bodyPr vert="horz" lIns="91440" tIns="45720" rIns="91440" bIns="45720" rtlCol="0" anchor="t">
            <a:noAutofit/>
          </a:bodyPr>
          <a:lstStyle/>
          <a:p>
            <a:pPr marL="357505" indent="-357505">
              <a:spcBef>
                <a:spcPts val="600"/>
              </a:spcBef>
              <a:spcAft>
                <a:spcPts val="1200"/>
              </a:spcAft>
            </a:pPr>
            <a:r>
              <a:rPr lang="fi-FI" sz="1600" b="1" dirty="0">
                <a:solidFill>
                  <a:schemeClr val="accent2"/>
                </a:solidFill>
              </a:rPr>
              <a:t>Huomisen johtajuus - Starttipaketti</a:t>
            </a:r>
            <a:endParaRPr lang="en-US" dirty="0">
              <a:solidFill>
                <a:schemeClr val="accent2"/>
              </a:solidFill>
            </a:endParaRPr>
          </a:p>
          <a:p>
            <a:pPr marL="357505" indent="-357505">
              <a:spcBef>
                <a:spcPts val="600"/>
              </a:spcBef>
              <a:spcAft>
                <a:spcPts val="1200"/>
              </a:spcAft>
            </a:pPr>
            <a:r>
              <a:rPr lang="fi-FI" sz="1600" b="1" dirty="0">
                <a:solidFill>
                  <a:schemeClr val="accent2"/>
                </a:solidFill>
              </a:rPr>
              <a:t>Polulla kohti huomisen johtajuutta</a:t>
            </a:r>
            <a:endParaRPr lang="fi-FI" sz="1600" b="1" dirty="0">
              <a:solidFill>
                <a:schemeClr val="accent2"/>
              </a:solidFill>
              <a:cs typeface="Arial"/>
            </a:endParaRPr>
          </a:p>
          <a:p>
            <a:pPr marL="357505" indent="-357505">
              <a:spcBef>
                <a:spcPts val="600"/>
              </a:spcBef>
              <a:spcAft>
                <a:spcPts val="1200"/>
              </a:spcAft>
            </a:pPr>
            <a:r>
              <a:rPr lang="fi-FI" sz="1600" b="1" dirty="0">
                <a:solidFill>
                  <a:schemeClr val="accent2"/>
                </a:solidFill>
              </a:rPr>
              <a:t>Vinkkejä starttipaketin käyttäjälle </a:t>
            </a:r>
            <a:endParaRPr lang="fi-FI" sz="1600" b="1" dirty="0">
              <a:solidFill>
                <a:schemeClr val="accent2"/>
              </a:solidFill>
              <a:cs typeface="Arial"/>
            </a:endParaRPr>
          </a:p>
          <a:p>
            <a:pPr marL="357505" indent="-357505">
              <a:spcBef>
                <a:spcPts val="600"/>
              </a:spcBef>
              <a:spcAft>
                <a:spcPts val="1200"/>
              </a:spcAft>
            </a:pPr>
            <a:r>
              <a:rPr lang="fi-FI" sz="1600" b="1" dirty="0">
                <a:solidFill>
                  <a:schemeClr val="accent2"/>
                </a:solidFill>
              </a:rPr>
              <a:t>Työyhteisön teesit huomisen johtajuuteen</a:t>
            </a:r>
            <a:endParaRPr lang="fi-FI" sz="1600" b="1" dirty="0">
              <a:solidFill>
                <a:schemeClr val="accent2"/>
              </a:solidFill>
              <a:cs typeface="Arial"/>
            </a:endParaRPr>
          </a:p>
          <a:p>
            <a:pPr marL="357505" indent="-357505">
              <a:spcBef>
                <a:spcPts val="600"/>
              </a:spcBef>
              <a:spcAft>
                <a:spcPts val="1200"/>
              </a:spcAft>
            </a:pPr>
            <a:r>
              <a:rPr lang="fi-FI" sz="1600" b="1" dirty="0">
                <a:solidFill>
                  <a:schemeClr val="accent2"/>
                </a:solidFill>
              </a:rPr>
              <a:t>Työkalut itsereflektioon ja tiimin kanssa työstämiseen</a:t>
            </a:r>
            <a:endParaRPr lang="fi-FI" sz="1600" b="1" dirty="0">
              <a:solidFill>
                <a:schemeClr val="accent2"/>
              </a:solidFill>
              <a:cs typeface="Arial"/>
            </a:endParaRPr>
          </a:p>
          <a:p>
            <a:pPr marL="791210" lvl="1" indent="-309245">
              <a:spcBef>
                <a:spcPts val="600"/>
              </a:spcBef>
              <a:spcAft>
                <a:spcPts val="1200"/>
              </a:spcAft>
              <a:buClr>
                <a:schemeClr val="accent2"/>
              </a:buClr>
              <a:buFont typeface=".Apple SD Gothic NeoI Regular"/>
              <a:buChar char="⇢"/>
            </a:pPr>
            <a:r>
              <a:rPr lang="fi-FI" sz="1400" dirty="0">
                <a:solidFill>
                  <a:schemeClr val="accent2"/>
                </a:solidFill>
              </a:rPr>
              <a:t>Johtamisen motivaatiokartta</a:t>
            </a:r>
            <a:endParaRPr lang="fi-FI" sz="1400" dirty="0">
              <a:solidFill>
                <a:schemeClr val="accent2"/>
              </a:solidFill>
              <a:cs typeface="Arial"/>
            </a:endParaRPr>
          </a:p>
          <a:p>
            <a:pPr marL="791210" lvl="1" indent="-309245">
              <a:spcBef>
                <a:spcPts val="600"/>
              </a:spcBef>
              <a:spcAft>
                <a:spcPts val="1200"/>
              </a:spcAft>
              <a:buClr>
                <a:schemeClr val="accent2"/>
              </a:buClr>
              <a:buFont typeface=".Apple SD Gothic NeoI Regular"/>
              <a:buChar char="⇢"/>
            </a:pPr>
            <a:r>
              <a:rPr lang="fi-FI" sz="1400" dirty="0">
                <a:solidFill>
                  <a:schemeClr val="accent2"/>
                </a:solidFill>
              </a:rPr>
              <a:t>Itsereflektio on johtajan tärkein työkalu </a:t>
            </a:r>
          </a:p>
          <a:p>
            <a:pPr marL="791210" lvl="1" indent="-309245">
              <a:spcBef>
                <a:spcPts val="600"/>
              </a:spcBef>
              <a:spcAft>
                <a:spcPts val="1200"/>
              </a:spcAft>
              <a:buClr>
                <a:schemeClr val="accent2"/>
              </a:buClr>
              <a:buFont typeface=".Apple SD Gothic NeoI Regular"/>
              <a:buChar char="⇢"/>
            </a:pPr>
            <a:r>
              <a:rPr lang="fi-FI" sz="1400" dirty="0">
                <a:solidFill>
                  <a:schemeClr val="accent2"/>
                </a:solidFill>
                <a:cs typeface="Arial"/>
              </a:rPr>
              <a:t>Testaa millainen huomisen johtaja sinä olet</a:t>
            </a:r>
          </a:p>
          <a:p>
            <a:pPr marL="791210" lvl="1" indent="-309245">
              <a:spcBef>
                <a:spcPts val="600"/>
              </a:spcBef>
              <a:spcAft>
                <a:spcPts val="1200"/>
              </a:spcAft>
              <a:buClr>
                <a:schemeClr val="accent2"/>
              </a:buClr>
              <a:buFont typeface=".Apple SD Gothic NeoI Regular"/>
              <a:buChar char="⇢"/>
            </a:pPr>
            <a:r>
              <a:rPr lang="fi-FI" sz="1400" dirty="0">
                <a:solidFill>
                  <a:schemeClr val="accent2"/>
                </a:solidFill>
              </a:rPr>
              <a:t>Johtajuuden anatomia-tiimikeskustelu</a:t>
            </a:r>
            <a:endParaRPr lang="fi-FI" sz="1400" dirty="0">
              <a:solidFill>
                <a:schemeClr val="accent2"/>
              </a:solidFill>
              <a:cs typeface="Arial"/>
            </a:endParaRPr>
          </a:p>
          <a:p>
            <a:pPr marL="791210" lvl="1" indent="-309245">
              <a:spcBef>
                <a:spcPts val="600"/>
              </a:spcBef>
              <a:spcAft>
                <a:spcPts val="1200"/>
              </a:spcAft>
              <a:buClr>
                <a:schemeClr val="accent2"/>
              </a:buClr>
              <a:buFont typeface=".Apple SD Gothic NeoI Regular"/>
              <a:buChar char="⇢"/>
            </a:pPr>
            <a:r>
              <a:rPr lang="fi-FI" sz="1400" dirty="0">
                <a:solidFill>
                  <a:schemeClr val="accent2"/>
                </a:solidFill>
              </a:rPr>
              <a:t>Huomisen johtajuus –tiimikeskustelu</a:t>
            </a:r>
          </a:p>
          <a:p>
            <a:pPr marL="342900" indent="-342900">
              <a:buFont typeface="Arial" panose="020B0604020202020204" pitchFamily="34" charset="0"/>
              <a:buChar char="•"/>
            </a:pPr>
            <a:endParaRPr lang="fi-FI" dirty="0"/>
          </a:p>
        </p:txBody>
      </p:sp>
      <p:sp>
        <p:nvSpPr>
          <p:cNvPr id="5" name="Title 4">
            <a:extLst>
              <a:ext uri="{FF2B5EF4-FFF2-40B4-BE49-F238E27FC236}">
                <a16:creationId xmlns:a16="http://schemas.microsoft.com/office/drawing/2014/main" id="{36801A26-F15E-6014-FF65-66D75985B5C4}"/>
              </a:ext>
            </a:extLst>
          </p:cNvPr>
          <p:cNvSpPr>
            <a:spLocks noGrp="1"/>
          </p:cNvSpPr>
          <p:nvPr>
            <p:ph type="title"/>
          </p:nvPr>
        </p:nvSpPr>
        <p:spPr/>
        <p:txBody>
          <a:bodyPr/>
          <a:lstStyle/>
          <a:p>
            <a:r>
              <a:rPr lang="fi-FI"/>
              <a:t>Sisältö</a:t>
            </a:r>
          </a:p>
        </p:txBody>
      </p:sp>
      <p:sp>
        <p:nvSpPr>
          <p:cNvPr id="4" name="Slide Number Placeholder 3">
            <a:extLst>
              <a:ext uri="{FF2B5EF4-FFF2-40B4-BE49-F238E27FC236}">
                <a16:creationId xmlns:a16="http://schemas.microsoft.com/office/drawing/2014/main" id="{04C8E2D1-386F-815D-A852-0798281A3EA9}"/>
              </a:ext>
            </a:extLst>
          </p:cNvPr>
          <p:cNvSpPr>
            <a:spLocks noGrp="1"/>
          </p:cNvSpPr>
          <p:nvPr>
            <p:ph type="sldNum" sz="quarter" idx="4"/>
          </p:nvPr>
        </p:nvSpPr>
        <p:spPr/>
        <p:txBody>
          <a:bodyPr/>
          <a:lstStyle/>
          <a:p>
            <a:fld id="{1EA1DD0D-7089-48C5-B116-A19F892CF1D9}" type="slidenum">
              <a:rPr lang="fi-FI" smtClean="0"/>
              <a:pPr/>
              <a:t>2</a:t>
            </a:fld>
            <a:endParaRPr lang="fi-FI"/>
          </a:p>
        </p:txBody>
      </p:sp>
      <p:sp>
        <p:nvSpPr>
          <p:cNvPr id="11" name="Footer Placeholder 10">
            <a:extLst>
              <a:ext uri="{FF2B5EF4-FFF2-40B4-BE49-F238E27FC236}">
                <a16:creationId xmlns:a16="http://schemas.microsoft.com/office/drawing/2014/main" id="{C221DB9F-9C6F-9F1C-99DA-CDEEA2CB4218}"/>
              </a:ext>
            </a:extLst>
          </p:cNvPr>
          <p:cNvSpPr>
            <a:spLocks noGrp="1"/>
          </p:cNvSpPr>
          <p:nvPr>
            <p:ph type="ftr" sz="quarter" idx="3"/>
          </p:nvPr>
        </p:nvSpPr>
        <p:spPr/>
        <p:txBody>
          <a:bodyPr/>
          <a:lstStyle/>
          <a:p>
            <a:r>
              <a:rPr lang="fi-FI" dirty="0"/>
              <a:t>Huomisen johtajuus | Starttipaketti</a:t>
            </a:r>
          </a:p>
        </p:txBody>
      </p:sp>
      <p:cxnSp>
        <p:nvCxnSpPr>
          <p:cNvPr id="7" name="Straight Connector 6">
            <a:extLst>
              <a:ext uri="{FF2B5EF4-FFF2-40B4-BE49-F238E27FC236}">
                <a16:creationId xmlns:a16="http://schemas.microsoft.com/office/drawing/2014/main" id="{4B43BE1E-D069-9850-1A99-1BA96B9FEDBF}"/>
              </a:ext>
            </a:extLst>
          </p:cNvPr>
          <p:cNvCxnSpPr/>
          <p:nvPr/>
        </p:nvCxnSpPr>
        <p:spPr>
          <a:xfrm>
            <a:off x="844062" y="1894909"/>
            <a:ext cx="6012000"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137BAD-D0A0-EB21-87BC-0316A6CAB403}"/>
              </a:ext>
            </a:extLst>
          </p:cNvPr>
          <p:cNvCxnSpPr/>
          <p:nvPr/>
        </p:nvCxnSpPr>
        <p:spPr>
          <a:xfrm>
            <a:off x="844062" y="2388540"/>
            <a:ext cx="6012000"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44FA66-4EDC-F39E-8A89-2407D67ABCB2}"/>
              </a:ext>
            </a:extLst>
          </p:cNvPr>
          <p:cNvCxnSpPr/>
          <p:nvPr/>
        </p:nvCxnSpPr>
        <p:spPr>
          <a:xfrm>
            <a:off x="844062" y="2853902"/>
            <a:ext cx="6012000"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7C562E-0A8E-A5AA-5860-071E5134CE57}"/>
              </a:ext>
            </a:extLst>
          </p:cNvPr>
          <p:cNvCxnSpPr/>
          <p:nvPr/>
        </p:nvCxnSpPr>
        <p:spPr>
          <a:xfrm>
            <a:off x="879231" y="3325355"/>
            <a:ext cx="6012000"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880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6005-70D5-2B96-A280-DA66E6389835}"/>
              </a:ext>
            </a:extLst>
          </p:cNvPr>
          <p:cNvSpPr>
            <a:spLocks noGrp="1"/>
          </p:cNvSpPr>
          <p:nvPr>
            <p:ph type="ctrTitle"/>
          </p:nvPr>
        </p:nvSpPr>
        <p:spPr/>
        <p:txBody>
          <a:bodyPr/>
          <a:lstStyle/>
          <a:p>
            <a:r>
              <a:rPr lang="fi-FI" dirty="0"/>
              <a:t>Tutustu omiin johtajuus vahvuuksiisi</a:t>
            </a:r>
          </a:p>
        </p:txBody>
      </p:sp>
      <p:sp>
        <p:nvSpPr>
          <p:cNvPr id="3" name="Subtitle 2">
            <a:extLst>
              <a:ext uri="{FF2B5EF4-FFF2-40B4-BE49-F238E27FC236}">
                <a16:creationId xmlns:a16="http://schemas.microsoft.com/office/drawing/2014/main" id="{FE17F086-A661-F3A6-876F-305B17513837}"/>
              </a:ext>
            </a:extLst>
          </p:cNvPr>
          <p:cNvSpPr>
            <a:spLocks noGrp="1"/>
          </p:cNvSpPr>
          <p:nvPr>
            <p:ph type="subTitle" idx="1"/>
          </p:nvPr>
        </p:nvSpPr>
        <p:spPr>
          <a:xfrm>
            <a:off x="768000" y="1948789"/>
            <a:ext cx="4647027" cy="4282504"/>
          </a:xfrm>
        </p:spPr>
        <p:txBody>
          <a:bodyPr/>
          <a:lstStyle/>
          <a:p>
            <a:pPr algn="l"/>
            <a:r>
              <a:rPr lang="fi-FI" sz="1400" dirty="0"/>
              <a:t>J</a:t>
            </a:r>
            <a:r>
              <a:rPr lang="fi-FI" sz="1400" b="0" i="0" dirty="0">
                <a:effectLst/>
              </a:rPr>
              <a:t>ohtajuus rakentuu empaattiselle vuorovaikutukselle, yhteistyölle, verkostoille sekä rohkeudelle ajatella uudella tavalla ja saada aikaan muutosta. Näitä taitoja työelämässä tarvitsemme kaikki tehtävään tai asemaan katsomatta.</a:t>
            </a:r>
            <a:br>
              <a:rPr lang="fi-FI" sz="1400" b="0" i="0" dirty="0">
                <a:effectLst/>
              </a:rPr>
            </a:br>
            <a:br>
              <a:rPr lang="fi-FI" sz="1400" b="0" i="0" dirty="0">
                <a:effectLst/>
              </a:rPr>
            </a:br>
            <a:r>
              <a:rPr lang="fi-FI" sz="1400" b="0" i="0" dirty="0">
                <a:effectLst/>
              </a:rPr>
              <a:t>Tämä kevyt kysely tarkoitettu inspiraatioksi jokaisen omalla johtajuusmatkalla. Käytä pari minuuttia aikaasi ja saat kuvauksen vahvuuksistasi huomisen johtajana.</a:t>
            </a:r>
            <a:br>
              <a:rPr lang="fi-FI" sz="1400" b="0" i="0" dirty="0">
                <a:effectLst/>
              </a:rPr>
            </a:br>
            <a:br>
              <a:rPr lang="fi-FI" sz="1400" b="0" i="0" dirty="0">
                <a:effectLst/>
              </a:rPr>
            </a:br>
            <a:r>
              <a:rPr lang="fi-FI" sz="1400" b="0" i="0" dirty="0">
                <a:effectLst/>
              </a:rPr>
              <a:t>Kyselyn sisältö on koostettu vuoden 2024 aikana toteutetun johtajuuden vuoropuhelun sekä Johtajuusbarometri 2024 tulosten pohjalta. Vuoropuhelussa laaja osallistujajoukko tuotti näkemyksiä kasvua ja uudistumista tukevasta johtajuudesta. Saimme yhteistyön avulla upean määrän taitoja ja tarpeita, joita johtamiseen liittyy. Näiden näkökulmien lisäksi johtaminen ja johtajuus ovat paljon muutakin.</a:t>
            </a:r>
          </a:p>
          <a:p>
            <a:endParaRPr lang="fi-FI" sz="1400" dirty="0"/>
          </a:p>
        </p:txBody>
      </p:sp>
      <p:sp>
        <p:nvSpPr>
          <p:cNvPr id="4" name="Slide Number Placeholder 3">
            <a:extLst>
              <a:ext uri="{FF2B5EF4-FFF2-40B4-BE49-F238E27FC236}">
                <a16:creationId xmlns:a16="http://schemas.microsoft.com/office/drawing/2014/main" id="{785535C7-FCE9-F5EE-3A15-00A4C8FCE92F}"/>
              </a:ext>
            </a:extLst>
          </p:cNvPr>
          <p:cNvSpPr>
            <a:spLocks noGrp="1"/>
          </p:cNvSpPr>
          <p:nvPr>
            <p:ph type="sldNum" sz="quarter" idx="4"/>
          </p:nvPr>
        </p:nvSpPr>
        <p:spPr/>
        <p:txBody>
          <a:bodyPr/>
          <a:lstStyle/>
          <a:p>
            <a:fld id="{1EA1DD0D-7089-48C5-B116-A19F892CF1D9}" type="slidenum">
              <a:rPr lang="fi-FI" smtClean="0"/>
              <a:pPr/>
              <a:t>20</a:t>
            </a:fld>
            <a:endParaRPr lang="fi-FI"/>
          </a:p>
        </p:txBody>
      </p:sp>
      <p:sp>
        <p:nvSpPr>
          <p:cNvPr id="6" name="Rectangle 5">
            <a:extLst>
              <a:ext uri="{FF2B5EF4-FFF2-40B4-BE49-F238E27FC236}">
                <a16:creationId xmlns:a16="http://schemas.microsoft.com/office/drawing/2014/main" id="{B5E36EF2-8248-CC5B-4514-A388A512744D}"/>
              </a:ext>
            </a:extLst>
          </p:cNvPr>
          <p:cNvSpPr/>
          <p:nvPr/>
        </p:nvSpPr>
        <p:spPr>
          <a:xfrm>
            <a:off x="0" y="0"/>
            <a:ext cx="288000" cy="6858000"/>
          </a:xfrm>
          <a:prstGeom prst="rect">
            <a:avLst/>
          </a:prstGeom>
          <a:solidFill>
            <a:srgbClr val="7B53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dirty="0">
                <a:solidFill>
                  <a:schemeClr val="bg1"/>
                </a:solidFill>
              </a:rPr>
              <a:t>KYSELY</a:t>
            </a:r>
          </a:p>
        </p:txBody>
      </p:sp>
      <p:sp>
        <p:nvSpPr>
          <p:cNvPr id="9" name="Rectangle 8">
            <a:extLst>
              <a:ext uri="{FF2B5EF4-FFF2-40B4-BE49-F238E27FC236}">
                <a16:creationId xmlns:a16="http://schemas.microsoft.com/office/drawing/2014/main" id="{BD4C21D5-1259-E935-07E7-618E02A94DA0}"/>
              </a:ext>
            </a:extLst>
          </p:cNvPr>
          <p:cNvSpPr/>
          <p:nvPr/>
        </p:nvSpPr>
        <p:spPr>
          <a:xfrm>
            <a:off x="6099142" y="9428"/>
            <a:ext cx="6092858" cy="6848572"/>
          </a:xfrm>
          <a:prstGeom prst="rect">
            <a:avLst/>
          </a:prstGeom>
          <a:solidFill>
            <a:srgbClr val="E9DBDA"/>
          </a:solidFill>
          <a:ln>
            <a:solidFill>
              <a:srgbClr val="E9DB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8" name="Picture 7" descr="A collage of cartoon characters&#10;&#10;AI-generated content may be incorrect.">
            <a:hlinkClick r:id="rId3"/>
            <a:extLst>
              <a:ext uri="{FF2B5EF4-FFF2-40B4-BE49-F238E27FC236}">
                <a16:creationId xmlns:a16="http://schemas.microsoft.com/office/drawing/2014/main" id="{15D2DDB9-26EE-68E4-3B67-18E7D545F05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3171"/>
          <a:stretch/>
        </p:blipFill>
        <p:spPr>
          <a:xfrm>
            <a:off x="6099142" y="641021"/>
            <a:ext cx="6092858" cy="5033915"/>
          </a:xfrm>
          <a:prstGeom prst="rect">
            <a:avLst/>
          </a:prstGeom>
        </p:spPr>
      </p:pic>
      <p:pic>
        <p:nvPicPr>
          <p:cNvPr id="10" name="Graphic 9" descr="Back with solid fill">
            <a:extLst>
              <a:ext uri="{FF2B5EF4-FFF2-40B4-BE49-F238E27FC236}">
                <a16:creationId xmlns:a16="http://schemas.microsoft.com/office/drawing/2014/main" id="{5CF10F49-BFAA-A7DC-5598-10A0E9606FB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flipV="1">
            <a:off x="8605132" y="5621782"/>
            <a:ext cx="793342" cy="793342"/>
          </a:xfrm>
          <a:prstGeom prst="rect">
            <a:avLst/>
          </a:prstGeom>
        </p:spPr>
      </p:pic>
      <p:sp>
        <p:nvSpPr>
          <p:cNvPr id="11" name="Footer Placeholder 4">
            <a:extLst>
              <a:ext uri="{FF2B5EF4-FFF2-40B4-BE49-F238E27FC236}">
                <a16:creationId xmlns:a16="http://schemas.microsoft.com/office/drawing/2014/main" id="{58084731-41CA-F1BB-8667-AA3C03ACBCB0}"/>
              </a:ext>
            </a:extLst>
          </p:cNvPr>
          <p:cNvSpPr txBox="1">
            <a:spLocks/>
          </p:cNvSpPr>
          <p:nvPr/>
        </p:nvSpPr>
        <p:spPr>
          <a:xfrm>
            <a:off x="6321960" y="6215433"/>
            <a:ext cx="3794192" cy="258163"/>
          </a:xfrm>
          <a:prstGeom prst="rect">
            <a:avLst/>
          </a:prstGeom>
        </p:spPr>
        <p:txBody>
          <a:bodyPr/>
          <a:lstStyle>
            <a:defPPr>
              <a:defRPr lang="fi-FI"/>
            </a:defPPr>
            <a:lvl1pPr marL="0" algn="l" defTabSz="1219170" rtl="0" eaLnBrk="1" latinLnBrk="0" hangingPunct="1">
              <a:defRPr sz="1000" b="0" kern="1200">
                <a:solidFill>
                  <a:schemeClr val="accent2"/>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i-FI" sz="1200" dirty="0">
                <a:solidFill>
                  <a:schemeClr val="tx1"/>
                </a:solidFill>
              </a:rPr>
              <a:t>Klikkaa kuvaa ja pääset kyselyyn</a:t>
            </a:r>
            <a:br>
              <a:rPr lang="fi-FI" sz="1200" dirty="0">
                <a:solidFill>
                  <a:schemeClr val="accent3">
                    <a:lumMod val="10000"/>
                  </a:schemeClr>
                </a:solidFill>
              </a:rPr>
            </a:br>
            <a:r>
              <a:rPr lang="fi-FI" sz="600" dirty="0">
                <a:solidFill>
                  <a:schemeClr val="accent3">
                    <a:lumMod val="10000"/>
                  </a:schemeClr>
                </a:solidFill>
              </a:rPr>
              <a:t>  </a:t>
            </a:r>
            <a:r>
              <a:rPr lang="fi-FI" sz="400" dirty="0">
                <a:solidFill>
                  <a:schemeClr val="accent3">
                    <a:lumMod val="10000"/>
                  </a:schemeClr>
                </a:solidFill>
              </a:rPr>
              <a:t> </a:t>
            </a:r>
            <a:endParaRPr lang="fi-FI" sz="1200" dirty="0">
              <a:solidFill>
                <a:schemeClr val="accent3">
                  <a:lumMod val="10000"/>
                </a:schemeClr>
              </a:solidFill>
            </a:endParaRPr>
          </a:p>
          <a:p>
            <a:r>
              <a:rPr lang="fi-FI" sz="900" dirty="0">
                <a:solidFill>
                  <a:schemeClr val="accent3">
                    <a:lumMod val="25000"/>
                  </a:schemeClr>
                </a:solidFill>
              </a:rPr>
              <a:t>Tai kopio tämä selaimeesi: </a:t>
            </a:r>
            <a:r>
              <a:rPr lang="fi-FI" sz="900" dirty="0">
                <a:solidFill>
                  <a:schemeClr val="accent3">
                    <a:lumMod val="25000"/>
                  </a:schemeClr>
                </a:solidFill>
                <a:hlinkClick r:id="rId3"/>
              </a:rPr>
              <a:t>https://survey.zef.fi/oqg02emo/index.html</a:t>
            </a:r>
            <a:endParaRPr lang="fi-FI" sz="900" dirty="0">
              <a:solidFill>
                <a:schemeClr val="accent3">
                  <a:lumMod val="25000"/>
                </a:schemeClr>
              </a:solidFill>
            </a:endParaRPr>
          </a:p>
        </p:txBody>
      </p:sp>
      <p:sp>
        <p:nvSpPr>
          <p:cNvPr id="7" name="Footer Placeholder 10">
            <a:extLst>
              <a:ext uri="{FF2B5EF4-FFF2-40B4-BE49-F238E27FC236}">
                <a16:creationId xmlns:a16="http://schemas.microsoft.com/office/drawing/2014/main" id="{E6C918B7-EFBC-0B43-231A-8AA45D795D74}"/>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261461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C65900-B1C7-01E1-E953-49FCD15344BF}"/>
              </a:ext>
            </a:extLst>
          </p:cNvPr>
          <p:cNvSpPr>
            <a:spLocks noGrp="1"/>
          </p:cNvSpPr>
          <p:nvPr>
            <p:ph type="ctrTitle"/>
          </p:nvPr>
        </p:nvSpPr>
        <p:spPr/>
        <p:txBody>
          <a:bodyPr/>
          <a:lstStyle/>
          <a:p>
            <a:r>
              <a:rPr lang="fi-FI"/>
              <a:t>Johtajuuden anatomia yhdessä tiimin kanssa</a:t>
            </a:r>
          </a:p>
        </p:txBody>
      </p:sp>
      <p:sp>
        <p:nvSpPr>
          <p:cNvPr id="5" name="Subtitle 4">
            <a:extLst>
              <a:ext uri="{FF2B5EF4-FFF2-40B4-BE49-F238E27FC236}">
                <a16:creationId xmlns:a16="http://schemas.microsoft.com/office/drawing/2014/main" id="{3207738B-BD9A-9363-4CF6-DB6E0B0E76E3}"/>
              </a:ext>
            </a:extLst>
          </p:cNvPr>
          <p:cNvSpPr>
            <a:spLocks noGrp="1"/>
          </p:cNvSpPr>
          <p:nvPr>
            <p:ph type="subTitle" idx="1"/>
          </p:nvPr>
        </p:nvSpPr>
        <p:spPr>
          <a:xfrm>
            <a:off x="768000" y="1882800"/>
            <a:ext cx="4888521" cy="4282504"/>
          </a:xfrm>
        </p:spPr>
        <p:txBody>
          <a:bodyPr vert="horz" lIns="91440" tIns="45720" rIns="91440" bIns="45720" rtlCol="0" anchor="t">
            <a:noAutofit/>
          </a:bodyPr>
          <a:lstStyle/>
          <a:p>
            <a:pPr>
              <a:spcAft>
                <a:spcPts val="600"/>
              </a:spcAft>
            </a:pPr>
            <a:r>
              <a:rPr lang="fi-FI" sz="1300"/>
              <a:t>Johtajuuden anatomiakuvan avulla voitte tiimissä pohtia sitä, mikä johtajuudessa on tärkeää ja millaisia erilaisia näkökulmia tai ajatuksia johtajuuden eri ominaisuudet teissä herättävät. </a:t>
            </a:r>
          </a:p>
          <a:p>
            <a:pPr>
              <a:spcAft>
                <a:spcPts val="600"/>
              </a:spcAft>
            </a:pPr>
            <a:endParaRPr lang="fi-FI" sz="1200" b="1">
              <a:solidFill>
                <a:schemeClr val="accent2"/>
              </a:solidFill>
            </a:endParaRPr>
          </a:p>
          <a:p>
            <a:pPr>
              <a:spcAft>
                <a:spcPts val="600"/>
              </a:spcAft>
              <a:tabLst>
                <a:tab pos="1954213" algn="l"/>
              </a:tabLst>
            </a:pPr>
            <a:r>
              <a:rPr lang="fi-FI" sz="1200" b="1">
                <a:solidFill>
                  <a:srgbClr val="7B53CF"/>
                </a:solidFill>
              </a:rPr>
              <a:t>Fasilitointiohjeet</a:t>
            </a:r>
            <a:endParaRPr lang="fi-FI" sz="1200" b="1">
              <a:solidFill>
                <a:srgbClr val="7B53CF"/>
              </a:solidFill>
              <a:cs typeface="Arial"/>
            </a:endParaRPr>
          </a:p>
          <a:p>
            <a:pPr marL="228600" indent="-228600">
              <a:spcAft>
                <a:spcPts val="600"/>
              </a:spcAft>
              <a:buClr>
                <a:srgbClr val="7B53CF"/>
              </a:buClr>
              <a:buFont typeface="+mj-lt"/>
              <a:buAutoNum type="arabicPeriod"/>
            </a:pPr>
            <a:r>
              <a:rPr lang="fi-FI" sz="1200"/>
              <a:t>Parhaiten keskustelu sujuu 4-5 hengen ryhmissä. Tällöin dialogi on sujuvaa, eikä vaadi erityistä fasilitointia. Joskus kuitenkin fasilitaattorilla voi olla tärkeä rooli vaikeampien kysymysten esittäjänä tai keskustelun eteenpäin viejänä.</a:t>
            </a:r>
            <a:endParaRPr lang="fi-FI" sz="1200">
              <a:cs typeface="Arial"/>
            </a:endParaRPr>
          </a:p>
          <a:p>
            <a:pPr marL="228600" indent="-228600">
              <a:spcAft>
                <a:spcPts val="600"/>
              </a:spcAft>
              <a:buClr>
                <a:srgbClr val="7B53CF"/>
              </a:buClr>
              <a:buFont typeface="+mj-lt"/>
              <a:buAutoNum type="arabicPeriod"/>
            </a:pPr>
            <a:r>
              <a:rPr lang="fi-FI" sz="1200"/>
              <a:t>Näkökulmaksi tiimikeskusteluun voi valita esimerkiksi tiimin johtamisvahvuuksien / kehityskohteiden tunnistamisen. Vaihtoehtoisesti voitte valita näkökulmaksi henkilökohtaisemman; Mikä minulle johtajuudessa on tärkeää? -kysymyksen.</a:t>
            </a:r>
            <a:endParaRPr lang="fi-FI" sz="1200">
              <a:cs typeface="Arial"/>
            </a:endParaRPr>
          </a:p>
          <a:p>
            <a:pPr marL="228600" indent="-228600">
              <a:spcAft>
                <a:spcPts val="600"/>
              </a:spcAft>
              <a:buClr>
                <a:srgbClr val="7B53CF"/>
              </a:buClr>
              <a:buFont typeface="+mj-lt"/>
              <a:buAutoNum type="arabicPeriod"/>
            </a:pPr>
            <a:r>
              <a:rPr lang="fi-FI" sz="1200"/>
              <a:t>Alkuun käyttäkää 10 min. siihen, että jokainen pohtii itsenäisesti Johtajuuden anatomiakuvan avulla, mitkä ominaisuudet korostuvat johtajuudessa omassa arjessa tai mitkä kokee itse tärkeänä. </a:t>
            </a:r>
            <a:endParaRPr lang="fi-FI" sz="1200">
              <a:cs typeface="Arial"/>
            </a:endParaRPr>
          </a:p>
          <a:p>
            <a:pPr marL="228600" indent="-228600">
              <a:spcAft>
                <a:spcPts val="600"/>
              </a:spcAft>
              <a:buClr>
                <a:srgbClr val="7B53CF"/>
              </a:buClr>
              <a:buFont typeface="+mj-lt"/>
              <a:buAutoNum type="arabicPeriod"/>
            </a:pPr>
            <a:r>
              <a:rPr lang="fi-FI" sz="1200"/>
              <a:t>Sen jälkeen kukin vuorollaan kertoo omista valinnoistaan ja ajatuksistaan tiimille.</a:t>
            </a:r>
          </a:p>
          <a:p>
            <a:pPr marL="228600" indent="-228600">
              <a:spcAft>
                <a:spcPts val="600"/>
              </a:spcAft>
              <a:buClr>
                <a:srgbClr val="7B53CF"/>
              </a:buClr>
              <a:buFont typeface="+mj-lt"/>
              <a:buAutoNum type="arabicPeriod"/>
            </a:pPr>
            <a:r>
              <a:rPr lang="fi-FI" sz="1200"/>
              <a:t>Kirjatkaa selkeät kehitettävät asiat ja ajatukset ylös, pohtikaa, millaista johtajuutta haluatte omassa työyhteisössä edistää?</a:t>
            </a:r>
            <a:endParaRPr lang="fi-FI" sz="1200">
              <a:cs typeface="Arial"/>
            </a:endParaRPr>
          </a:p>
        </p:txBody>
      </p:sp>
      <p:sp>
        <p:nvSpPr>
          <p:cNvPr id="13" name="Slide Number Placeholder 12">
            <a:extLst>
              <a:ext uri="{FF2B5EF4-FFF2-40B4-BE49-F238E27FC236}">
                <a16:creationId xmlns:a16="http://schemas.microsoft.com/office/drawing/2014/main" id="{2493476F-0622-A931-26F9-0138C035BAF3}"/>
              </a:ext>
            </a:extLst>
          </p:cNvPr>
          <p:cNvSpPr>
            <a:spLocks noGrp="1"/>
          </p:cNvSpPr>
          <p:nvPr>
            <p:ph type="sldNum" sz="quarter" idx="4"/>
          </p:nvPr>
        </p:nvSpPr>
        <p:spPr>
          <a:xfrm>
            <a:off x="11653838" y="6329363"/>
            <a:ext cx="538162" cy="268287"/>
          </a:xfrm>
        </p:spPr>
        <p:txBody>
          <a:bodyPr/>
          <a:lstStyle/>
          <a:p>
            <a:fld id="{1EA1DD0D-7089-48C5-B116-A19F892CF1D9}" type="slidenum">
              <a:rPr lang="fi-FI" smtClean="0"/>
              <a:pPr/>
              <a:t>21</a:t>
            </a:fld>
            <a:endParaRPr lang="fi-FI"/>
          </a:p>
        </p:txBody>
      </p:sp>
      <p:pic>
        <p:nvPicPr>
          <p:cNvPr id="12" name="Content Placeholder 4" descr="A picture containing diagram&#10;&#10;Description automatically generated">
            <a:extLst>
              <a:ext uri="{FF2B5EF4-FFF2-40B4-BE49-F238E27FC236}">
                <a16:creationId xmlns:a16="http://schemas.microsoft.com/office/drawing/2014/main" id="{76D55822-7275-327D-0836-CD747611B5F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9" name="Rectangle 8">
            <a:extLst>
              <a:ext uri="{FF2B5EF4-FFF2-40B4-BE49-F238E27FC236}">
                <a16:creationId xmlns:a16="http://schemas.microsoft.com/office/drawing/2014/main" id="{E24C523D-5EDC-696E-8CF1-D9DA5D026E50}"/>
              </a:ext>
            </a:extLst>
          </p:cNvPr>
          <p:cNvSpPr/>
          <p:nvPr/>
        </p:nvSpPr>
        <p:spPr>
          <a:xfrm>
            <a:off x="0" y="0"/>
            <a:ext cx="288000" cy="6858000"/>
          </a:xfrm>
          <a:prstGeom prst="rect">
            <a:avLst/>
          </a:prstGeom>
          <a:solidFill>
            <a:srgbClr val="7B53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FASILITOINTITYÖKALU</a:t>
            </a:r>
          </a:p>
        </p:txBody>
      </p:sp>
      <p:sp>
        <p:nvSpPr>
          <p:cNvPr id="2" name="Footer Placeholder 10">
            <a:extLst>
              <a:ext uri="{FF2B5EF4-FFF2-40B4-BE49-F238E27FC236}">
                <a16:creationId xmlns:a16="http://schemas.microsoft.com/office/drawing/2014/main" id="{E4B1A3A3-DCC6-D085-26CC-CEA4E0A2FF74}"/>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77241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C20EE95-5C84-083A-78FF-82966DD81C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7" y="2271"/>
            <a:ext cx="6096001" cy="3003313"/>
          </a:xfrm>
          <a:prstGeom prst="rect">
            <a:avLst/>
          </a:prstGeom>
        </p:spPr>
      </p:pic>
      <p:sp>
        <p:nvSpPr>
          <p:cNvPr id="4" name="Title 3">
            <a:extLst>
              <a:ext uri="{FF2B5EF4-FFF2-40B4-BE49-F238E27FC236}">
                <a16:creationId xmlns:a16="http://schemas.microsoft.com/office/drawing/2014/main" id="{5232EE31-FB69-BEBF-2F16-85B0E1C5B5C0}"/>
              </a:ext>
            </a:extLst>
          </p:cNvPr>
          <p:cNvSpPr>
            <a:spLocks noGrp="1"/>
          </p:cNvSpPr>
          <p:nvPr>
            <p:ph type="ctrTitle"/>
          </p:nvPr>
        </p:nvSpPr>
        <p:spPr/>
        <p:txBody>
          <a:bodyPr/>
          <a:lstStyle/>
          <a:p>
            <a:r>
              <a:rPr lang="en-FI"/>
              <a:t>Huomisen johtajuus-keskustelu yhdessä tiimin kanssa</a:t>
            </a:r>
            <a:endParaRPr lang="fi-FI"/>
          </a:p>
        </p:txBody>
      </p:sp>
      <p:sp>
        <p:nvSpPr>
          <p:cNvPr id="5" name="Subtitle 4">
            <a:extLst>
              <a:ext uri="{FF2B5EF4-FFF2-40B4-BE49-F238E27FC236}">
                <a16:creationId xmlns:a16="http://schemas.microsoft.com/office/drawing/2014/main" id="{BF6D873F-13B3-7B0B-8721-E1B10C3C38D4}"/>
              </a:ext>
            </a:extLst>
          </p:cNvPr>
          <p:cNvSpPr>
            <a:spLocks noGrp="1"/>
          </p:cNvSpPr>
          <p:nvPr>
            <p:ph type="subTitle" idx="1"/>
          </p:nvPr>
        </p:nvSpPr>
        <p:spPr>
          <a:xfrm>
            <a:off x="768000" y="1882800"/>
            <a:ext cx="4886266" cy="4282504"/>
          </a:xfrm>
        </p:spPr>
        <p:txBody>
          <a:bodyPr vert="horz" lIns="91440" tIns="45720" rIns="91440" bIns="45720" rtlCol="0" anchor="t">
            <a:noAutofit/>
          </a:bodyPr>
          <a:lstStyle/>
          <a:p>
            <a:pPr marL="0" indent="0">
              <a:spcBef>
                <a:spcPts val="0"/>
              </a:spcBef>
              <a:spcAft>
                <a:spcPts val="600"/>
              </a:spcAft>
              <a:buNone/>
            </a:pPr>
            <a:r>
              <a:rPr lang="fi-FI" sz="1200" b="1">
                <a:solidFill>
                  <a:srgbClr val="7B53CF"/>
                </a:solidFill>
              </a:rPr>
              <a:t>Fasilitointiohjeet</a:t>
            </a:r>
          </a:p>
          <a:p>
            <a:pPr marL="228600" indent="-228600">
              <a:spcBef>
                <a:spcPts val="0"/>
              </a:spcBef>
              <a:spcAft>
                <a:spcPts val="600"/>
              </a:spcAft>
              <a:buClr>
                <a:srgbClr val="7B53CF"/>
              </a:buClr>
              <a:buFont typeface="+mj-lt"/>
              <a:buAutoNum type="arabicPeriod"/>
            </a:pPr>
            <a:r>
              <a:rPr lang="fi-FI" sz="1200"/>
              <a:t>Parhaiten keskustelu sujuu 4-5 hengen ryhmissä. Tällöin dialogi on sujuvaa, eikä vaadi erityistä fasilitointia. Joskus kuitenkin fasilitaattorilla voi olla tärkeä rooli vaikeampien kysymysten esittäjänä tai keskustelun eteenpäin viejänä.</a:t>
            </a:r>
            <a:endParaRPr lang="fi-FI" sz="1200">
              <a:cs typeface="Arial"/>
            </a:endParaRPr>
          </a:p>
          <a:p>
            <a:pPr marL="228600" indent="-228600">
              <a:spcAft>
                <a:spcPts val="600"/>
              </a:spcAft>
              <a:buClr>
                <a:srgbClr val="7B53CF"/>
              </a:buClr>
              <a:buFont typeface="+mj-lt"/>
              <a:buAutoNum type="arabicPeriod"/>
            </a:pPr>
            <a:r>
              <a:rPr lang="fi-FI" sz="1200"/>
              <a:t>Voitte valita keskusteluun yhden tai useamman teeman. Koska teemat ovat laajoja, on hyvä varata 30 min aikaa / teema. </a:t>
            </a:r>
          </a:p>
          <a:p>
            <a:pPr marL="228600" indent="-228600">
              <a:spcBef>
                <a:spcPts val="0"/>
              </a:spcBef>
              <a:spcAft>
                <a:spcPts val="600"/>
              </a:spcAft>
              <a:buClr>
                <a:srgbClr val="7B53CF"/>
              </a:buClr>
              <a:buFont typeface="+mj-lt"/>
              <a:buAutoNum type="arabicPeriod"/>
            </a:pPr>
            <a:r>
              <a:rPr lang="fi-FI" sz="1200"/>
              <a:t>Jos työskentelette kasvokkain, tulostakaa seuraavan sivun työpohja A3 kokoisena (jokaiselle ryhmälle oma).</a:t>
            </a:r>
            <a:endParaRPr lang="fi-FI" sz="1200">
              <a:cs typeface="Arial"/>
            </a:endParaRPr>
          </a:p>
          <a:p>
            <a:pPr marL="228600" indent="-228600">
              <a:spcAft>
                <a:spcPts val="600"/>
              </a:spcAft>
              <a:buClr>
                <a:srgbClr val="7B53CF"/>
              </a:buClr>
              <a:buFont typeface="+mj-lt"/>
              <a:buAutoNum type="arabicPeriod"/>
            </a:pPr>
            <a:r>
              <a:rPr lang="fi-FI" sz="1200"/>
              <a:t>Jos työskennellään digiympäristössä, työpohjan voi ladata esim. Miroon, </a:t>
            </a:r>
            <a:r>
              <a:rPr lang="fi-FI" sz="1200" err="1"/>
              <a:t>Muraliin</a:t>
            </a:r>
            <a:r>
              <a:rPr lang="fi-FI" sz="1200"/>
              <a:t> tai Google </a:t>
            </a:r>
            <a:r>
              <a:rPr lang="fi-FI" sz="1200" err="1"/>
              <a:t>Jamboardiin</a:t>
            </a:r>
            <a:r>
              <a:rPr lang="fi-FI" sz="1200"/>
              <a:t> tai sitä voi työstää suoraan Power Pointissa. Näin työpohjan päälle voi kirjoittaa tai lisätä digitaalisia post-it lappuja. </a:t>
            </a:r>
            <a:endParaRPr lang="fi-FI" sz="1200">
              <a:cs typeface="Arial"/>
            </a:endParaRPr>
          </a:p>
          <a:p>
            <a:pPr marL="228600" indent="-228600">
              <a:spcAft>
                <a:spcPts val="600"/>
              </a:spcAft>
              <a:buClr>
                <a:srgbClr val="7B53CF"/>
              </a:buClr>
              <a:buFont typeface="+mj-lt"/>
              <a:buAutoNum type="arabicPeriod"/>
            </a:pPr>
            <a:r>
              <a:rPr lang="fi-FI" sz="1200"/>
              <a:t>Kirjatkaa ylös keskustelusta esiin nousevia, tiimille tärkeitä asioita. Yhteenvedon jälkeen valitkaa yhdessä 1-2 asiaa tai kehitysideaa, jotka aiotte viedä arkeen tästä keskustelusta. Muista, että enemmän ei ole aina enemmän. Valitkaa mieluummin yksi tärkeä kehitettävä asia kuin monta hyvää ideaa. </a:t>
            </a:r>
            <a:endParaRPr lang="fi-FI" sz="1200">
              <a:cs typeface="Arial"/>
            </a:endParaRPr>
          </a:p>
          <a:p>
            <a:pPr marL="228600" indent="-228600">
              <a:spcBef>
                <a:spcPts val="0"/>
              </a:spcBef>
              <a:spcAft>
                <a:spcPts val="600"/>
              </a:spcAft>
              <a:buClr>
                <a:srgbClr val="7B53CF"/>
              </a:buClr>
              <a:buFont typeface="+mj-lt"/>
              <a:buAutoNum type="arabicPeriod"/>
            </a:pPr>
            <a:r>
              <a:rPr lang="fi-FI" sz="1200"/>
              <a:t>Kysymykset toimivat hyvin myös omaan, itsenäiseen reflektointiin.</a:t>
            </a:r>
          </a:p>
        </p:txBody>
      </p:sp>
      <p:sp>
        <p:nvSpPr>
          <p:cNvPr id="14" name="Rectangle 13">
            <a:extLst>
              <a:ext uri="{FF2B5EF4-FFF2-40B4-BE49-F238E27FC236}">
                <a16:creationId xmlns:a16="http://schemas.microsoft.com/office/drawing/2014/main" id="{C3F007A8-0E9E-6A05-5988-ED17520B18AE}"/>
              </a:ext>
            </a:extLst>
          </p:cNvPr>
          <p:cNvSpPr/>
          <p:nvPr/>
        </p:nvSpPr>
        <p:spPr>
          <a:xfrm>
            <a:off x="6095995" y="1476349"/>
            <a:ext cx="3527507" cy="1600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827999" bIns="36000" rtlCol="0" anchor="t"/>
          <a:lstStyle/>
          <a:p>
            <a:pPr marL="0" indent="0">
              <a:spcBef>
                <a:spcPts val="0"/>
              </a:spcBef>
              <a:spcAft>
                <a:spcPts val="600"/>
              </a:spcAft>
              <a:buFont typeface="Arial" panose="020B0604020202020204" pitchFamily="34" charset="0"/>
              <a:buNone/>
            </a:pPr>
            <a:r>
              <a:rPr lang="fi-FI" sz="1200">
                <a:solidFill>
                  <a:schemeClr val="tx1"/>
                </a:solidFill>
              </a:rPr>
              <a:t>Seuraavalta sivulta löydät työpohjan, jonka avulla voitte tiimissä pohtia huomisen johtajuuden teemoja ja sitä, millaiset asiat ovat tiimille johtajuuden kehittämisessä tärkeitä.</a:t>
            </a:r>
          </a:p>
        </p:txBody>
      </p:sp>
      <p:cxnSp>
        <p:nvCxnSpPr>
          <p:cNvPr id="22" name="Straight Connector 21">
            <a:extLst>
              <a:ext uri="{FF2B5EF4-FFF2-40B4-BE49-F238E27FC236}">
                <a16:creationId xmlns:a16="http://schemas.microsoft.com/office/drawing/2014/main" id="{5923FC6C-FD1F-7D90-E62B-EF165F2799B0}"/>
              </a:ext>
            </a:extLst>
          </p:cNvPr>
          <p:cNvCxnSpPr>
            <a:cxnSpLocks/>
          </p:cNvCxnSpPr>
          <p:nvPr/>
        </p:nvCxnSpPr>
        <p:spPr>
          <a:xfrm flipH="1">
            <a:off x="6095998" y="3005584"/>
            <a:ext cx="6096002" cy="0"/>
          </a:xfrm>
          <a:prstGeom prst="line">
            <a:avLst/>
          </a:prstGeom>
          <a:ln w="66675">
            <a:solidFill>
              <a:srgbClr val="7B53CF"/>
            </a:solidFill>
          </a:ln>
        </p:spPr>
        <p:style>
          <a:lnRef idx="1">
            <a:schemeClr val="accent1"/>
          </a:lnRef>
          <a:fillRef idx="0">
            <a:schemeClr val="accent1"/>
          </a:fillRef>
          <a:effectRef idx="0">
            <a:schemeClr val="accent1"/>
          </a:effectRef>
          <a:fontRef idx="minor">
            <a:schemeClr val="tx1"/>
          </a:fontRef>
        </p:style>
      </p:cxnSp>
      <p:sp>
        <p:nvSpPr>
          <p:cNvPr id="31" name="Slide Number Placeholder 30">
            <a:extLst>
              <a:ext uri="{FF2B5EF4-FFF2-40B4-BE49-F238E27FC236}">
                <a16:creationId xmlns:a16="http://schemas.microsoft.com/office/drawing/2014/main" id="{21698312-AB20-926B-CA56-50E79B9F112B}"/>
              </a:ext>
            </a:extLst>
          </p:cNvPr>
          <p:cNvSpPr>
            <a:spLocks noGrp="1"/>
          </p:cNvSpPr>
          <p:nvPr>
            <p:ph type="sldNum" sz="quarter" idx="4"/>
          </p:nvPr>
        </p:nvSpPr>
        <p:spPr/>
        <p:txBody>
          <a:bodyPr/>
          <a:lstStyle/>
          <a:p>
            <a:fld id="{1EA1DD0D-7089-48C5-B116-A19F892CF1D9}" type="slidenum">
              <a:rPr lang="fi-FI" smtClean="0"/>
              <a:pPr/>
              <a:t>22</a:t>
            </a:fld>
            <a:endParaRPr lang="fi-FI"/>
          </a:p>
        </p:txBody>
      </p:sp>
      <p:sp>
        <p:nvSpPr>
          <p:cNvPr id="32" name="Rectangle 31">
            <a:extLst>
              <a:ext uri="{FF2B5EF4-FFF2-40B4-BE49-F238E27FC236}">
                <a16:creationId xmlns:a16="http://schemas.microsoft.com/office/drawing/2014/main" id="{F96D5F3B-381A-38E9-9BE7-B12B65E8F542}"/>
              </a:ext>
            </a:extLst>
          </p:cNvPr>
          <p:cNvSpPr/>
          <p:nvPr/>
        </p:nvSpPr>
        <p:spPr>
          <a:xfrm>
            <a:off x="0" y="0"/>
            <a:ext cx="288000" cy="6858000"/>
          </a:xfrm>
          <a:prstGeom prst="rect">
            <a:avLst/>
          </a:prstGeom>
          <a:solidFill>
            <a:srgbClr val="7B53C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FASILITOINTITYÖKALU</a:t>
            </a:r>
          </a:p>
        </p:txBody>
      </p:sp>
      <p:pic>
        <p:nvPicPr>
          <p:cNvPr id="20" name="Graphic 19" descr="Back with solid fill">
            <a:extLst>
              <a:ext uri="{FF2B5EF4-FFF2-40B4-BE49-F238E27FC236}">
                <a16:creationId xmlns:a16="http://schemas.microsoft.com/office/drawing/2014/main" id="{51BAB01E-91B5-F921-9740-691210E6B1E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8747326" y="1956737"/>
            <a:ext cx="793342" cy="793342"/>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C78DDF3-B6D9-C717-11AF-14E924D292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198252" y="3261089"/>
            <a:ext cx="5891489" cy="3068126"/>
          </a:xfrm>
          <a:prstGeom prst="rect">
            <a:avLst/>
          </a:prstGeom>
        </p:spPr>
      </p:pic>
      <p:sp>
        <p:nvSpPr>
          <p:cNvPr id="2" name="Footer Placeholder 10">
            <a:extLst>
              <a:ext uri="{FF2B5EF4-FFF2-40B4-BE49-F238E27FC236}">
                <a16:creationId xmlns:a16="http://schemas.microsoft.com/office/drawing/2014/main" id="{1D1A3378-2FC9-2A94-B361-0804C2B384D6}"/>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206300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3A3D-791C-CC36-A586-944663AF898B}"/>
              </a:ext>
            </a:extLst>
          </p:cNvPr>
          <p:cNvSpPr>
            <a:spLocks noGrp="1"/>
          </p:cNvSpPr>
          <p:nvPr>
            <p:ph type="title"/>
          </p:nvPr>
        </p:nvSpPr>
        <p:spPr/>
        <p:txBody>
          <a:bodyPr/>
          <a:lstStyle/>
          <a:p>
            <a:r>
              <a:rPr lang="en-FI">
                <a:solidFill>
                  <a:schemeClr val="accent4"/>
                </a:solidFill>
              </a:rPr>
              <a:t>Huomisen johtajuus </a:t>
            </a:r>
            <a:r>
              <a:rPr lang="en-FI" b="0">
                <a:solidFill>
                  <a:schemeClr val="accent4"/>
                </a:solidFill>
              </a:rPr>
              <a:t>|</a:t>
            </a:r>
            <a:r>
              <a:rPr lang="en-FI">
                <a:solidFill>
                  <a:schemeClr val="accent4"/>
                </a:solidFill>
              </a:rPr>
              <a:t> </a:t>
            </a:r>
            <a:r>
              <a:rPr lang="en-FI" b="0">
                <a:solidFill>
                  <a:schemeClr val="accent4"/>
                </a:solidFill>
              </a:rPr>
              <a:t>Tiimikeskustelu</a:t>
            </a:r>
          </a:p>
        </p:txBody>
      </p:sp>
      <p:sp>
        <p:nvSpPr>
          <p:cNvPr id="3" name="Slide Number Placeholder 2">
            <a:extLst>
              <a:ext uri="{FF2B5EF4-FFF2-40B4-BE49-F238E27FC236}">
                <a16:creationId xmlns:a16="http://schemas.microsoft.com/office/drawing/2014/main" id="{647EA2E9-91C3-B3C7-36B0-97968C84B4BE}"/>
              </a:ext>
            </a:extLst>
          </p:cNvPr>
          <p:cNvSpPr>
            <a:spLocks noGrp="1"/>
          </p:cNvSpPr>
          <p:nvPr>
            <p:ph type="sldNum" sz="quarter" idx="4"/>
          </p:nvPr>
        </p:nvSpPr>
        <p:spPr>
          <a:xfrm>
            <a:off x="11443659" y="6329216"/>
            <a:ext cx="538948" cy="268137"/>
          </a:xfrm>
        </p:spPr>
        <p:txBody>
          <a:bodyPr/>
          <a:lstStyle/>
          <a:p>
            <a:fld id="{1EA1DD0D-7089-48C5-B116-A19F892CF1D9}" type="slidenum">
              <a:rPr lang="fi-FI" smtClean="0"/>
              <a:pPr/>
              <a:t>23</a:t>
            </a:fld>
            <a:endParaRPr lang="fi-FI"/>
          </a:p>
        </p:txBody>
      </p:sp>
      <p:graphicFrame>
        <p:nvGraphicFramePr>
          <p:cNvPr id="8" name="Table 8">
            <a:extLst>
              <a:ext uri="{FF2B5EF4-FFF2-40B4-BE49-F238E27FC236}">
                <a16:creationId xmlns:a16="http://schemas.microsoft.com/office/drawing/2014/main" id="{1BD56735-FBF6-B4CC-9556-4C00379423E1}"/>
              </a:ext>
            </a:extLst>
          </p:cNvPr>
          <p:cNvGraphicFramePr>
            <a:graphicFrameLocks noGrp="1"/>
          </p:cNvGraphicFramePr>
          <p:nvPr>
            <p:extLst>
              <p:ext uri="{D42A27DB-BD31-4B8C-83A1-F6EECF244321}">
                <p14:modId xmlns:p14="http://schemas.microsoft.com/office/powerpoint/2010/main" val="570873877"/>
              </p:ext>
            </p:extLst>
          </p:nvPr>
        </p:nvGraphicFramePr>
        <p:xfrm>
          <a:off x="829221" y="1457686"/>
          <a:ext cx="10656000" cy="4692968"/>
        </p:xfrm>
        <a:graphic>
          <a:graphicData uri="http://schemas.openxmlformats.org/drawingml/2006/table">
            <a:tbl>
              <a:tblPr bandRow="1">
                <a:tableStyleId>{5C22544A-7EE6-4342-B048-85BDC9FD1C3A}</a:tableStyleId>
              </a:tblPr>
              <a:tblGrid>
                <a:gridCol w="2664000">
                  <a:extLst>
                    <a:ext uri="{9D8B030D-6E8A-4147-A177-3AD203B41FA5}">
                      <a16:colId xmlns:a16="http://schemas.microsoft.com/office/drawing/2014/main" val="1279995835"/>
                    </a:ext>
                  </a:extLst>
                </a:gridCol>
                <a:gridCol w="2664000">
                  <a:extLst>
                    <a:ext uri="{9D8B030D-6E8A-4147-A177-3AD203B41FA5}">
                      <a16:colId xmlns:a16="http://schemas.microsoft.com/office/drawing/2014/main" val="1527735401"/>
                    </a:ext>
                  </a:extLst>
                </a:gridCol>
                <a:gridCol w="2664000">
                  <a:extLst>
                    <a:ext uri="{9D8B030D-6E8A-4147-A177-3AD203B41FA5}">
                      <a16:colId xmlns:a16="http://schemas.microsoft.com/office/drawing/2014/main" val="918183761"/>
                    </a:ext>
                  </a:extLst>
                </a:gridCol>
                <a:gridCol w="2664000">
                  <a:extLst>
                    <a:ext uri="{9D8B030D-6E8A-4147-A177-3AD203B41FA5}">
                      <a16:colId xmlns:a16="http://schemas.microsoft.com/office/drawing/2014/main" val="3410847751"/>
                    </a:ext>
                  </a:extLst>
                </a:gridCol>
              </a:tblGrid>
              <a:tr h="1626484">
                <a:tc>
                  <a:txBody>
                    <a:bodyPr/>
                    <a:lstStyle/>
                    <a:p>
                      <a:pPr>
                        <a:spcAft>
                          <a:spcPts val="600"/>
                        </a:spcAft>
                      </a:pPr>
                      <a:r>
                        <a:rPr lang="fi-FI" sz="1000" b="0" noProof="0">
                          <a:solidFill>
                            <a:schemeClr val="accent4"/>
                          </a:solidFill>
                        </a:rPr>
                        <a:t>Miten maailma muuttuu ja on murroksessa, millaisia ajureita tunnistamme ja miten nämä näkyvät meillä arjessa?</a:t>
                      </a:r>
                    </a:p>
                    <a:p>
                      <a:pPr>
                        <a:spcAft>
                          <a:spcPts val="600"/>
                        </a:spcAft>
                      </a:pPr>
                      <a:r>
                        <a:rPr lang="fi-FI" sz="1000" b="0" noProof="0">
                          <a:solidFill>
                            <a:schemeClr val="accent4"/>
                          </a:solidFill>
                        </a:rPr>
                        <a:t>Mitä johtajuus meille käsitteenä tarkoittaa?</a:t>
                      </a:r>
                    </a:p>
                    <a:p>
                      <a:pPr marL="0" marR="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Millaista johtajuutta haluamme työyhteisönä edistää?</a:t>
                      </a:r>
                    </a:p>
                  </a:txBody>
                  <a:tcPr marL="108000" marR="108000" marT="36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Miltä johtajuus näyttää? </a:t>
                      </a:r>
                      <a:br>
                        <a:rPr lang="fi-FI" sz="1000" b="0" noProof="0">
                          <a:solidFill>
                            <a:schemeClr val="accent4"/>
                          </a:solidFill>
                        </a:rPr>
                      </a:br>
                      <a:r>
                        <a:rPr lang="fi-FI" sz="1000" b="0" noProof="0">
                          <a:solidFill>
                            <a:schemeClr val="accent4"/>
                          </a:solidFill>
                        </a:rPr>
                        <a:t>Millaisia erilaisia polkuja meidän organisaatio mahdollistaa johtajaksi tulemiseen?   </a:t>
                      </a:r>
                    </a:p>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Millaista johtajuutta arvostetaan? </a:t>
                      </a:r>
                      <a:br>
                        <a:rPr lang="fi-FI" sz="1000" b="0" noProof="0">
                          <a:solidFill>
                            <a:schemeClr val="accent4"/>
                          </a:solidFill>
                        </a:rPr>
                      </a:br>
                      <a:r>
                        <a:rPr lang="fi-FI" sz="1000" b="0" noProof="0">
                          <a:solidFill>
                            <a:schemeClr val="accent4"/>
                          </a:solidFill>
                        </a:rPr>
                        <a:t>Millaista johtajuuskieltä meillä käytetään? </a:t>
                      </a:r>
                    </a:p>
                  </a:txBody>
                  <a:tcPr marL="108000" marR="108000" marT="36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fi-FI" sz="1000" b="0" noProof="0">
                          <a:solidFill>
                            <a:schemeClr val="accent4"/>
                          </a:solidFill>
                        </a:rPr>
                        <a:t>Miten olemme läsnä toisillemme? </a:t>
                      </a:r>
                      <a:br>
                        <a:rPr lang="fi-FI" sz="1000" b="0" noProof="0">
                          <a:solidFill>
                            <a:schemeClr val="accent4"/>
                          </a:solidFill>
                        </a:rPr>
                      </a:br>
                      <a:r>
                        <a:rPr lang="fi-FI" sz="1000" b="0" noProof="0">
                          <a:solidFill>
                            <a:schemeClr val="accent4"/>
                          </a:solidFill>
                        </a:rPr>
                        <a:t>Miten näemme ja kuulemme toiset arjessa?</a:t>
                      </a:r>
                    </a:p>
                    <a:p>
                      <a:pPr>
                        <a:spcAft>
                          <a:spcPts val="600"/>
                        </a:spcAft>
                      </a:pPr>
                      <a:r>
                        <a:rPr lang="fi-FI" sz="1000" b="0" noProof="0">
                          <a:solidFill>
                            <a:schemeClr val="accent4"/>
                          </a:solidFill>
                        </a:rPr>
                        <a:t>Miten huolehdimme jaksamisesta jatkuvassa muutoksessa?</a:t>
                      </a:r>
                    </a:p>
                    <a:p>
                      <a:pPr>
                        <a:spcAft>
                          <a:spcPts val="600"/>
                        </a:spcAft>
                      </a:pPr>
                      <a:r>
                        <a:rPr lang="fi-FI" sz="1000" b="0" noProof="0">
                          <a:solidFill>
                            <a:schemeClr val="accent4"/>
                          </a:solidFill>
                        </a:rPr>
                        <a:t>Miten voimme yhdessä vahvistaa muutosresilienssiä?</a:t>
                      </a:r>
                    </a:p>
                  </a:txBody>
                  <a:tcPr marL="108000" marR="108000" marT="360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dirty="0">
                          <a:solidFill>
                            <a:schemeClr val="accent4"/>
                          </a:solidFill>
                        </a:rPr>
                        <a:t>Mitkä asiat ja kehitysideat aiomme </a:t>
                      </a:r>
                      <a:br>
                        <a:rPr lang="fi-FI" sz="1000" b="0" noProof="0" dirty="0">
                          <a:solidFill>
                            <a:schemeClr val="accent4"/>
                          </a:solidFill>
                        </a:rPr>
                      </a:br>
                      <a:r>
                        <a:rPr lang="fi-FI" sz="1000" b="0" noProof="0" dirty="0">
                          <a:solidFill>
                            <a:schemeClr val="accent4"/>
                          </a:solidFill>
                        </a:rPr>
                        <a:t>viedä arkeen tästä keskustelusta?</a:t>
                      </a:r>
                    </a:p>
                  </a:txBody>
                  <a:tcPr marT="360000">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7663034"/>
                  </a:ext>
                </a:extLst>
              </a:tr>
              <a:tr h="1626484">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Millaisia asioita tavoittelemme tiiminä, </a:t>
                      </a:r>
                      <a:br>
                        <a:rPr lang="fi-FI" sz="1000" b="0" noProof="0">
                          <a:solidFill>
                            <a:schemeClr val="accent4"/>
                          </a:solidFill>
                        </a:rPr>
                      </a:br>
                      <a:r>
                        <a:rPr lang="fi-FI" sz="1000" b="0" noProof="0">
                          <a:solidFill>
                            <a:schemeClr val="accent4"/>
                          </a:solidFill>
                        </a:rPr>
                        <a:t>mikä meitä motivoi tulevaisuudessa?</a:t>
                      </a:r>
                    </a:p>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Mihin suuntaan haluamme mennä?​</a:t>
                      </a:r>
                    </a:p>
                    <a:p>
                      <a:pPr marL="0" marR="0" lvl="0" indent="0" algn="l" defTabSz="1219170" rtl="0" eaLnBrk="1" fontAlgn="auto" latinLnBrk="0" hangingPunct="1">
                        <a:lnSpc>
                          <a:spcPct val="100000"/>
                        </a:lnSpc>
                        <a:spcBef>
                          <a:spcPts val="0"/>
                        </a:spcBef>
                        <a:spcAft>
                          <a:spcPts val="600"/>
                        </a:spcAft>
                        <a:buClrTx/>
                        <a:buSzTx/>
                        <a:buFontTx/>
                        <a:buNone/>
                        <a:tabLst/>
                        <a:defRPr/>
                      </a:pPr>
                      <a:endParaRPr lang="fi-FI" sz="1000" b="0" noProof="0">
                        <a:solidFill>
                          <a:schemeClr val="accent4"/>
                        </a:solidFill>
                      </a:endParaRPr>
                    </a:p>
                  </a:txBody>
                  <a:tcPr marL="108000" marR="108000" marT="36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Mitkä ovat meidän tiimimme </a:t>
                      </a:r>
                      <a:br>
                        <a:rPr lang="fi-FI" sz="1000" b="0" noProof="0">
                          <a:solidFill>
                            <a:schemeClr val="accent4"/>
                          </a:solidFill>
                        </a:rPr>
                      </a:br>
                      <a:r>
                        <a:rPr lang="fi-FI" sz="1000" b="0" noProof="0">
                          <a:solidFill>
                            <a:schemeClr val="accent4"/>
                          </a:solidFill>
                        </a:rPr>
                        <a:t>vahvuudet ja osaaminen?</a:t>
                      </a:r>
                    </a:p>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Missä asioissa meidän pitää </a:t>
                      </a:r>
                      <a:br>
                        <a:rPr lang="fi-FI" sz="1000" b="0" noProof="0">
                          <a:solidFill>
                            <a:schemeClr val="accent4"/>
                          </a:solidFill>
                        </a:rPr>
                      </a:br>
                      <a:r>
                        <a:rPr lang="fi-FI" sz="1000" b="0" noProof="0">
                          <a:solidFill>
                            <a:schemeClr val="accent4"/>
                          </a:solidFill>
                        </a:rPr>
                        <a:t>vielä kehittyä tiiminä?</a:t>
                      </a:r>
                    </a:p>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Millaisia rakenteita ja rutiineja </a:t>
                      </a:r>
                      <a:br>
                        <a:rPr lang="fi-FI" sz="1000" b="0" noProof="0">
                          <a:solidFill>
                            <a:schemeClr val="accent4"/>
                          </a:solidFill>
                        </a:rPr>
                      </a:br>
                      <a:r>
                        <a:rPr lang="fi-FI" sz="1000" b="0" noProof="0">
                          <a:solidFill>
                            <a:schemeClr val="accent4"/>
                          </a:solidFill>
                        </a:rPr>
                        <a:t>tarvitsemme tiimissä työskentelyn tueksi?  </a:t>
                      </a:r>
                    </a:p>
                  </a:txBody>
                  <a:tcPr marL="108000" marR="108000" marT="36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fi-FI" sz="1000" b="0" noProof="0">
                          <a:solidFill>
                            <a:schemeClr val="accent4"/>
                          </a:solidFill>
                        </a:rPr>
                        <a:t>Millaisia tapoja ja mahdollisuuksia </a:t>
                      </a:r>
                      <a:br>
                        <a:rPr lang="fi-FI" sz="1000" b="0" noProof="0">
                          <a:solidFill>
                            <a:schemeClr val="accent4"/>
                          </a:solidFill>
                        </a:rPr>
                      </a:br>
                      <a:r>
                        <a:rPr lang="fi-FI" sz="1000" b="0" noProof="0">
                          <a:solidFill>
                            <a:schemeClr val="accent4"/>
                          </a:solidFill>
                        </a:rPr>
                        <a:t>meillä on osallistua johtajuuden kehittämiseen? </a:t>
                      </a:r>
                    </a:p>
                    <a:p>
                      <a:pPr>
                        <a:spcAft>
                          <a:spcPts val="600"/>
                        </a:spcAft>
                      </a:pPr>
                      <a:r>
                        <a:rPr lang="fi-FI" sz="1000" b="0" noProof="0">
                          <a:solidFill>
                            <a:schemeClr val="accent4"/>
                          </a:solidFill>
                        </a:rPr>
                        <a:t>Miten tunnistamme oman vastuumme </a:t>
                      </a:r>
                      <a:br>
                        <a:rPr lang="fi-FI" sz="1000" b="0" noProof="0">
                          <a:solidFill>
                            <a:schemeClr val="accent4"/>
                          </a:solidFill>
                        </a:rPr>
                      </a:br>
                      <a:r>
                        <a:rPr lang="fi-FI" sz="1000" b="0" noProof="0">
                          <a:solidFill>
                            <a:schemeClr val="accent4"/>
                          </a:solidFill>
                        </a:rPr>
                        <a:t>tiimin onnistumisessa? </a:t>
                      </a:r>
                    </a:p>
                  </a:txBody>
                  <a:tcPr marL="108000" marR="108000" marT="360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spcAft>
                          <a:spcPts val="600"/>
                        </a:spcAft>
                      </a:pPr>
                      <a:endParaRPr lang="fi-FI" sz="110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7522429"/>
                  </a:ext>
                </a:extLst>
              </a:tr>
              <a:tr h="1440000">
                <a:tc>
                  <a:txBody>
                    <a:bodyPr/>
                    <a:lstStyle/>
                    <a:p>
                      <a:pPr>
                        <a:spcAft>
                          <a:spcPts val="600"/>
                        </a:spcAft>
                      </a:pPr>
                      <a:r>
                        <a:rPr lang="fi-FI" sz="1000" b="0" noProof="0">
                          <a:solidFill>
                            <a:schemeClr val="accent4"/>
                          </a:solidFill>
                        </a:rPr>
                        <a:t>Millaisista asioista meidän pitäisi keskustella useammin, miksi?</a:t>
                      </a:r>
                    </a:p>
                    <a:p>
                      <a:pPr>
                        <a:spcAft>
                          <a:spcPts val="600"/>
                        </a:spcAft>
                      </a:pPr>
                      <a:r>
                        <a:rPr lang="fi-FI" sz="1000" noProof="0"/>
                        <a:t>Miten saamme palautetta ja opimme siitä?</a:t>
                      </a:r>
                      <a:endParaRPr lang="fi-FI" sz="1000" b="0" noProof="0">
                        <a:solidFill>
                          <a:schemeClr val="accent4"/>
                        </a:solidFill>
                      </a:endParaRPr>
                    </a:p>
                  </a:txBody>
                  <a:tcPr marL="108000" marR="108000" marT="36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Miten voimme vahvistaa </a:t>
                      </a:r>
                      <a:br>
                        <a:rPr lang="fi-FI" sz="1000" b="0" noProof="0">
                          <a:solidFill>
                            <a:schemeClr val="accent4"/>
                          </a:solidFill>
                        </a:rPr>
                      </a:br>
                      <a:r>
                        <a:rPr lang="fi-FI" sz="1000" b="0" noProof="0">
                          <a:solidFill>
                            <a:schemeClr val="accent4"/>
                          </a:solidFill>
                        </a:rPr>
                        <a:t>luottamusta työyhteisössä? </a:t>
                      </a:r>
                    </a:p>
                    <a:p>
                      <a:pPr marL="0" marR="0" lvl="0" indent="0" algn="l" defTabSz="1219170" rtl="0" eaLnBrk="1" fontAlgn="auto" latinLnBrk="0" hangingPunct="1">
                        <a:lnSpc>
                          <a:spcPct val="100000"/>
                        </a:lnSpc>
                        <a:spcBef>
                          <a:spcPts val="0"/>
                        </a:spcBef>
                        <a:spcAft>
                          <a:spcPts val="600"/>
                        </a:spcAft>
                        <a:buClrTx/>
                        <a:buSzTx/>
                        <a:buFontTx/>
                        <a:buNone/>
                        <a:tabLst/>
                        <a:defRPr/>
                      </a:pPr>
                      <a:r>
                        <a:rPr lang="fi-FI" sz="1000" b="0" noProof="0">
                          <a:solidFill>
                            <a:schemeClr val="accent4"/>
                          </a:solidFill>
                        </a:rPr>
                        <a:t>Miten vuorovaikutamme, teemme päätöksiä, toimimme konfliktitilanteessa? </a:t>
                      </a:r>
                    </a:p>
                  </a:txBody>
                  <a:tcPr marL="108000" marR="108000" marT="36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fi-FI" sz="1000" b="0" noProof="0" dirty="0">
                          <a:solidFill>
                            <a:schemeClr val="accent4"/>
                          </a:solidFill>
                        </a:rPr>
                        <a:t>Miten voisimme vahvistaa </a:t>
                      </a:r>
                      <a:br>
                        <a:rPr lang="fi-FI" sz="1000" b="0" noProof="0" dirty="0">
                          <a:solidFill>
                            <a:schemeClr val="accent4"/>
                          </a:solidFill>
                        </a:rPr>
                      </a:br>
                      <a:r>
                        <a:rPr lang="fi-FI" sz="1000" b="0" noProof="0" dirty="0">
                          <a:solidFill>
                            <a:schemeClr val="accent4"/>
                          </a:solidFill>
                        </a:rPr>
                        <a:t>kriittisen ajattelun taitoa tiimissä? </a:t>
                      </a:r>
                      <a:br>
                        <a:rPr lang="fi-FI" sz="1000" b="0" noProof="0" dirty="0">
                          <a:solidFill>
                            <a:schemeClr val="accent4"/>
                          </a:solidFill>
                        </a:rPr>
                      </a:br>
                      <a:r>
                        <a:rPr lang="fi-FI" sz="1000" b="0" noProof="0" dirty="0">
                          <a:solidFill>
                            <a:schemeClr val="accent4"/>
                          </a:solidFill>
                        </a:rPr>
                        <a:t>Mitä se meiltä edellyttää?</a:t>
                      </a:r>
                    </a:p>
                    <a:p>
                      <a:pPr>
                        <a:spcAft>
                          <a:spcPts val="600"/>
                        </a:spcAft>
                      </a:pPr>
                      <a:r>
                        <a:rPr lang="fi-FI" sz="1000" b="0" noProof="0" dirty="0">
                          <a:solidFill>
                            <a:schemeClr val="accent4"/>
                          </a:solidFill>
                        </a:rPr>
                        <a:t>Miten voimme varmistaa, että </a:t>
                      </a:r>
                      <a:br>
                        <a:rPr lang="fi-FI" sz="1000" b="0" noProof="0" dirty="0">
                          <a:solidFill>
                            <a:schemeClr val="accent4"/>
                          </a:solidFill>
                        </a:rPr>
                      </a:br>
                      <a:r>
                        <a:rPr lang="fi-FI" sz="1000" b="0" noProof="0" dirty="0">
                          <a:solidFill>
                            <a:schemeClr val="accent4"/>
                          </a:solidFill>
                        </a:rPr>
                        <a:t>keskusteluun tuodaan aina useampi </a:t>
                      </a:r>
                      <a:br>
                        <a:rPr lang="fi-FI" sz="1000" b="0" noProof="0" dirty="0">
                          <a:solidFill>
                            <a:schemeClr val="accent4"/>
                          </a:solidFill>
                        </a:rPr>
                      </a:br>
                      <a:r>
                        <a:rPr lang="fi-FI" sz="1000" b="0" noProof="0" dirty="0">
                          <a:solidFill>
                            <a:schemeClr val="accent4"/>
                          </a:solidFill>
                        </a:rPr>
                        <a:t>kuin yksi näkökulma?</a:t>
                      </a:r>
                    </a:p>
                  </a:txBody>
                  <a:tcPr marL="108000" marR="108000" marT="360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spcAft>
                          <a:spcPts val="600"/>
                        </a:spcAft>
                      </a:pPr>
                      <a:endParaRPr lang="fi-FI" sz="110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8783528"/>
                  </a:ext>
                </a:extLst>
              </a:tr>
            </a:tbl>
          </a:graphicData>
        </a:graphic>
      </p:graphicFrame>
      <p:grpSp>
        <p:nvGrpSpPr>
          <p:cNvPr id="42" name="Group 41">
            <a:extLst>
              <a:ext uri="{FF2B5EF4-FFF2-40B4-BE49-F238E27FC236}">
                <a16:creationId xmlns:a16="http://schemas.microsoft.com/office/drawing/2014/main" id="{433D7D9A-81A4-3FC6-65AC-003429F6F6B3}"/>
              </a:ext>
            </a:extLst>
          </p:cNvPr>
          <p:cNvGrpSpPr/>
          <p:nvPr/>
        </p:nvGrpSpPr>
        <p:grpSpPr>
          <a:xfrm>
            <a:off x="706779" y="1457686"/>
            <a:ext cx="10486459" cy="3495020"/>
            <a:chOff x="706779" y="1457686"/>
            <a:chExt cx="10486459" cy="3495020"/>
          </a:xfrm>
        </p:grpSpPr>
        <p:sp>
          <p:nvSpPr>
            <p:cNvPr id="9" name="Rounded Rectangle 8">
              <a:extLst>
                <a:ext uri="{FF2B5EF4-FFF2-40B4-BE49-F238E27FC236}">
                  <a16:creationId xmlns:a16="http://schemas.microsoft.com/office/drawing/2014/main" id="{8C6C72AB-EFC8-AAB9-8135-46B8F8DA53FB}"/>
                </a:ext>
              </a:extLst>
            </p:cNvPr>
            <p:cNvSpPr/>
            <p:nvPr/>
          </p:nvSpPr>
          <p:spPr>
            <a:xfrm>
              <a:off x="706779" y="1457686"/>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Johtajuus on murroksessa</a:t>
              </a:r>
              <a:endParaRPr lang="en-FI" sz="1100" b="1">
                <a:solidFill>
                  <a:schemeClr val="accent1"/>
                </a:solidFill>
              </a:endParaRPr>
            </a:p>
          </p:txBody>
        </p:sp>
        <p:sp>
          <p:nvSpPr>
            <p:cNvPr id="16" name="Rounded Rectangle 15">
              <a:extLst>
                <a:ext uri="{FF2B5EF4-FFF2-40B4-BE49-F238E27FC236}">
                  <a16:creationId xmlns:a16="http://schemas.microsoft.com/office/drawing/2014/main" id="{65AF4723-355C-92E4-3232-CD60F9028EE1}"/>
                </a:ext>
              </a:extLst>
            </p:cNvPr>
            <p:cNvSpPr/>
            <p:nvPr/>
          </p:nvSpPr>
          <p:spPr>
            <a:xfrm>
              <a:off x="3375763" y="1457686"/>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Johtajuuden kuva</a:t>
              </a:r>
              <a:endParaRPr lang="en-FI" sz="1100" b="1">
                <a:solidFill>
                  <a:schemeClr val="accent1"/>
                </a:solidFill>
              </a:endParaRPr>
            </a:p>
          </p:txBody>
        </p:sp>
        <p:sp>
          <p:nvSpPr>
            <p:cNvPr id="29" name="Rounded Rectangle 28">
              <a:extLst>
                <a:ext uri="{FF2B5EF4-FFF2-40B4-BE49-F238E27FC236}">
                  <a16:creationId xmlns:a16="http://schemas.microsoft.com/office/drawing/2014/main" id="{079E9BEC-0534-3ADA-25F3-115B79C70758}"/>
                </a:ext>
              </a:extLst>
            </p:cNvPr>
            <p:cNvSpPr/>
            <p:nvPr/>
          </p:nvSpPr>
          <p:spPr>
            <a:xfrm>
              <a:off x="6044747" y="1457686"/>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Inhimillinen johtajuus</a:t>
              </a:r>
              <a:endParaRPr lang="en-FI" sz="1100" b="1">
                <a:solidFill>
                  <a:schemeClr val="accent1"/>
                </a:solidFill>
              </a:endParaRPr>
            </a:p>
          </p:txBody>
        </p:sp>
        <p:sp>
          <p:nvSpPr>
            <p:cNvPr id="31" name="Rounded Rectangle 30">
              <a:extLst>
                <a:ext uri="{FF2B5EF4-FFF2-40B4-BE49-F238E27FC236}">
                  <a16:creationId xmlns:a16="http://schemas.microsoft.com/office/drawing/2014/main" id="{DCE0B2A0-B69D-7365-FCE5-CE750A96AD93}"/>
                </a:ext>
              </a:extLst>
            </p:cNvPr>
            <p:cNvSpPr/>
            <p:nvPr/>
          </p:nvSpPr>
          <p:spPr>
            <a:xfrm>
              <a:off x="706779" y="3114913"/>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Johtajuusmotivaatio</a:t>
              </a:r>
              <a:endParaRPr lang="en-FI" sz="1100" b="1">
                <a:solidFill>
                  <a:schemeClr val="accent1"/>
                </a:solidFill>
              </a:endParaRPr>
            </a:p>
          </p:txBody>
        </p:sp>
        <p:sp>
          <p:nvSpPr>
            <p:cNvPr id="32" name="Rounded Rectangle 31">
              <a:extLst>
                <a:ext uri="{FF2B5EF4-FFF2-40B4-BE49-F238E27FC236}">
                  <a16:creationId xmlns:a16="http://schemas.microsoft.com/office/drawing/2014/main" id="{BACADBE4-C6F3-454D-9CA4-DAB412408E88}"/>
                </a:ext>
              </a:extLst>
            </p:cNvPr>
            <p:cNvSpPr/>
            <p:nvPr/>
          </p:nvSpPr>
          <p:spPr>
            <a:xfrm>
              <a:off x="3375763" y="3114913"/>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Itsereflektio</a:t>
              </a:r>
              <a:endParaRPr lang="en-FI" sz="1100" b="1">
                <a:solidFill>
                  <a:schemeClr val="accent1"/>
                </a:solidFill>
              </a:endParaRPr>
            </a:p>
          </p:txBody>
        </p:sp>
        <p:sp>
          <p:nvSpPr>
            <p:cNvPr id="33" name="Rounded Rectangle 32">
              <a:extLst>
                <a:ext uri="{FF2B5EF4-FFF2-40B4-BE49-F238E27FC236}">
                  <a16:creationId xmlns:a16="http://schemas.microsoft.com/office/drawing/2014/main" id="{BFF71174-DC7B-21F0-C45C-9A00543328CE}"/>
                </a:ext>
              </a:extLst>
            </p:cNvPr>
            <p:cNvSpPr/>
            <p:nvPr/>
          </p:nvSpPr>
          <p:spPr>
            <a:xfrm>
              <a:off x="6044747" y="3114913"/>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Yhteisöohjautuvuus</a:t>
              </a:r>
              <a:endParaRPr lang="en-FI" sz="1100" b="1">
                <a:solidFill>
                  <a:schemeClr val="accent1"/>
                </a:solidFill>
              </a:endParaRPr>
            </a:p>
          </p:txBody>
        </p:sp>
        <p:sp>
          <p:nvSpPr>
            <p:cNvPr id="34" name="Rounded Rectangle 33">
              <a:extLst>
                <a:ext uri="{FF2B5EF4-FFF2-40B4-BE49-F238E27FC236}">
                  <a16:creationId xmlns:a16="http://schemas.microsoft.com/office/drawing/2014/main" id="{34AAF824-0557-9E16-0E65-1F91D4CFFF7B}"/>
                </a:ext>
              </a:extLst>
            </p:cNvPr>
            <p:cNvSpPr/>
            <p:nvPr/>
          </p:nvSpPr>
          <p:spPr>
            <a:xfrm>
              <a:off x="706779" y="4679365"/>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Jatkuva oppiminen</a:t>
              </a:r>
              <a:endParaRPr lang="en-FI" sz="1100" b="1">
                <a:solidFill>
                  <a:schemeClr val="accent1"/>
                </a:solidFill>
              </a:endParaRPr>
            </a:p>
          </p:txBody>
        </p:sp>
        <p:sp>
          <p:nvSpPr>
            <p:cNvPr id="35" name="Rounded Rectangle 34">
              <a:extLst>
                <a:ext uri="{FF2B5EF4-FFF2-40B4-BE49-F238E27FC236}">
                  <a16:creationId xmlns:a16="http://schemas.microsoft.com/office/drawing/2014/main" id="{D2DB0418-7E37-700B-1A96-F8A3999716C6}"/>
                </a:ext>
              </a:extLst>
            </p:cNvPr>
            <p:cNvSpPr/>
            <p:nvPr/>
          </p:nvSpPr>
          <p:spPr>
            <a:xfrm>
              <a:off x="3375763" y="4679365"/>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Luottamus</a:t>
              </a:r>
              <a:endParaRPr lang="en-FI" sz="1100" b="1">
                <a:solidFill>
                  <a:schemeClr val="accent1"/>
                </a:solidFill>
              </a:endParaRPr>
            </a:p>
          </p:txBody>
        </p:sp>
        <p:sp>
          <p:nvSpPr>
            <p:cNvPr id="36" name="Rounded Rectangle 35">
              <a:extLst>
                <a:ext uri="{FF2B5EF4-FFF2-40B4-BE49-F238E27FC236}">
                  <a16:creationId xmlns:a16="http://schemas.microsoft.com/office/drawing/2014/main" id="{C9B83ABE-96D5-8EF3-BD7C-B501ED6CFF6C}"/>
                </a:ext>
              </a:extLst>
            </p:cNvPr>
            <p:cNvSpPr/>
            <p:nvPr/>
          </p:nvSpPr>
          <p:spPr>
            <a:xfrm>
              <a:off x="6044747" y="4679365"/>
              <a:ext cx="2331992" cy="2733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Kriittisen ajattelun taito</a:t>
              </a:r>
              <a:endParaRPr lang="en-FI" sz="1100" b="1">
                <a:solidFill>
                  <a:schemeClr val="accent1"/>
                </a:solidFill>
              </a:endParaRPr>
            </a:p>
          </p:txBody>
        </p:sp>
        <p:sp>
          <p:nvSpPr>
            <p:cNvPr id="37" name="Rounded Rectangle 36">
              <a:extLst>
                <a:ext uri="{FF2B5EF4-FFF2-40B4-BE49-F238E27FC236}">
                  <a16:creationId xmlns:a16="http://schemas.microsoft.com/office/drawing/2014/main" id="{72F26F5D-D66B-AA9A-7190-1D918202909A}"/>
                </a:ext>
              </a:extLst>
            </p:cNvPr>
            <p:cNvSpPr/>
            <p:nvPr/>
          </p:nvSpPr>
          <p:spPr>
            <a:xfrm>
              <a:off x="8713732" y="1457686"/>
              <a:ext cx="2479506" cy="27334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lang="en-FI" sz="1100" b="1">
                  <a:solidFill>
                    <a:schemeClr val="bg1"/>
                  </a:solidFill>
                </a:rPr>
                <a:t>Kehitysideat arkeen</a:t>
              </a:r>
            </a:p>
          </p:txBody>
        </p:sp>
      </p:grpSp>
      <p:grpSp>
        <p:nvGrpSpPr>
          <p:cNvPr id="52" name="Group 51">
            <a:extLst>
              <a:ext uri="{FF2B5EF4-FFF2-40B4-BE49-F238E27FC236}">
                <a16:creationId xmlns:a16="http://schemas.microsoft.com/office/drawing/2014/main" id="{CAF23F60-4EC7-4C6E-DACF-C10BBA38E444}"/>
              </a:ext>
            </a:extLst>
          </p:cNvPr>
          <p:cNvGrpSpPr/>
          <p:nvPr/>
        </p:nvGrpSpPr>
        <p:grpSpPr>
          <a:xfrm>
            <a:off x="2976940" y="1607598"/>
            <a:ext cx="5528928" cy="3484116"/>
            <a:chOff x="3053285" y="1457686"/>
            <a:chExt cx="5528928" cy="3484116"/>
          </a:xfrm>
        </p:grpSpPr>
        <p:sp>
          <p:nvSpPr>
            <p:cNvPr id="43" name="Triangle 42">
              <a:extLst>
                <a:ext uri="{FF2B5EF4-FFF2-40B4-BE49-F238E27FC236}">
                  <a16:creationId xmlns:a16="http://schemas.microsoft.com/office/drawing/2014/main" id="{1E8E8576-BE05-6961-B93C-7DA12921A9F4}"/>
                </a:ext>
              </a:extLst>
            </p:cNvPr>
            <p:cNvSpPr/>
            <p:nvPr/>
          </p:nvSpPr>
          <p:spPr>
            <a:xfrm rot="5400000">
              <a:off x="3037336" y="1473635"/>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Triangle 43">
              <a:extLst>
                <a:ext uri="{FF2B5EF4-FFF2-40B4-BE49-F238E27FC236}">
                  <a16:creationId xmlns:a16="http://schemas.microsoft.com/office/drawing/2014/main" id="{D7F85FC6-4A84-9EAE-4B8E-E881B35F1860}"/>
                </a:ext>
              </a:extLst>
            </p:cNvPr>
            <p:cNvSpPr/>
            <p:nvPr/>
          </p:nvSpPr>
          <p:spPr>
            <a:xfrm rot="5400000">
              <a:off x="3037336" y="3132314"/>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Triangle 44">
              <a:extLst>
                <a:ext uri="{FF2B5EF4-FFF2-40B4-BE49-F238E27FC236}">
                  <a16:creationId xmlns:a16="http://schemas.microsoft.com/office/drawing/2014/main" id="{30D97D1B-33B0-826C-DE9E-FC1DD03E71F6}"/>
                </a:ext>
              </a:extLst>
            </p:cNvPr>
            <p:cNvSpPr/>
            <p:nvPr/>
          </p:nvSpPr>
          <p:spPr>
            <a:xfrm rot="5400000">
              <a:off x="3037336" y="4702570"/>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Triangle 45">
              <a:extLst>
                <a:ext uri="{FF2B5EF4-FFF2-40B4-BE49-F238E27FC236}">
                  <a16:creationId xmlns:a16="http://schemas.microsoft.com/office/drawing/2014/main" id="{AEDC74F4-E382-E861-F2AB-C64B06260BA1}"/>
                </a:ext>
              </a:extLst>
            </p:cNvPr>
            <p:cNvSpPr/>
            <p:nvPr/>
          </p:nvSpPr>
          <p:spPr>
            <a:xfrm rot="5400000">
              <a:off x="5684842" y="1473635"/>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riangle 46">
              <a:extLst>
                <a:ext uri="{FF2B5EF4-FFF2-40B4-BE49-F238E27FC236}">
                  <a16:creationId xmlns:a16="http://schemas.microsoft.com/office/drawing/2014/main" id="{0347FDFC-CAB1-99E9-C170-BE521C0E175F}"/>
                </a:ext>
              </a:extLst>
            </p:cNvPr>
            <p:cNvSpPr/>
            <p:nvPr/>
          </p:nvSpPr>
          <p:spPr>
            <a:xfrm rot="5400000">
              <a:off x="5684842" y="3132314"/>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Triangle 47">
              <a:extLst>
                <a:ext uri="{FF2B5EF4-FFF2-40B4-BE49-F238E27FC236}">
                  <a16:creationId xmlns:a16="http://schemas.microsoft.com/office/drawing/2014/main" id="{F7B15400-DB6D-4622-E9CF-83A3BFD21141}"/>
                </a:ext>
              </a:extLst>
            </p:cNvPr>
            <p:cNvSpPr/>
            <p:nvPr/>
          </p:nvSpPr>
          <p:spPr>
            <a:xfrm rot="5400000">
              <a:off x="5684842" y="4702570"/>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riangle 48">
              <a:extLst>
                <a:ext uri="{FF2B5EF4-FFF2-40B4-BE49-F238E27FC236}">
                  <a16:creationId xmlns:a16="http://schemas.microsoft.com/office/drawing/2014/main" id="{2CAE415C-F79D-5957-AD6E-2492BF6A25B4}"/>
                </a:ext>
              </a:extLst>
            </p:cNvPr>
            <p:cNvSpPr/>
            <p:nvPr/>
          </p:nvSpPr>
          <p:spPr>
            <a:xfrm rot="5400000">
              <a:off x="8342981" y="1473635"/>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Triangle 49">
              <a:extLst>
                <a:ext uri="{FF2B5EF4-FFF2-40B4-BE49-F238E27FC236}">
                  <a16:creationId xmlns:a16="http://schemas.microsoft.com/office/drawing/2014/main" id="{FD52AAF6-4F8A-1620-534B-4D6AF88D4F9B}"/>
                </a:ext>
              </a:extLst>
            </p:cNvPr>
            <p:cNvSpPr/>
            <p:nvPr/>
          </p:nvSpPr>
          <p:spPr>
            <a:xfrm rot="5400000">
              <a:off x="8342981" y="3132314"/>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Triangle 50">
              <a:extLst>
                <a:ext uri="{FF2B5EF4-FFF2-40B4-BE49-F238E27FC236}">
                  <a16:creationId xmlns:a16="http://schemas.microsoft.com/office/drawing/2014/main" id="{A19EFF0D-6E3C-8BA9-3DC6-8ABB2B308DB8}"/>
                </a:ext>
              </a:extLst>
            </p:cNvPr>
            <p:cNvSpPr/>
            <p:nvPr/>
          </p:nvSpPr>
          <p:spPr>
            <a:xfrm rot="5400000">
              <a:off x="8342981" y="4702570"/>
              <a:ext cx="255181" cy="2232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55" name="Graphic 54" descr="Signature with solid fill">
            <a:extLst>
              <a:ext uri="{FF2B5EF4-FFF2-40B4-BE49-F238E27FC236}">
                <a16:creationId xmlns:a16="http://schemas.microsoft.com/office/drawing/2014/main" id="{FA6BF868-0B52-7EAB-978C-D89576D99EF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2869" y="5596958"/>
            <a:ext cx="759131" cy="759131"/>
          </a:xfrm>
          <a:prstGeom prst="rect">
            <a:avLst/>
          </a:prstGeom>
        </p:spPr>
      </p:pic>
      <p:sp>
        <p:nvSpPr>
          <p:cNvPr id="57" name="Rectangle 56">
            <a:extLst>
              <a:ext uri="{FF2B5EF4-FFF2-40B4-BE49-F238E27FC236}">
                <a16:creationId xmlns:a16="http://schemas.microsoft.com/office/drawing/2014/main" id="{D347EEEC-4301-B3F6-C712-8E783FCBA83E}"/>
              </a:ext>
            </a:extLst>
          </p:cNvPr>
          <p:cNvSpPr/>
          <p:nvPr/>
        </p:nvSpPr>
        <p:spPr>
          <a:xfrm>
            <a:off x="0"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180000" rtlCol="0" anchor="ctr"/>
          <a:lstStyle/>
          <a:p>
            <a:pPr algn="r"/>
            <a:r>
              <a:rPr lang="fi-FI" sz="1000" spc="300">
                <a:solidFill>
                  <a:schemeClr val="bg1"/>
                </a:solidFill>
              </a:rPr>
              <a:t>TYÖPOHJA</a:t>
            </a:r>
          </a:p>
        </p:txBody>
      </p:sp>
      <p:sp>
        <p:nvSpPr>
          <p:cNvPr id="4" name="Footer Placeholder 10">
            <a:extLst>
              <a:ext uri="{FF2B5EF4-FFF2-40B4-BE49-F238E27FC236}">
                <a16:creationId xmlns:a16="http://schemas.microsoft.com/office/drawing/2014/main" id="{A7A69C34-20D8-FBAF-2CA3-19E0EB082B83}"/>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312193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CE1563C-68AC-DBC1-18B7-6428FBC25A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51EA05-E96F-AE43-8FE3-2E80C9D6F5A2}"/>
              </a:ext>
            </a:extLst>
          </p:cNvPr>
          <p:cNvSpPr>
            <a:spLocks noGrp="1"/>
          </p:cNvSpPr>
          <p:nvPr>
            <p:ph type="title"/>
          </p:nvPr>
        </p:nvSpPr>
        <p:spPr/>
        <p:txBody>
          <a:bodyPr/>
          <a:lstStyle/>
          <a:p>
            <a:r>
              <a:rPr lang="fi-FI">
                <a:solidFill>
                  <a:schemeClr val="bg1"/>
                </a:solidFill>
              </a:rPr>
              <a:t>Huomisen johtajuutta edistämässä</a:t>
            </a:r>
          </a:p>
        </p:txBody>
      </p:sp>
      <p:sp>
        <p:nvSpPr>
          <p:cNvPr id="3" name="Slide Number Placeholder 2">
            <a:extLst>
              <a:ext uri="{FF2B5EF4-FFF2-40B4-BE49-F238E27FC236}">
                <a16:creationId xmlns:a16="http://schemas.microsoft.com/office/drawing/2014/main" id="{EBF84D73-38C1-445F-F41E-BEE5C9AD44C1}"/>
              </a:ext>
            </a:extLst>
          </p:cNvPr>
          <p:cNvSpPr>
            <a:spLocks noGrp="1"/>
          </p:cNvSpPr>
          <p:nvPr>
            <p:ph type="sldNum" sz="quarter" idx="4"/>
          </p:nvPr>
        </p:nvSpPr>
        <p:spPr>
          <a:xfrm>
            <a:off x="11443659" y="6329216"/>
            <a:ext cx="538948" cy="268137"/>
          </a:xfrm>
        </p:spPr>
        <p:txBody>
          <a:bodyPr/>
          <a:lstStyle/>
          <a:p>
            <a:fld id="{1EA1DD0D-7089-48C5-B116-A19F892CF1D9}" type="slidenum">
              <a:rPr lang="fi-FI" smtClean="0">
                <a:solidFill>
                  <a:schemeClr val="bg1"/>
                </a:solidFill>
              </a:rPr>
              <a:pPr/>
              <a:t>24</a:t>
            </a:fld>
            <a:endParaRPr lang="fi-FI">
              <a:solidFill>
                <a:schemeClr val="bg1"/>
              </a:solidFill>
            </a:endParaRPr>
          </a:p>
        </p:txBody>
      </p:sp>
      <p:sp>
        <p:nvSpPr>
          <p:cNvPr id="8" name="Footer Placeholder 7">
            <a:extLst>
              <a:ext uri="{FF2B5EF4-FFF2-40B4-BE49-F238E27FC236}">
                <a16:creationId xmlns:a16="http://schemas.microsoft.com/office/drawing/2014/main" id="{337B38C8-1708-BEAC-9B22-2C9D2C9D324C}"/>
              </a:ext>
            </a:extLst>
          </p:cNvPr>
          <p:cNvSpPr>
            <a:spLocks noGrp="1"/>
          </p:cNvSpPr>
          <p:nvPr>
            <p:ph type="ftr" sz="quarter" idx="3"/>
          </p:nvPr>
        </p:nvSpPr>
        <p:spPr/>
        <p:txBody>
          <a:bodyPr/>
          <a:lstStyle/>
          <a:p>
            <a:r>
              <a:rPr lang="fi-FI"/>
              <a:t>Huomisen johtajuus | Starttipaketti 2023</a:t>
            </a:r>
          </a:p>
        </p:txBody>
      </p:sp>
      <p:pic>
        <p:nvPicPr>
          <p:cNvPr id="10" name="Picture 9" descr="Icon&#10;&#10;Description automatically generated">
            <a:extLst>
              <a:ext uri="{FF2B5EF4-FFF2-40B4-BE49-F238E27FC236}">
                <a16:creationId xmlns:a16="http://schemas.microsoft.com/office/drawing/2014/main" id="{17ADD8CA-7380-5BCB-4E25-558F636262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6743" y="1478229"/>
            <a:ext cx="1052090" cy="1052090"/>
          </a:xfrm>
          <a:prstGeom prst="rect">
            <a:avLst/>
          </a:prstGeom>
        </p:spPr>
      </p:pic>
      <p:sp>
        <p:nvSpPr>
          <p:cNvPr id="9" name="TextBox 8">
            <a:extLst>
              <a:ext uri="{FF2B5EF4-FFF2-40B4-BE49-F238E27FC236}">
                <a16:creationId xmlns:a16="http://schemas.microsoft.com/office/drawing/2014/main" id="{EDE7C7FC-4702-2858-8928-EBCCED0FDA90}"/>
              </a:ext>
            </a:extLst>
          </p:cNvPr>
          <p:cNvSpPr txBox="1"/>
          <p:nvPr/>
        </p:nvSpPr>
        <p:spPr>
          <a:xfrm>
            <a:off x="933650" y="2679324"/>
            <a:ext cx="4437248" cy="353943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bg1"/>
                </a:solidFill>
                <a:effectLst/>
                <a:uLnTx/>
                <a:uFillTx/>
                <a:ea typeface="+mn-ea"/>
                <a:cs typeface="+mn-cs"/>
              </a:rPr>
              <a:t>TYÖ2030-ohjelmassa kehitettään uudenlaisia toimintatapoja yhdessä työpaikkojen, toimialojen ja asiantuntijoiden kanssa.</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chemeClr val="bg1"/>
              </a:solidFill>
              <a:effectLst/>
              <a:uLnTx/>
              <a:uFillTx/>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bg1"/>
                </a:solidFill>
                <a:effectLst/>
                <a:uLnTx/>
                <a:uFillTx/>
                <a:ea typeface="+mn-ea"/>
                <a:cs typeface="+mn-cs"/>
              </a:rPr>
              <a:t>Toimintatapoja uudistamalla pyritään vaikuttamaan työllisyyteen, talouteen, kilpailukykyyn sekä Suomen työelämäbrändiin maailmalla.</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chemeClr val="bg1"/>
              </a:solidFill>
              <a:effectLst/>
              <a:uLnTx/>
              <a:uFillTx/>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bg1"/>
                </a:solidFill>
                <a:effectLst/>
                <a:uLnTx/>
                <a:uFillTx/>
                <a:ea typeface="+mn-ea"/>
                <a:cs typeface="+mn-cs"/>
              </a:rPr>
              <a:t>Vuonna 2020 käynnistynyt TYÖ2030-ohjelma on osa Petteri </a:t>
            </a:r>
            <a:r>
              <a:rPr kumimoji="0" lang="fi-FI" sz="1400" b="0" i="0" u="none" strike="noStrike" kern="1200" cap="none" spc="0" normalizeH="0" baseline="0" noProof="0" dirty="0" err="1">
                <a:ln>
                  <a:noFill/>
                </a:ln>
                <a:solidFill>
                  <a:schemeClr val="bg1"/>
                </a:solidFill>
                <a:effectLst/>
                <a:uLnTx/>
                <a:uFillTx/>
                <a:ea typeface="+mn-ea"/>
                <a:cs typeface="+mn-cs"/>
              </a:rPr>
              <a:t>Orpon</a:t>
            </a:r>
            <a:r>
              <a:rPr kumimoji="0" lang="fi-FI" sz="1400" b="0" i="0" u="none" strike="noStrike" kern="1200" cap="none" spc="0" normalizeH="0" baseline="0" noProof="0" dirty="0">
                <a:ln>
                  <a:noFill/>
                </a:ln>
                <a:solidFill>
                  <a:schemeClr val="bg1"/>
                </a:solidFill>
                <a:effectLst/>
                <a:uLnTx/>
                <a:uFillTx/>
                <a:ea typeface="+mn-ea"/>
                <a:cs typeface="+mn-cs"/>
              </a:rPr>
              <a:t> hallitusohjelmaa. Ohjelma yhdistää eri osapuolet toimimaan uusien innovaatioiden, työelämän laadun ja tuottavuuden lisäämiseksi.​ Ohjelma tarjoaa tutkittua tietoa, kutsuu vuoropuheluun ja tukee työpaikkojen kehittämistä.</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i-FI" sz="1400" dirty="0">
              <a:solidFill>
                <a:schemeClr val="bg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chemeClr val="bg1"/>
                </a:solidFill>
                <a:effectLst/>
                <a:uLnTx/>
                <a:uFillTx/>
                <a:ea typeface="+mn-ea"/>
                <a:cs typeface="+mn-cs"/>
              </a:rPr>
              <a:t>Lisätietoja www.tyo2030.fi</a:t>
            </a:r>
          </a:p>
        </p:txBody>
      </p:sp>
      <p:cxnSp>
        <p:nvCxnSpPr>
          <p:cNvPr id="12" name="Straight Connector 11">
            <a:extLst>
              <a:ext uri="{FF2B5EF4-FFF2-40B4-BE49-F238E27FC236}">
                <a16:creationId xmlns:a16="http://schemas.microsoft.com/office/drawing/2014/main" id="{F1903647-9E91-F1B7-6817-48789BDD452F}"/>
              </a:ext>
            </a:extLst>
          </p:cNvPr>
          <p:cNvCxnSpPr/>
          <p:nvPr/>
        </p:nvCxnSpPr>
        <p:spPr>
          <a:xfrm>
            <a:off x="6112045" y="2098307"/>
            <a:ext cx="0" cy="43794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38DAAD-FA53-03C9-B6DE-E90CC7F56E4C}"/>
              </a:ext>
            </a:extLst>
          </p:cNvPr>
          <p:cNvSpPr txBox="1"/>
          <p:nvPr/>
        </p:nvSpPr>
        <p:spPr>
          <a:xfrm>
            <a:off x="6918158" y="2667218"/>
            <a:ext cx="4612907" cy="3108543"/>
          </a:xfrm>
          <a:prstGeom prst="rect">
            <a:avLst/>
          </a:prstGeom>
          <a:noFill/>
        </p:spPr>
        <p:txBody>
          <a:bodyPr wrap="square">
            <a:spAutoFit/>
          </a:bodyPr>
          <a:lstStyle/>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dirty="0">
                <a:ln>
                  <a:noFill/>
                </a:ln>
                <a:solidFill>
                  <a:schemeClr val="bg1"/>
                </a:solidFill>
                <a:effectLst/>
                <a:uLnTx/>
                <a:uFillTx/>
                <a:latin typeface="+mn-lt"/>
                <a:ea typeface="+mn-ea"/>
                <a:cs typeface="+mn-cs"/>
              </a:rPr>
              <a:t>Nuorkauppakamari on kansainvälinen nuorten aikuisten kehittymis- ja johtamis- kouluttautumisjärjestö, jonka tavoitteena on aikaansaada vastuullista muutosta yrityksissä ja yhteiskunnassa. </a:t>
            </a:r>
          </a:p>
          <a:p>
            <a:pPr marL="0" marR="0" lvl="0" indent="0" algn="l" rtl="0" eaLnBrk="1" fontAlgn="auto" latinLnBrk="0" hangingPunct="1">
              <a:lnSpc>
                <a:spcPct val="100000"/>
              </a:lnSpc>
              <a:spcBef>
                <a:spcPts val="0"/>
              </a:spcBef>
              <a:spcAft>
                <a:spcPts val="0"/>
              </a:spcAft>
              <a:buClrTx/>
              <a:buSzTx/>
              <a:buFontTx/>
              <a:buNone/>
            </a:pPr>
            <a:endParaRPr kumimoji="0" lang="fi-FI" sz="1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dirty="0">
                <a:ln>
                  <a:noFill/>
                </a:ln>
                <a:solidFill>
                  <a:schemeClr val="bg1"/>
                </a:solidFill>
                <a:effectLst/>
                <a:uLnTx/>
                <a:uFillTx/>
                <a:latin typeface="+mn-lt"/>
                <a:ea typeface="+mn-ea"/>
                <a:cs typeface="+mn-cs"/>
              </a:rPr>
              <a:t>Nuorkauppakamareilla on 150 000 nuorta aikuista jäsentä maailmanlaajuisesti yli 100 eri maassa. Suomessa Nuorkauppakamari on noin 5 000 jäsenen ja alumnin vaikuttava verkosto. Suomessa on 64 paikallisyhdistystä ympäri Suomen. </a:t>
            </a:r>
          </a:p>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dirty="0">
                <a:ln>
                  <a:noFill/>
                </a:ln>
                <a:solidFill>
                  <a:schemeClr val="bg1"/>
                </a:solidFill>
                <a:effectLst/>
                <a:uLnTx/>
                <a:uFillTx/>
                <a:latin typeface="+mn-lt"/>
                <a:ea typeface="+mn-ea"/>
                <a:cs typeface="+mn-cs"/>
              </a:rPr>
              <a:t>100 % Nuorkauppakamarin jäsenistä on </a:t>
            </a:r>
            <a:r>
              <a:rPr kumimoji="0" lang="fi-FI" sz="1400" b="0" i="0" u="none" strike="noStrike" kern="1200" cap="none" spc="0" normalizeH="0" baseline="0" noProof="0" dirty="0" err="1">
                <a:ln>
                  <a:noFill/>
                </a:ln>
                <a:solidFill>
                  <a:schemeClr val="bg1"/>
                </a:solidFill>
                <a:effectLst/>
                <a:uLnTx/>
                <a:uFillTx/>
                <a:latin typeface="+mn-lt"/>
                <a:ea typeface="+mn-ea"/>
                <a:cs typeface="+mn-cs"/>
              </a:rPr>
              <a:t>milleniaaleja</a:t>
            </a:r>
            <a:r>
              <a:rPr kumimoji="0" lang="fi-FI" sz="1400" b="0" i="0" u="none" strike="noStrike" kern="1200" cap="none" spc="0" normalizeH="0" baseline="0" noProof="0" dirty="0">
                <a:ln>
                  <a:noFill/>
                </a:ln>
                <a:solidFill>
                  <a:schemeClr val="bg1"/>
                </a:solidFill>
                <a:effectLst/>
                <a:uLnTx/>
                <a:uFillTx/>
                <a:latin typeface="+mn-lt"/>
                <a:ea typeface="+mn-ea"/>
                <a:cs typeface="+mn-cs"/>
              </a:rPr>
              <a:t> tai nuorempia. </a:t>
            </a:r>
          </a:p>
          <a:p>
            <a:pPr marL="0" marR="0" lvl="0" indent="0" algn="l" rtl="0" eaLnBrk="1" fontAlgn="auto" latinLnBrk="0" hangingPunct="1">
              <a:lnSpc>
                <a:spcPct val="100000"/>
              </a:lnSpc>
              <a:spcBef>
                <a:spcPts val="0"/>
              </a:spcBef>
              <a:spcAft>
                <a:spcPts val="0"/>
              </a:spcAft>
              <a:buClrTx/>
              <a:buSzTx/>
              <a:buFontTx/>
              <a:buNone/>
            </a:pPr>
            <a:endParaRPr lang="fi-FI" sz="1400" dirty="0">
              <a:solidFill>
                <a:schemeClr val="bg1"/>
              </a:solidFill>
            </a:endParaRPr>
          </a:p>
          <a:p>
            <a:pPr marL="0" marR="0" lvl="0" indent="0" algn="l" rtl="0" eaLnBrk="1" fontAlgn="auto" latinLnBrk="0" hangingPunct="1">
              <a:lnSpc>
                <a:spcPct val="100000"/>
              </a:lnSpc>
              <a:spcBef>
                <a:spcPts val="0"/>
              </a:spcBef>
              <a:spcAft>
                <a:spcPts val="0"/>
              </a:spcAft>
              <a:buClrTx/>
              <a:buSzTx/>
              <a:buFontTx/>
              <a:buNone/>
            </a:pPr>
            <a:r>
              <a:rPr lang="fi-FI" sz="1400" dirty="0">
                <a:solidFill>
                  <a:schemeClr val="bg1"/>
                </a:solidFill>
              </a:rPr>
              <a:t>Lisätietoja www.nuorkauppakamarit.fi</a:t>
            </a:r>
            <a:endParaRPr kumimoji="0" lang="fi-FI"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18" name="Picture 17" descr="A blue text with a globe and shield&#10;&#10;AI-generated content may be incorrect.">
            <a:extLst>
              <a:ext uri="{FF2B5EF4-FFF2-40B4-BE49-F238E27FC236}">
                <a16:creationId xmlns:a16="http://schemas.microsoft.com/office/drawing/2014/main" id="{1DD832D1-D887-B532-EC06-50BD65A82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103" y="1529848"/>
            <a:ext cx="1957301" cy="987561"/>
          </a:xfrm>
          <a:prstGeom prst="rect">
            <a:avLst/>
          </a:prstGeom>
        </p:spPr>
      </p:pic>
    </p:spTree>
    <p:extLst>
      <p:ext uri="{BB962C8B-B14F-4D97-AF65-F5344CB8AC3E}">
        <p14:creationId xmlns:p14="http://schemas.microsoft.com/office/powerpoint/2010/main" val="412338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a:t>Huomisen johtajuus </a:t>
            </a:r>
            <a:r>
              <a:rPr lang="en-FI">
                <a:solidFill>
                  <a:schemeClr val="accent1"/>
                </a:solidFill>
              </a:rPr>
              <a:t>Starttipaketti</a:t>
            </a:r>
            <a:endParaRPr lang="fi-FI">
              <a:solidFill>
                <a:schemeClr val="accent1"/>
              </a:solidFill>
            </a:endParaRP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7999" y="1882800"/>
            <a:ext cx="4647027" cy="4282504"/>
          </a:xfrm>
        </p:spPr>
        <p:txBody>
          <a:bodyPr vert="horz" lIns="91440" tIns="45720" rIns="91440" bIns="45720" rtlCol="0" anchor="t">
            <a:noAutofit/>
          </a:bodyPr>
          <a:lstStyle/>
          <a:p>
            <a:pPr>
              <a:spcAft>
                <a:spcPts val="600"/>
              </a:spcAft>
            </a:pPr>
            <a:r>
              <a:rPr lang="fi-FI" sz="1300"/>
              <a:t>Suomessa kaivataan muutosta johtajuuteen. </a:t>
            </a:r>
          </a:p>
          <a:p>
            <a:pPr>
              <a:spcAft>
                <a:spcPts val="600"/>
              </a:spcAft>
            </a:pPr>
            <a:r>
              <a:rPr lang="fi-FI" sz="1300"/>
              <a:t>Vain yksi viidestä on tyytyväisiä siihen, miten johtajuus suomalaisessa työelämässä tällä hetkellä ymmärretään. Huomisen johtajuus on ennen kaikkea vastuullista, rohkeaa ja ihmisläheistä esimerkillä johtamista. Vastakkainasettelun sijaan kaipaamme jaettua johtajuutta ja yhdessä tekemistä. Johtajuus onkin yhteistyötä. </a:t>
            </a:r>
            <a:endParaRPr lang="fi-FI" sz="1300">
              <a:cs typeface="Arial"/>
            </a:endParaRPr>
          </a:p>
          <a:p>
            <a:pPr>
              <a:spcAft>
                <a:spcPts val="600"/>
              </a:spcAft>
            </a:pPr>
            <a:r>
              <a:rPr lang="fi-FI" sz="1300" b="1"/>
              <a:t>Käsissäsi on starttipaketti huomisen johtajuuteen. </a:t>
            </a:r>
            <a:r>
              <a:rPr lang="fi-FI" sz="1300"/>
              <a:t>Se auttaa erityisesti esihenkilöitä ja tiiminvetäjiä, mutta myös jokaista, joka on kiinnostunut johtajuudesta,  pysähtymään ja pohtimaan – joko yksin tai yhdessä tiimin kanssa – mitä huomisen johtajuus tarkoittaa. Tavoitteena on edistää keskustelua työpaikoilla huomisen johtajuudesta. </a:t>
            </a:r>
          </a:p>
          <a:p>
            <a:pPr>
              <a:spcAft>
                <a:spcPts val="600"/>
              </a:spcAft>
            </a:pPr>
            <a:r>
              <a:rPr lang="fi-FI" sz="1300"/>
              <a:t>Ajattelun tueksi kokonaisuus sisältää lisäksi näkökulmia tuoreista johtamisaiheisista tutkimuksista sekä oivalluksia ja inspiraatiota </a:t>
            </a:r>
            <a:r>
              <a:rPr lang="fi-FI" sz="1300" err="1"/>
              <a:t>JCI:n</a:t>
            </a:r>
            <a:r>
              <a:rPr lang="fi-FI" sz="1300"/>
              <a:t> Vuoden nuori johtaja -kilpailun voittajilta ja finalisteilta. </a:t>
            </a: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465263" y="1882800"/>
            <a:ext cx="3639877" cy="3481505"/>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2000" u="none" strike="noStrike">
                <a:solidFill>
                  <a:schemeClr val="bg1"/>
                </a:solidFill>
                <a:effectLst/>
                <a:latin typeface="Arial" panose="020B0604020202020204" pitchFamily="34" charset="0"/>
              </a:rPr>
              <a:t>Visio tulevaisuuden työelämästä ja johtamisesta on se, että työelämästä tulee ihmisen kokoista. </a:t>
            </a:r>
          </a:p>
          <a:p>
            <a:pPr>
              <a:spcAft>
                <a:spcPts val="600"/>
              </a:spcAft>
            </a:pPr>
            <a:r>
              <a:rPr lang="fi-FI" sz="1200" b="1">
                <a:solidFill>
                  <a:schemeClr val="accent1"/>
                </a:solidFill>
              </a:rPr>
              <a:t>Sari Nevanlinna</a:t>
            </a:r>
            <a:br>
              <a:rPr lang="fi-FI" sz="1200">
                <a:solidFill>
                  <a:schemeClr val="accent1"/>
                </a:solidFill>
              </a:rPr>
            </a:br>
            <a:r>
              <a:rPr lang="fi-FI" sz="1200">
                <a:solidFill>
                  <a:schemeClr val="accent1"/>
                </a:solidFill>
              </a:rPr>
              <a:t>Vuoden nuori johtaja 2019</a:t>
            </a:r>
          </a:p>
        </p:txBody>
      </p:sp>
      <p:sp>
        <p:nvSpPr>
          <p:cNvPr id="3" name="Slide Number Placeholder 2">
            <a:extLst>
              <a:ext uri="{FF2B5EF4-FFF2-40B4-BE49-F238E27FC236}">
                <a16:creationId xmlns:a16="http://schemas.microsoft.com/office/drawing/2014/main" id="{FCD234A1-5204-D74F-AD50-098D09BAA2F4}"/>
              </a:ext>
            </a:extLst>
          </p:cNvPr>
          <p:cNvSpPr>
            <a:spLocks noGrp="1"/>
          </p:cNvSpPr>
          <p:nvPr>
            <p:ph type="sldNum" sz="quarter" idx="4"/>
          </p:nvPr>
        </p:nvSpPr>
        <p:spPr/>
        <p:txBody>
          <a:bodyPr/>
          <a:lstStyle/>
          <a:p>
            <a:fld id="{1EA1DD0D-7089-48C5-B116-A19F892CF1D9}" type="slidenum">
              <a:rPr lang="fi-FI" smtClean="0"/>
              <a:pPr/>
              <a:t>3</a:t>
            </a:fld>
            <a:endParaRPr lang="fi-FI"/>
          </a:p>
        </p:txBody>
      </p:sp>
      <p:sp>
        <p:nvSpPr>
          <p:cNvPr id="7" name="Subtitle 9">
            <a:extLst>
              <a:ext uri="{FF2B5EF4-FFF2-40B4-BE49-F238E27FC236}">
                <a16:creationId xmlns:a16="http://schemas.microsoft.com/office/drawing/2014/main" id="{E8B70AF9-1943-ED23-5EDF-0EF2BED86C9E}"/>
              </a:ext>
            </a:extLst>
          </p:cNvPr>
          <p:cNvSpPr txBox="1">
            <a:spLocks/>
          </p:cNvSpPr>
          <p:nvPr/>
        </p:nvSpPr>
        <p:spPr>
          <a:xfrm>
            <a:off x="6264000" y="4756611"/>
            <a:ext cx="2507823" cy="1498487"/>
          </a:xfrm>
          <a:prstGeom prst="rect">
            <a:avLst/>
          </a:prstGeom>
        </p:spPr>
        <p:txBody>
          <a:bodyPr vert="horz" lIns="91440" tIns="45720" rIns="91440" bIns="45720" rtlCol="0">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endParaRPr lang="fi-FI" sz="1200">
              <a:solidFill>
                <a:schemeClr val="accent1"/>
              </a:solidFill>
            </a:endParaRPr>
          </a:p>
        </p:txBody>
      </p:sp>
      <p:pic>
        <p:nvPicPr>
          <p:cNvPr id="8" name="Graphic 7" descr="Open quotation mark with solid fill">
            <a:extLst>
              <a:ext uri="{FF2B5EF4-FFF2-40B4-BE49-F238E27FC236}">
                <a16:creationId xmlns:a16="http://schemas.microsoft.com/office/drawing/2014/main" id="{1EC5EBA8-9856-C044-A354-EA8425CBF28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52298" y="954232"/>
            <a:ext cx="933436" cy="933436"/>
          </a:xfrm>
          <a:prstGeom prst="rect">
            <a:avLst/>
          </a:prstGeom>
        </p:spPr>
      </p:pic>
      <p:sp>
        <p:nvSpPr>
          <p:cNvPr id="9" name="Footer Placeholder 10">
            <a:extLst>
              <a:ext uri="{FF2B5EF4-FFF2-40B4-BE49-F238E27FC236}">
                <a16:creationId xmlns:a16="http://schemas.microsoft.com/office/drawing/2014/main" id="{1FBC26AE-371E-2FFB-1906-89E15117F985}"/>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346828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8C7B519-B019-DF95-471B-E6DF453B26FE}"/>
            </a:ext>
          </a:extLst>
        </p:cNvPr>
        <p:cNvGrpSpPr/>
        <p:nvPr/>
      </p:nvGrpSpPr>
      <p:grpSpPr>
        <a:xfrm>
          <a:off x="0" y="0"/>
          <a:ext cx="0" cy="0"/>
          <a:chOff x="0" y="0"/>
          <a:chExt cx="0" cy="0"/>
        </a:xfrm>
      </p:grpSpPr>
      <p:sp>
        <p:nvSpPr>
          <p:cNvPr id="13" name="Rounded Rectangle 68">
            <a:hlinkClick r:id="rId3"/>
            <a:extLst>
              <a:ext uri="{FF2B5EF4-FFF2-40B4-BE49-F238E27FC236}">
                <a16:creationId xmlns:a16="http://schemas.microsoft.com/office/drawing/2014/main" id="{52081170-F542-063D-C3DA-FBAC8C8460DF}"/>
              </a:ext>
            </a:extLst>
          </p:cNvPr>
          <p:cNvSpPr/>
          <p:nvPr/>
        </p:nvSpPr>
        <p:spPr>
          <a:xfrm>
            <a:off x="8361735" y="2635250"/>
            <a:ext cx="1564690" cy="675693"/>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accent2"/>
                </a:solidFill>
              </a:rPr>
              <a:t>Johtajuuden vuoropuhelu</a:t>
            </a:r>
          </a:p>
        </p:txBody>
      </p:sp>
      <p:sp>
        <p:nvSpPr>
          <p:cNvPr id="66" name="Rounded Rectangle 65">
            <a:hlinkClick r:id="rId4"/>
            <a:extLst>
              <a:ext uri="{FF2B5EF4-FFF2-40B4-BE49-F238E27FC236}">
                <a16:creationId xmlns:a16="http://schemas.microsoft.com/office/drawing/2014/main" id="{B50E227E-A9CE-1DB4-5759-B11D9EB9BF83}"/>
              </a:ext>
            </a:extLst>
          </p:cNvPr>
          <p:cNvSpPr/>
          <p:nvPr/>
        </p:nvSpPr>
        <p:spPr>
          <a:xfrm>
            <a:off x="231957" y="4212404"/>
            <a:ext cx="1596843" cy="6756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accent2"/>
                </a:solidFill>
              </a:rPr>
              <a:t>Nuoret ja johtajuustutkimus</a:t>
            </a:r>
          </a:p>
        </p:txBody>
      </p:sp>
      <p:sp>
        <p:nvSpPr>
          <p:cNvPr id="67" name="Rounded Rectangle 66">
            <a:hlinkClick r:id="rId5"/>
            <a:extLst>
              <a:ext uri="{FF2B5EF4-FFF2-40B4-BE49-F238E27FC236}">
                <a16:creationId xmlns:a16="http://schemas.microsoft.com/office/drawing/2014/main" id="{F6870913-EE90-2A15-D2F5-C28260D8DD9C}"/>
              </a:ext>
            </a:extLst>
          </p:cNvPr>
          <p:cNvSpPr/>
          <p:nvPr/>
        </p:nvSpPr>
        <p:spPr>
          <a:xfrm>
            <a:off x="2215299" y="3717386"/>
            <a:ext cx="1593130" cy="6756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accent2"/>
                </a:solidFill>
              </a:rPr>
              <a:t>Johtajuus-</a:t>
            </a:r>
            <a:br>
              <a:rPr lang="fi-FI" sz="1100" b="1" dirty="0">
                <a:solidFill>
                  <a:schemeClr val="accent2"/>
                </a:solidFill>
              </a:rPr>
            </a:br>
            <a:r>
              <a:rPr lang="fi-FI" sz="1100" b="1" dirty="0">
                <a:solidFill>
                  <a:schemeClr val="accent2"/>
                </a:solidFill>
              </a:rPr>
              <a:t>barometri 2022</a:t>
            </a:r>
          </a:p>
        </p:txBody>
      </p:sp>
      <p:sp>
        <p:nvSpPr>
          <p:cNvPr id="68" name="Rounded Rectangle 67">
            <a:hlinkClick r:id="rId6"/>
            <a:extLst>
              <a:ext uri="{FF2B5EF4-FFF2-40B4-BE49-F238E27FC236}">
                <a16:creationId xmlns:a16="http://schemas.microsoft.com/office/drawing/2014/main" id="{5E5EE457-C8C5-60C5-74FE-64F3CABC3235}"/>
              </a:ext>
            </a:extLst>
          </p:cNvPr>
          <p:cNvSpPr/>
          <p:nvPr/>
        </p:nvSpPr>
        <p:spPr>
          <a:xfrm>
            <a:off x="4244366" y="3073007"/>
            <a:ext cx="1647386" cy="6756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accent2"/>
                </a:solidFill>
              </a:rPr>
              <a:t>Johtajuuden </a:t>
            </a:r>
            <a:br>
              <a:rPr lang="fi-FI" sz="1100" b="1" dirty="0">
                <a:solidFill>
                  <a:schemeClr val="accent2"/>
                </a:solidFill>
              </a:rPr>
            </a:br>
            <a:r>
              <a:rPr lang="fi-FI" sz="1100" b="1" dirty="0">
                <a:solidFill>
                  <a:schemeClr val="accent2"/>
                </a:solidFill>
              </a:rPr>
              <a:t>anatomia</a:t>
            </a:r>
          </a:p>
        </p:txBody>
      </p:sp>
      <p:sp>
        <p:nvSpPr>
          <p:cNvPr id="69" name="Rounded Rectangle 68">
            <a:extLst>
              <a:ext uri="{FF2B5EF4-FFF2-40B4-BE49-F238E27FC236}">
                <a16:creationId xmlns:a16="http://schemas.microsoft.com/office/drawing/2014/main" id="{BC11E167-3AA7-E86B-4011-98FD22D36629}"/>
              </a:ext>
            </a:extLst>
          </p:cNvPr>
          <p:cNvSpPr/>
          <p:nvPr/>
        </p:nvSpPr>
        <p:spPr>
          <a:xfrm>
            <a:off x="6217503" y="2256607"/>
            <a:ext cx="1556833" cy="6756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accent2"/>
                </a:solidFill>
              </a:rPr>
              <a:t>Huomisen johtajuuden</a:t>
            </a:r>
            <a:br>
              <a:rPr lang="fi-FI" sz="1100" b="1" dirty="0">
                <a:solidFill>
                  <a:schemeClr val="accent2"/>
                </a:solidFill>
              </a:rPr>
            </a:br>
            <a:r>
              <a:rPr lang="fi-FI" sz="1100" b="1" dirty="0">
                <a:solidFill>
                  <a:schemeClr val="accent2"/>
                </a:solidFill>
              </a:rPr>
              <a:t>starttipaketti</a:t>
            </a:r>
          </a:p>
        </p:txBody>
      </p:sp>
      <p:sp>
        <p:nvSpPr>
          <p:cNvPr id="45" name="Freeform 44">
            <a:extLst>
              <a:ext uri="{FF2B5EF4-FFF2-40B4-BE49-F238E27FC236}">
                <a16:creationId xmlns:a16="http://schemas.microsoft.com/office/drawing/2014/main" id="{C8D315A7-9133-1EF4-0EFD-482CC76BB26B}"/>
              </a:ext>
            </a:extLst>
          </p:cNvPr>
          <p:cNvSpPr/>
          <p:nvPr/>
        </p:nvSpPr>
        <p:spPr>
          <a:xfrm>
            <a:off x="94593" y="603682"/>
            <a:ext cx="11774852" cy="3095337"/>
          </a:xfrm>
          <a:custGeom>
            <a:avLst/>
            <a:gdLst>
              <a:gd name="connsiteX0" fmla="*/ 0 w 10490209"/>
              <a:gd name="connsiteY0" fmla="*/ 690476 h 3230395"/>
              <a:gd name="connsiteX1" fmla="*/ 2816772 w 10490209"/>
              <a:gd name="connsiteY1" fmla="*/ 858641 h 3230395"/>
              <a:gd name="connsiteX2" fmla="*/ 3647089 w 10490209"/>
              <a:gd name="connsiteY2" fmla="*/ 2866117 h 3230395"/>
              <a:gd name="connsiteX3" fmla="*/ 5412827 w 10490209"/>
              <a:gd name="connsiteY3" fmla="*/ 3023772 h 3230395"/>
              <a:gd name="connsiteX4" fmla="*/ 6905296 w 10490209"/>
              <a:gd name="connsiteY4" fmla="*/ 669455 h 3230395"/>
              <a:gd name="connsiteX5" fmla="*/ 8996855 w 10490209"/>
              <a:gd name="connsiteY5" fmla="*/ 17814 h 3230395"/>
              <a:gd name="connsiteX6" fmla="*/ 10352689 w 10490209"/>
              <a:gd name="connsiteY6" fmla="*/ 1194972 h 3230395"/>
              <a:gd name="connsiteX7" fmla="*/ 10373710 w 10490209"/>
              <a:gd name="connsiteY7" fmla="*/ 1237014 h 3230395"/>
              <a:gd name="connsiteX0" fmla="*/ 0 w 10448168"/>
              <a:gd name="connsiteY0" fmla="*/ 1604876 h 3230395"/>
              <a:gd name="connsiteX1" fmla="*/ 2774731 w 10448168"/>
              <a:gd name="connsiteY1" fmla="*/ 858641 h 3230395"/>
              <a:gd name="connsiteX2" fmla="*/ 3605048 w 10448168"/>
              <a:gd name="connsiteY2" fmla="*/ 2866117 h 3230395"/>
              <a:gd name="connsiteX3" fmla="*/ 5370786 w 10448168"/>
              <a:gd name="connsiteY3" fmla="*/ 3023772 h 3230395"/>
              <a:gd name="connsiteX4" fmla="*/ 6863255 w 10448168"/>
              <a:gd name="connsiteY4" fmla="*/ 669455 h 3230395"/>
              <a:gd name="connsiteX5" fmla="*/ 8954814 w 10448168"/>
              <a:gd name="connsiteY5" fmla="*/ 17814 h 3230395"/>
              <a:gd name="connsiteX6" fmla="*/ 10310648 w 10448168"/>
              <a:gd name="connsiteY6" fmla="*/ 1194972 h 3230395"/>
              <a:gd name="connsiteX7" fmla="*/ 10331669 w 10448168"/>
              <a:gd name="connsiteY7" fmla="*/ 1237014 h 3230395"/>
              <a:gd name="connsiteX0" fmla="*/ 0 w 10448168"/>
              <a:gd name="connsiteY0" fmla="*/ 1604876 h 3230395"/>
              <a:gd name="connsiteX1" fmla="*/ 2774731 w 10448168"/>
              <a:gd name="connsiteY1" fmla="*/ 858641 h 3230395"/>
              <a:gd name="connsiteX2" fmla="*/ 3605048 w 10448168"/>
              <a:gd name="connsiteY2" fmla="*/ 2866117 h 3230395"/>
              <a:gd name="connsiteX3" fmla="*/ 5370786 w 10448168"/>
              <a:gd name="connsiteY3" fmla="*/ 3023772 h 3230395"/>
              <a:gd name="connsiteX4" fmla="*/ 6863255 w 10448168"/>
              <a:gd name="connsiteY4" fmla="*/ 669455 h 3230395"/>
              <a:gd name="connsiteX5" fmla="*/ 8954814 w 10448168"/>
              <a:gd name="connsiteY5" fmla="*/ 17814 h 3230395"/>
              <a:gd name="connsiteX6" fmla="*/ 10310648 w 10448168"/>
              <a:gd name="connsiteY6" fmla="*/ 1194972 h 3230395"/>
              <a:gd name="connsiteX7" fmla="*/ 10331669 w 10448168"/>
              <a:gd name="connsiteY7" fmla="*/ 1237014 h 3230395"/>
              <a:gd name="connsiteX0" fmla="*/ 0 w 10448168"/>
              <a:gd name="connsiteY0" fmla="*/ 1604876 h 3230395"/>
              <a:gd name="connsiteX1" fmla="*/ 2774731 w 10448168"/>
              <a:gd name="connsiteY1" fmla="*/ 858641 h 3230395"/>
              <a:gd name="connsiteX2" fmla="*/ 3605048 w 10448168"/>
              <a:gd name="connsiteY2" fmla="*/ 2866117 h 3230395"/>
              <a:gd name="connsiteX3" fmla="*/ 5370786 w 10448168"/>
              <a:gd name="connsiteY3" fmla="*/ 3023772 h 3230395"/>
              <a:gd name="connsiteX4" fmla="*/ 6863255 w 10448168"/>
              <a:gd name="connsiteY4" fmla="*/ 669455 h 3230395"/>
              <a:gd name="connsiteX5" fmla="*/ 8954814 w 10448168"/>
              <a:gd name="connsiteY5" fmla="*/ 17814 h 3230395"/>
              <a:gd name="connsiteX6" fmla="*/ 10310648 w 10448168"/>
              <a:gd name="connsiteY6" fmla="*/ 1194972 h 3230395"/>
              <a:gd name="connsiteX7" fmla="*/ 10331669 w 10448168"/>
              <a:gd name="connsiteY7" fmla="*/ 1237014 h 3230395"/>
              <a:gd name="connsiteX0" fmla="*/ 0 w 10448168"/>
              <a:gd name="connsiteY0" fmla="*/ 1600948 h 2952498"/>
              <a:gd name="connsiteX1" fmla="*/ 2774731 w 10448168"/>
              <a:gd name="connsiteY1" fmla="*/ 854713 h 2952498"/>
              <a:gd name="connsiteX2" fmla="*/ 3605048 w 10448168"/>
              <a:gd name="connsiteY2" fmla="*/ 2862189 h 2952498"/>
              <a:gd name="connsiteX3" fmla="*/ 5602013 w 10448168"/>
              <a:gd name="connsiteY3" fmla="*/ 2410244 h 2952498"/>
              <a:gd name="connsiteX4" fmla="*/ 6863255 w 10448168"/>
              <a:gd name="connsiteY4" fmla="*/ 665527 h 2952498"/>
              <a:gd name="connsiteX5" fmla="*/ 8954814 w 10448168"/>
              <a:gd name="connsiteY5" fmla="*/ 13886 h 2952498"/>
              <a:gd name="connsiteX6" fmla="*/ 10310648 w 10448168"/>
              <a:gd name="connsiteY6" fmla="*/ 1191044 h 2952498"/>
              <a:gd name="connsiteX7" fmla="*/ 10331669 w 10448168"/>
              <a:gd name="connsiteY7" fmla="*/ 1233086 h 2952498"/>
              <a:gd name="connsiteX0" fmla="*/ 0 w 10448168"/>
              <a:gd name="connsiteY0" fmla="*/ 1600948 h 2941102"/>
              <a:gd name="connsiteX1" fmla="*/ 2774731 w 10448168"/>
              <a:gd name="connsiteY1" fmla="*/ 854713 h 2941102"/>
              <a:gd name="connsiteX2" fmla="*/ 3605048 w 10448168"/>
              <a:gd name="connsiteY2" fmla="*/ 2862189 h 2941102"/>
              <a:gd name="connsiteX3" fmla="*/ 5602013 w 10448168"/>
              <a:gd name="connsiteY3" fmla="*/ 2410244 h 2941102"/>
              <a:gd name="connsiteX4" fmla="*/ 6863255 w 10448168"/>
              <a:gd name="connsiteY4" fmla="*/ 665527 h 2941102"/>
              <a:gd name="connsiteX5" fmla="*/ 8954814 w 10448168"/>
              <a:gd name="connsiteY5" fmla="*/ 13886 h 2941102"/>
              <a:gd name="connsiteX6" fmla="*/ 10310648 w 10448168"/>
              <a:gd name="connsiteY6" fmla="*/ 1191044 h 2941102"/>
              <a:gd name="connsiteX7" fmla="*/ 10331669 w 10448168"/>
              <a:gd name="connsiteY7" fmla="*/ 1233086 h 2941102"/>
              <a:gd name="connsiteX0" fmla="*/ 0 w 10448168"/>
              <a:gd name="connsiteY0" fmla="*/ 1600948 h 2517502"/>
              <a:gd name="connsiteX1" fmla="*/ 2774731 w 10448168"/>
              <a:gd name="connsiteY1" fmla="*/ 854713 h 2517502"/>
              <a:gd name="connsiteX2" fmla="*/ 3962400 w 10448168"/>
              <a:gd name="connsiteY2" fmla="*/ 2168506 h 2517502"/>
              <a:gd name="connsiteX3" fmla="*/ 5602013 w 10448168"/>
              <a:gd name="connsiteY3" fmla="*/ 2410244 h 2517502"/>
              <a:gd name="connsiteX4" fmla="*/ 6863255 w 10448168"/>
              <a:gd name="connsiteY4" fmla="*/ 665527 h 2517502"/>
              <a:gd name="connsiteX5" fmla="*/ 8954814 w 10448168"/>
              <a:gd name="connsiteY5" fmla="*/ 13886 h 2517502"/>
              <a:gd name="connsiteX6" fmla="*/ 10310648 w 10448168"/>
              <a:gd name="connsiteY6" fmla="*/ 1191044 h 2517502"/>
              <a:gd name="connsiteX7" fmla="*/ 10331669 w 10448168"/>
              <a:gd name="connsiteY7" fmla="*/ 1233086 h 2517502"/>
              <a:gd name="connsiteX0" fmla="*/ 0 w 10448168"/>
              <a:gd name="connsiteY0" fmla="*/ 1600948 h 2535311"/>
              <a:gd name="connsiteX1" fmla="*/ 2774731 w 10448168"/>
              <a:gd name="connsiteY1" fmla="*/ 854713 h 2535311"/>
              <a:gd name="connsiteX2" fmla="*/ 3962400 w 10448168"/>
              <a:gd name="connsiteY2" fmla="*/ 2168506 h 2535311"/>
              <a:gd name="connsiteX3" fmla="*/ 5602013 w 10448168"/>
              <a:gd name="connsiteY3" fmla="*/ 2410244 h 2535311"/>
              <a:gd name="connsiteX4" fmla="*/ 6863255 w 10448168"/>
              <a:gd name="connsiteY4" fmla="*/ 665527 h 2535311"/>
              <a:gd name="connsiteX5" fmla="*/ 8954814 w 10448168"/>
              <a:gd name="connsiteY5" fmla="*/ 13886 h 2535311"/>
              <a:gd name="connsiteX6" fmla="*/ 10310648 w 10448168"/>
              <a:gd name="connsiteY6" fmla="*/ 1191044 h 2535311"/>
              <a:gd name="connsiteX7" fmla="*/ 10331669 w 10448168"/>
              <a:gd name="connsiteY7" fmla="*/ 1233086 h 2535311"/>
              <a:gd name="connsiteX0" fmla="*/ 0 w 10448168"/>
              <a:gd name="connsiteY0" fmla="*/ 1598695 h 2232122"/>
              <a:gd name="connsiteX1" fmla="*/ 2774731 w 10448168"/>
              <a:gd name="connsiteY1" fmla="*/ 852460 h 2232122"/>
              <a:gd name="connsiteX2" fmla="*/ 3962400 w 10448168"/>
              <a:gd name="connsiteY2" fmla="*/ 2166253 h 2232122"/>
              <a:gd name="connsiteX3" fmla="*/ 5906813 w 10448168"/>
              <a:gd name="connsiteY3" fmla="*/ 1892984 h 2232122"/>
              <a:gd name="connsiteX4" fmla="*/ 6863255 w 10448168"/>
              <a:gd name="connsiteY4" fmla="*/ 663274 h 2232122"/>
              <a:gd name="connsiteX5" fmla="*/ 8954814 w 10448168"/>
              <a:gd name="connsiteY5" fmla="*/ 11633 h 2232122"/>
              <a:gd name="connsiteX6" fmla="*/ 10310648 w 10448168"/>
              <a:gd name="connsiteY6" fmla="*/ 1188791 h 2232122"/>
              <a:gd name="connsiteX7" fmla="*/ 10331669 w 10448168"/>
              <a:gd name="connsiteY7" fmla="*/ 1230833 h 2232122"/>
              <a:gd name="connsiteX0" fmla="*/ 0 w 10448168"/>
              <a:gd name="connsiteY0" fmla="*/ 1598695 h 2263782"/>
              <a:gd name="connsiteX1" fmla="*/ 2774731 w 10448168"/>
              <a:gd name="connsiteY1" fmla="*/ 852460 h 2263782"/>
              <a:gd name="connsiteX2" fmla="*/ 3962400 w 10448168"/>
              <a:gd name="connsiteY2" fmla="*/ 2166253 h 2263782"/>
              <a:gd name="connsiteX3" fmla="*/ 5906813 w 10448168"/>
              <a:gd name="connsiteY3" fmla="*/ 1892984 h 2263782"/>
              <a:gd name="connsiteX4" fmla="*/ 6863255 w 10448168"/>
              <a:gd name="connsiteY4" fmla="*/ 663274 h 2263782"/>
              <a:gd name="connsiteX5" fmla="*/ 8954814 w 10448168"/>
              <a:gd name="connsiteY5" fmla="*/ 11633 h 2263782"/>
              <a:gd name="connsiteX6" fmla="*/ 10310648 w 10448168"/>
              <a:gd name="connsiteY6" fmla="*/ 1188791 h 2263782"/>
              <a:gd name="connsiteX7" fmla="*/ 10331669 w 10448168"/>
              <a:gd name="connsiteY7" fmla="*/ 1230833 h 2263782"/>
              <a:gd name="connsiteX0" fmla="*/ 0 w 10448168"/>
              <a:gd name="connsiteY0" fmla="*/ 1599705 h 2264792"/>
              <a:gd name="connsiteX1" fmla="*/ 2774731 w 10448168"/>
              <a:gd name="connsiteY1" fmla="*/ 853470 h 2264792"/>
              <a:gd name="connsiteX2" fmla="*/ 3962400 w 10448168"/>
              <a:gd name="connsiteY2" fmla="*/ 2167263 h 2264792"/>
              <a:gd name="connsiteX3" fmla="*/ 5906813 w 10448168"/>
              <a:gd name="connsiteY3" fmla="*/ 1893994 h 2264792"/>
              <a:gd name="connsiteX4" fmla="*/ 6863255 w 10448168"/>
              <a:gd name="connsiteY4" fmla="*/ 664284 h 2264792"/>
              <a:gd name="connsiteX5" fmla="*/ 8954814 w 10448168"/>
              <a:gd name="connsiteY5" fmla="*/ 12643 h 2264792"/>
              <a:gd name="connsiteX6" fmla="*/ 10310648 w 10448168"/>
              <a:gd name="connsiteY6" fmla="*/ 1189801 h 2264792"/>
              <a:gd name="connsiteX7" fmla="*/ 10331669 w 10448168"/>
              <a:gd name="connsiteY7" fmla="*/ 1231843 h 2264792"/>
              <a:gd name="connsiteX0" fmla="*/ 0 w 10448168"/>
              <a:gd name="connsiteY0" fmla="*/ 1636500 h 2277846"/>
              <a:gd name="connsiteX1" fmla="*/ 2774731 w 10448168"/>
              <a:gd name="connsiteY1" fmla="*/ 890265 h 2277846"/>
              <a:gd name="connsiteX2" fmla="*/ 3962400 w 10448168"/>
              <a:gd name="connsiteY2" fmla="*/ 2204058 h 2277846"/>
              <a:gd name="connsiteX3" fmla="*/ 5906813 w 10448168"/>
              <a:gd name="connsiteY3" fmla="*/ 1930789 h 2277846"/>
              <a:gd name="connsiteX4" fmla="*/ 6842234 w 10448168"/>
              <a:gd name="connsiteY4" fmla="*/ 417300 h 2277846"/>
              <a:gd name="connsiteX5" fmla="*/ 8954814 w 10448168"/>
              <a:gd name="connsiteY5" fmla="*/ 49438 h 2277846"/>
              <a:gd name="connsiteX6" fmla="*/ 10310648 w 10448168"/>
              <a:gd name="connsiteY6" fmla="*/ 1226596 h 2277846"/>
              <a:gd name="connsiteX7" fmla="*/ 10331669 w 10448168"/>
              <a:gd name="connsiteY7" fmla="*/ 1268638 h 2277846"/>
              <a:gd name="connsiteX0" fmla="*/ 0 w 10448168"/>
              <a:gd name="connsiteY0" fmla="*/ 1626671 h 2268017"/>
              <a:gd name="connsiteX1" fmla="*/ 2774731 w 10448168"/>
              <a:gd name="connsiteY1" fmla="*/ 880436 h 2268017"/>
              <a:gd name="connsiteX2" fmla="*/ 3962400 w 10448168"/>
              <a:gd name="connsiteY2" fmla="*/ 2194229 h 2268017"/>
              <a:gd name="connsiteX3" fmla="*/ 5906813 w 10448168"/>
              <a:gd name="connsiteY3" fmla="*/ 1920960 h 2268017"/>
              <a:gd name="connsiteX4" fmla="*/ 6842234 w 10448168"/>
              <a:gd name="connsiteY4" fmla="*/ 407471 h 2268017"/>
              <a:gd name="connsiteX5" fmla="*/ 8954814 w 10448168"/>
              <a:gd name="connsiteY5" fmla="*/ 39609 h 2268017"/>
              <a:gd name="connsiteX6" fmla="*/ 10310648 w 10448168"/>
              <a:gd name="connsiteY6" fmla="*/ 1216767 h 2268017"/>
              <a:gd name="connsiteX7" fmla="*/ 10331669 w 10448168"/>
              <a:gd name="connsiteY7" fmla="*/ 1258809 h 2268017"/>
              <a:gd name="connsiteX0" fmla="*/ 0 w 10448168"/>
              <a:gd name="connsiteY0" fmla="*/ 1411990 h 2053336"/>
              <a:gd name="connsiteX1" fmla="*/ 2774731 w 10448168"/>
              <a:gd name="connsiteY1" fmla="*/ 665755 h 2053336"/>
              <a:gd name="connsiteX2" fmla="*/ 3962400 w 10448168"/>
              <a:gd name="connsiteY2" fmla="*/ 1979548 h 2053336"/>
              <a:gd name="connsiteX3" fmla="*/ 5906813 w 10448168"/>
              <a:gd name="connsiteY3" fmla="*/ 1706279 h 2053336"/>
              <a:gd name="connsiteX4" fmla="*/ 6842234 w 10448168"/>
              <a:gd name="connsiteY4" fmla="*/ 192790 h 2053336"/>
              <a:gd name="connsiteX5" fmla="*/ 8828690 w 10448168"/>
              <a:gd name="connsiteY5" fmla="*/ 108708 h 2053336"/>
              <a:gd name="connsiteX6" fmla="*/ 10310648 w 10448168"/>
              <a:gd name="connsiteY6" fmla="*/ 1002086 h 2053336"/>
              <a:gd name="connsiteX7" fmla="*/ 10331669 w 10448168"/>
              <a:gd name="connsiteY7" fmla="*/ 1044128 h 2053336"/>
              <a:gd name="connsiteX0" fmla="*/ 0 w 10448168"/>
              <a:gd name="connsiteY0" fmla="*/ 1446017 h 2087363"/>
              <a:gd name="connsiteX1" fmla="*/ 2774731 w 10448168"/>
              <a:gd name="connsiteY1" fmla="*/ 699782 h 2087363"/>
              <a:gd name="connsiteX2" fmla="*/ 3962400 w 10448168"/>
              <a:gd name="connsiteY2" fmla="*/ 2013575 h 2087363"/>
              <a:gd name="connsiteX3" fmla="*/ 5906813 w 10448168"/>
              <a:gd name="connsiteY3" fmla="*/ 1740306 h 2087363"/>
              <a:gd name="connsiteX4" fmla="*/ 6842234 w 10448168"/>
              <a:gd name="connsiteY4" fmla="*/ 226817 h 2087363"/>
              <a:gd name="connsiteX5" fmla="*/ 8828690 w 10448168"/>
              <a:gd name="connsiteY5" fmla="*/ 142735 h 2087363"/>
              <a:gd name="connsiteX6" fmla="*/ 10310648 w 10448168"/>
              <a:gd name="connsiteY6" fmla="*/ 1036113 h 2087363"/>
              <a:gd name="connsiteX7" fmla="*/ 10331669 w 10448168"/>
              <a:gd name="connsiteY7" fmla="*/ 1078155 h 2087363"/>
              <a:gd name="connsiteX0" fmla="*/ 0 w 10934740"/>
              <a:gd name="connsiteY0" fmla="*/ 1446017 h 2087363"/>
              <a:gd name="connsiteX1" fmla="*/ 2774731 w 10934740"/>
              <a:gd name="connsiteY1" fmla="*/ 699782 h 2087363"/>
              <a:gd name="connsiteX2" fmla="*/ 3962400 w 10934740"/>
              <a:gd name="connsiteY2" fmla="*/ 2013575 h 2087363"/>
              <a:gd name="connsiteX3" fmla="*/ 5906813 w 10934740"/>
              <a:gd name="connsiteY3" fmla="*/ 1740306 h 2087363"/>
              <a:gd name="connsiteX4" fmla="*/ 6842234 w 10934740"/>
              <a:gd name="connsiteY4" fmla="*/ 226817 h 2087363"/>
              <a:gd name="connsiteX5" fmla="*/ 8828690 w 10934740"/>
              <a:gd name="connsiteY5" fmla="*/ 142735 h 2087363"/>
              <a:gd name="connsiteX6" fmla="*/ 10310648 w 10934740"/>
              <a:gd name="connsiteY6" fmla="*/ 1036113 h 2087363"/>
              <a:gd name="connsiteX7" fmla="*/ 10920248 w 10934740"/>
              <a:gd name="connsiteY7" fmla="*/ 1078155 h 2087363"/>
              <a:gd name="connsiteX0" fmla="*/ 0 w 10975786"/>
              <a:gd name="connsiteY0" fmla="*/ 1446017 h 2087363"/>
              <a:gd name="connsiteX1" fmla="*/ 2774731 w 10975786"/>
              <a:gd name="connsiteY1" fmla="*/ 699782 h 2087363"/>
              <a:gd name="connsiteX2" fmla="*/ 3962400 w 10975786"/>
              <a:gd name="connsiteY2" fmla="*/ 2013575 h 2087363"/>
              <a:gd name="connsiteX3" fmla="*/ 5906813 w 10975786"/>
              <a:gd name="connsiteY3" fmla="*/ 1740306 h 2087363"/>
              <a:gd name="connsiteX4" fmla="*/ 6842234 w 10975786"/>
              <a:gd name="connsiteY4" fmla="*/ 226817 h 2087363"/>
              <a:gd name="connsiteX5" fmla="*/ 8828690 w 10975786"/>
              <a:gd name="connsiteY5" fmla="*/ 142735 h 2087363"/>
              <a:gd name="connsiteX6" fmla="*/ 10310648 w 10975786"/>
              <a:gd name="connsiteY6" fmla="*/ 1036113 h 2087363"/>
              <a:gd name="connsiteX7" fmla="*/ 10962289 w 10975786"/>
              <a:gd name="connsiteY7" fmla="*/ 27120 h 2087363"/>
              <a:gd name="connsiteX0" fmla="*/ 0 w 10962289"/>
              <a:gd name="connsiteY0" fmla="*/ 1446017 h 2087363"/>
              <a:gd name="connsiteX1" fmla="*/ 2774731 w 10962289"/>
              <a:gd name="connsiteY1" fmla="*/ 699782 h 2087363"/>
              <a:gd name="connsiteX2" fmla="*/ 3962400 w 10962289"/>
              <a:gd name="connsiteY2" fmla="*/ 2013575 h 2087363"/>
              <a:gd name="connsiteX3" fmla="*/ 5906813 w 10962289"/>
              <a:gd name="connsiteY3" fmla="*/ 1740306 h 2087363"/>
              <a:gd name="connsiteX4" fmla="*/ 6842234 w 10962289"/>
              <a:gd name="connsiteY4" fmla="*/ 226817 h 2087363"/>
              <a:gd name="connsiteX5" fmla="*/ 8828690 w 10962289"/>
              <a:gd name="connsiteY5" fmla="*/ 142735 h 2087363"/>
              <a:gd name="connsiteX6" fmla="*/ 10310648 w 10962289"/>
              <a:gd name="connsiteY6" fmla="*/ 1036113 h 2087363"/>
              <a:gd name="connsiteX7" fmla="*/ 10962289 w 10962289"/>
              <a:gd name="connsiteY7" fmla="*/ 27120 h 2087363"/>
              <a:gd name="connsiteX0" fmla="*/ 0 w 10962289"/>
              <a:gd name="connsiteY0" fmla="*/ 1446017 h 2087363"/>
              <a:gd name="connsiteX1" fmla="*/ 2774731 w 10962289"/>
              <a:gd name="connsiteY1" fmla="*/ 699782 h 2087363"/>
              <a:gd name="connsiteX2" fmla="*/ 3962400 w 10962289"/>
              <a:gd name="connsiteY2" fmla="*/ 2013575 h 2087363"/>
              <a:gd name="connsiteX3" fmla="*/ 5906813 w 10962289"/>
              <a:gd name="connsiteY3" fmla="*/ 1740306 h 2087363"/>
              <a:gd name="connsiteX4" fmla="*/ 6842234 w 10962289"/>
              <a:gd name="connsiteY4" fmla="*/ 226817 h 2087363"/>
              <a:gd name="connsiteX5" fmla="*/ 8828690 w 10962289"/>
              <a:gd name="connsiteY5" fmla="*/ 142735 h 2087363"/>
              <a:gd name="connsiteX6" fmla="*/ 10310648 w 10962289"/>
              <a:gd name="connsiteY6" fmla="*/ 1036113 h 2087363"/>
              <a:gd name="connsiteX7" fmla="*/ 10962289 w 10962289"/>
              <a:gd name="connsiteY7" fmla="*/ 27120 h 2087363"/>
              <a:gd name="connsiteX0" fmla="*/ 0 w 10962289"/>
              <a:gd name="connsiteY0" fmla="*/ 1418897 h 2060243"/>
              <a:gd name="connsiteX1" fmla="*/ 2774731 w 10962289"/>
              <a:gd name="connsiteY1" fmla="*/ 672662 h 2060243"/>
              <a:gd name="connsiteX2" fmla="*/ 3962400 w 10962289"/>
              <a:gd name="connsiteY2" fmla="*/ 1986455 h 2060243"/>
              <a:gd name="connsiteX3" fmla="*/ 5906813 w 10962289"/>
              <a:gd name="connsiteY3" fmla="*/ 1713186 h 2060243"/>
              <a:gd name="connsiteX4" fmla="*/ 6842234 w 10962289"/>
              <a:gd name="connsiteY4" fmla="*/ 199697 h 2060243"/>
              <a:gd name="connsiteX5" fmla="*/ 8828690 w 10962289"/>
              <a:gd name="connsiteY5" fmla="*/ 115615 h 2060243"/>
              <a:gd name="connsiteX6" fmla="*/ 9942786 w 10962289"/>
              <a:gd name="connsiteY6" fmla="*/ 620110 h 2060243"/>
              <a:gd name="connsiteX7" fmla="*/ 10962289 w 10962289"/>
              <a:gd name="connsiteY7" fmla="*/ 0 h 2060243"/>
              <a:gd name="connsiteX0" fmla="*/ 0 w 10899227"/>
              <a:gd name="connsiteY0" fmla="*/ 1912883 h 2060243"/>
              <a:gd name="connsiteX1" fmla="*/ 2711669 w 10899227"/>
              <a:gd name="connsiteY1" fmla="*/ 672662 h 2060243"/>
              <a:gd name="connsiteX2" fmla="*/ 3899338 w 10899227"/>
              <a:gd name="connsiteY2" fmla="*/ 1986455 h 2060243"/>
              <a:gd name="connsiteX3" fmla="*/ 5843751 w 10899227"/>
              <a:gd name="connsiteY3" fmla="*/ 1713186 h 2060243"/>
              <a:gd name="connsiteX4" fmla="*/ 6779172 w 10899227"/>
              <a:gd name="connsiteY4" fmla="*/ 199697 h 2060243"/>
              <a:gd name="connsiteX5" fmla="*/ 8765628 w 10899227"/>
              <a:gd name="connsiteY5" fmla="*/ 115615 h 2060243"/>
              <a:gd name="connsiteX6" fmla="*/ 9879724 w 10899227"/>
              <a:gd name="connsiteY6" fmla="*/ 620110 h 2060243"/>
              <a:gd name="connsiteX7" fmla="*/ 10899227 w 10899227"/>
              <a:gd name="connsiteY7" fmla="*/ 0 h 2060243"/>
              <a:gd name="connsiteX0" fmla="*/ 0 w 10899227"/>
              <a:gd name="connsiteY0" fmla="*/ 1912883 h 2060243"/>
              <a:gd name="connsiteX1" fmla="*/ 2711669 w 10899227"/>
              <a:gd name="connsiteY1" fmla="*/ 672662 h 2060243"/>
              <a:gd name="connsiteX2" fmla="*/ 3899338 w 10899227"/>
              <a:gd name="connsiteY2" fmla="*/ 1986455 h 2060243"/>
              <a:gd name="connsiteX3" fmla="*/ 5843751 w 10899227"/>
              <a:gd name="connsiteY3" fmla="*/ 1713186 h 2060243"/>
              <a:gd name="connsiteX4" fmla="*/ 6779172 w 10899227"/>
              <a:gd name="connsiteY4" fmla="*/ 199697 h 2060243"/>
              <a:gd name="connsiteX5" fmla="*/ 8765628 w 10899227"/>
              <a:gd name="connsiteY5" fmla="*/ 115615 h 2060243"/>
              <a:gd name="connsiteX6" fmla="*/ 9879724 w 10899227"/>
              <a:gd name="connsiteY6" fmla="*/ 620110 h 2060243"/>
              <a:gd name="connsiteX7" fmla="*/ 10899227 w 10899227"/>
              <a:gd name="connsiteY7" fmla="*/ 0 h 2060243"/>
              <a:gd name="connsiteX0" fmla="*/ 0 w 10899227"/>
              <a:gd name="connsiteY0" fmla="*/ 1912883 h 2032667"/>
              <a:gd name="connsiteX1" fmla="*/ 2669628 w 10899227"/>
              <a:gd name="connsiteY1" fmla="*/ 1051035 h 2032667"/>
              <a:gd name="connsiteX2" fmla="*/ 3899338 w 10899227"/>
              <a:gd name="connsiteY2" fmla="*/ 1986455 h 2032667"/>
              <a:gd name="connsiteX3" fmla="*/ 5843751 w 10899227"/>
              <a:gd name="connsiteY3" fmla="*/ 1713186 h 2032667"/>
              <a:gd name="connsiteX4" fmla="*/ 6779172 w 10899227"/>
              <a:gd name="connsiteY4" fmla="*/ 199697 h 2032667"/>
              <a:gd name="connsiteX5" fmla="*/ 8765628 w 10899227"/>
              <a:gd name="connsiteY5" fmla="*/ 115615 h 2032667"/>
              <a:gd name="connsiteX6" fmla="*/ 9879724 w 10899227"/>
              <a:gd name="connsiteY6" fmla="*/ 620110 h 2032667"/>
              <a:gd name="connsiteX7" fmla="*/ 10899227 w 10899227"/>
              <a:gd name="connsiteY7" fmla="*/ 0 h 2032667"/>
              <a:gd name="connsiteX0" fmla="*/ 0 w 10899227"/>
              <a:gd name="connsiteY0" fmla="*/ 1912883 h 2032667"/>
              <a:gd name="connsiteX1" fmla="*/ 2669628 w 10899227"/>
              <a:gd name="connsiteY1" fmla="*/ 1051035 h 2032667"/>
              <a:gd name="connsiteX2" fmla="*/ 3899338 w 10899227"/>
              <a:gd name="connsiteY2" fmla="*/ 1986455 h 2032667"/>
              <a:gd name="connsiteX3" fmla="*/ 5843751 w 10899227"/>
              <a:gd name="connsiteY3" fmla="*/ 1713186 h 2032667"/>
              <a:gd name="connsiteX4" fmla="*/ 6779172 w 10899227"/>
              <a:gd name="connsiteY4" fmla="*/ 199697 h 2032667"/>
              <a:gd name="connsiteX5" fmla="*/ 8765628 w 10899227"/>
              <a:gd name="connsiteY5" fmla="*/ 115615 h 2032667"/>
              <a:gd name="connsiteX6" fmla="*/ 9879724 w 10899227"/>
              <a:gd name="connsiteY6" fmla="*/ 620110 h 2032667"/>
              <a:gd name="connsiteX7" fmla="*/ 10899227 w 10899227"/>
              <a:gd name="connsiteY7" fmla="*/ 0 h 2032667"/>
              <a:gd name="connsiteX0" fmla="*/ 0 w 10899227"/>
              <a:gd name="connsiteY0" fmla="*/ 1912883 h 1912883"/>
              <a:gd name="connsiteX1" fmla="*/ 2669628 w 10899227"/>
              <a:gd name="connsiteY1" fmla="*/ 1051035 h 1912883"/>
              <a:gd name="connsiteX2" fmla="*/ 4141076 w 10899227"/>
              <a:gd name="connsiteY2" fmla="*/ 504496 h 1912883"/>
              <a:gd name="connsiteX3" fmla="*/ 5843751 w 10899227"/>
              <a:gd name="connsiteY3" fmla="*/ 1713186 h 1912883"/>
              <a:gd name="connsiteX4" fmla="*/ 6779172 w 10899227"/>
              <a:gd name="connsiteY4" fmla="*/ 199697 h 1912883"/>
              <a:gd name="connsiteX5" fmla="*/ 8765628 w 10899227"/>
              <a:gd name="connsiteY5" fmla="*/ 115615 h 1912883"/>
              <a:gd name="connsiteX6" fmla="*/ 9879724 w 10899227"/>
              <a:gd name="connsiteY6" fmla="*/ 620110 h 1912883"/>
              <a:gd name="connsiteX7" fmla="*/ 10899227 w 10899227"/>
              <a:gd name="connsiteY7" fmla="*/ 0 h 1912883"/>
              <a:gd name="connsiteX0" fmla="*/ 0 w 10899227"/>
              <a:gd name="connsiteY0" fmla="*/ 1912883 h 1912883"/>
              <a:gd name="connsiteX1" fmla="*/ 2669628 w 10899227"/>
              <a:gd name="connsiteY1" fmla="*/ 1051035 h 1912883"/>
              <a:gd name="connsiteX2" fmla="*/ 4141076 w 10899227"/>
              <a:gd name="connsiteY2" fmla="*/ 504496 h 1912883"/>
              <a:gd name="connsiteX3" fmla="*/ 5843751 w 10899227"/>
              <a:gd name="connsiteY3" fmla="*/ 1713186 h 1912883"/>
              <a:gd name="connsiteX4" fmla="*/ 6779172 w 10899227"/>
              <a:gd name="connsiteY4" fmla="*/ 199697 h 1912883"/>
              <a:gd name="connsiteX5" fmla="*/ 8765628 w 10899227"/>
              <a:gd name="connsiteY5" fmla="*/ 115615 h 1912883"/>
              <a:gd name="connsiteX6" fmla="*/ 9879724 w 10899227"/>
              <a:gd name="connsiteY6" fmla="*/ 620110 h 1912883"/>
              <a:gd name="connsiteX7" fmla="*/ 10899227 w 10899227"/>
              <a:gd name="connsiteY7" fmla="*/ 0 h 1912883"/>
              <a:gd name="connsiteX0" fmla="*/ 0 w 10899227"/>
              <a:gd name="connsiteY0" fmla="*/ 1912883 h 1912883"/>
              <a:gd name="connsiteX1" fmla="*/ 2669628 w 10899227"/>
              <a:gd name="connsiteY1" fmla="*/ 1051035 h 1912883"/>
              <a:gd name="connsiteX2" fmla="*/ 4477407 w 10899227"/>
              <a:gd name="connsiteY2" fmla="*/ 840827 h 1912883"/>
              <a:gd name="connsiteX3" fmla="*/ 5843751 w 10899227"/>
              <a:gd name="connsiteY3" fmla="*/ 1713186 h 1912883"/>
              <a:gd name="connsiteX4" fmla="*/ 6779172 w 10899227"/>
              <a:gd name="connsiteY4" fmla="*/ 199697 h 1912883"/>
              <a:gd name="connsiteX5" fmla="*/ 8765628 w 10899227"/>
              <a:gd name="connsiteY5" fmla="*/ 115615 h 1912883"/>
              <a:gd name="connsiteX6" fmla="*/ 9879724 w 10899227"/>
              <a:gd name="connsiteY6" fmla="*/ 620110 h 1912883"/>
              <a:gd name="connsiteX7" fmla="*/ 10899227 w 10899227"/>
              <a:gd name="connsiteY7" fmla="*/ 0 h 1912883"/>
              <a:gd name="connsiteX0" fmla="*/ 0 w 10899227"/>
              <a:gd name="connsiteY0" fmla="*/ 1912883 h 1912883"/>
              <a:gd name="connsiteX1" fmla="*/ 2669628 w 10899227"/>
              <a:gd name="connsiteY1" fmla="*/ 1051035 h 1912883"/>
              <a:gd name="connsiteX2" fmla="*/ 4477407 w 10899227"/>
              <a:gd name="connsiteY2" fmla="*/ 840827 h 1912883"/>
              <a:gd name="connsiteX3" fmla="*/ 5843751 w 10899227"/>
              <a:gd name="connsiteY3" fmla="*/ 1713186 h 1912883"/>
              <a:gd name="connsiteX4" fmla="*/ 6779172 w 10899227"/>
              <a:gd name="connsiteY4" fmla="*/ 199697 h 1912883"/>
              <a:gd name="connsiteX5" fmla="*/ 8765628 w 10899227"/>
              <a:gd name="connsiteY5" fmla="*/ 115615 h 1912883"/>
              <a:gd name="connsiteX6" fmla="*/ 9879724 w 10899227"/>
              <a:gd name="connsiteY6" fmla="*/ 620110 h 1912883"/>
              <a:gd name="connsiteX7" fmla="*/ 10899227 w 10899227"/>
              <a:gd name="connsiteY7" fmla="*/ 0 h 1912883"/>
              <a:gd name="connsiteX0" fmla="*/ 0 w 10899227"/>
              <a:gd name="connsiteY0" fmla="*/ 2047222 h 2047222"/>
              <a:gd name="connsiteX1" fmla="*/ 2669628 w 10899227"/>
              <a:gd name="connsiteY1" fmla="*/ 1185374 h 2047222"/>
              <a:gd name="connsiteX2" fmla="*/ 4477407 w 10899227"/>
              <a:gd name="connsiteY2" fmla="*/ 975166 h 2047222"/>
              <a:gd name="connsiteX3" fmla="*/ 5801710 w 10899227"/>
              <a:gd name="connsiteY3" fmla="*/ 18725 h 2047222"/>
              <a:gd name="connsiteX4" fmla="*/ 6779172 w 10899227"/>
              <a:gd name="connsiteY4" fmla="*/ 334036 h 2047222"/>
              <a:gd name="connsiteX5" fmla="*/ 8765628 w 10899227"/>
              <a:gd name="connsiteY5" fmla="*/ 249954 h 2047222"/>
              <a:gd name="connsiteX6" fmla="*/ 9879724 w 10899227"/>
              <a:gd name="connsiteY6" fmla="*/ 754449 h 2047222"/>
              <a:gd name="connsiteX7" fmla="*/ 10899227 w 10899227"/>
              <a:gd name="connsiteY7" fmla="*/ 134339 h 2047222"/>
              <a:gd name="connsiteX0" fmla="*/ 0 w 10899227"/>
              <a:gd name="connsiteY0" fmla="*/ 2050242 h 2050242"/>
              <a:gd name="connsiteX1" fmla="*/ 2669628 w 10899227"/>
              <a:gd name="connsiteY1" fmla="*/ 1188394 h 2050242"/>
              <a:gd name="connsiteX2" fmla="*/ 4477407 w 10899227"/>
              <a:gd name="connsiteY2" fmla="*/ 978186 h 2050242"/>
              <a:gd name="connsiteX3" fmla="*/ 5801710 w 10899227"/>
              <a:gd name="connsiteY3" fmla="*/ 21745 h 2050242"/>
              <a:gd name="connsiteX4" fmla="*/ 6779172 w 10899227"/>
              <a:gd name="connsiteY4" fmla="*/ 337056 h 2050242"/>
              <a:gd name="connsiteX5" fmla="*/ 8765628 w 10899227"/>
              <a:gd name="connsiteY5" fmla="*/ 252974 h 2050242"/>
              <a:gd name="connsiteX6" fmla="*/ 9879724 w 10899227"/>
              <a:gd name="connsiteY6" fmla="*/ 757469 h 2050242"/>
              <a:gd name="connsiteX7" fmla="*/ 10899227 w 10899227"/>
              <a:gd name="connsiteY7" fmla="*/ 137359 h 2050242"/>
              <a:gd name="connsiteX0" fmla="*/ 0 w 10899227"/>
              <a:gd name="connsiteY0" fmla="*/ 2037040 h 2037040"/>
              <a:gd name="connsiteX1" fmla="*/ 2669628 w 10899227"/>
              <a:gd name="connsiteY1" fmla="*/ 1175192 h 2037040"/>
              <a:gd name="connsiteX2" fmla="*/ 4477407 w 10899227"/>
              <a:gd name="connsiteY2" fmla="*/ 964984 h 2037040"/>
              <a:gd name="connsiteX3" fmla="*/ 5801710 w 10899227"/>
              <a:gd name="connsiteY3" fmla="*/ 8543 h 2037040"/>
              <a:gd name="connsiteX4" fmla="*/ 7367751 w 10899227"/>
              <a:gd name="connsiteY4" fmla="*/ 481509 h 2037040"/>
              <a:gd name="connsiteX5" fmla="*/ 8765628 w 10899227"/>
              <a:gd name="connsiteY5" fmla="*/ 239772 h 2037040"/>
              <a:gd name="connsiteX6" fmla="*/ 9879724 w 10899227"/>
              <a:gd name="connsiteY6" fmla="*/ 744267 h 2037040"/>
              <a:gd name="connsiteX7" fmla="*/ 10899227 w 10899227"/>
              <a:gd name="connsiteY7" fmla="*/ 124157 h 2037040"/>
              <a:gd name="connsiteX0" fmla="*/ 0 w 10899227"/>
              <a:gd name="connsiteY0" fmla="*/ 2723457 h 2723457"/>
              <a:gd name="connsiteX1" fmla="*/ 2669628 w 10899227"/>
              <a:gd name="connsiteY1" fmla="*/ 1861609 h 2723457"/>
              <a:gd name="connsiteX2" fmla="*/ 4477407 w 10899227"/>
              <a:gd name="connsiteY2" fmla="*/ 1651401 h 2723457"/>
              <a:gd name="connsiteX3" fmla="*/ 5801710 w 10899227"/>
              <a:gd name="connsiteY3" fmla="*/ 694960 h 2723457"/>
              <a:gd name="connsiteX4" fmla="*/ 7367751 w 10899227"/>
              <a:gd name="connsiteY4" fmla="*/ 1167926 h 2723457"/>
              <a:gd name="connsiteX5" fmla="*/ 8460828 w 10899227"/>
              <a:gd name="connsiteY5" fmla="*/ 1278 h 2723457"/>
              <a:gd name="connsiteX6" fmla="*/ 9879724 w 10899227"/>
              <a:gd name="connsiteY6" fmla="*/ 1430684 h 2723457"/>
              <a:gd name="connsiteX7" fmla="*/ 10899227 w 10899227"/>
              <a:gd name="connsiteY7" fmla="*/ 810574 h 2723457"/>
              <a:gd name="connsiteX0" fmla="*/ 0 w 10899227"/>
              <a:gd name="connsiteY0" fmla="*/ 2784615 h 2784615"/>
              <a:gd name="connsiteX1" fmla="*/ 2669628 w 10899227"/>
              <a:gd name="connsiteY1" fmla="*/ 1922767 h 2784615"/>
              <a:gd name="connsiteX2" fmla="*/ 4477407 w 10899227"/>
              <a:gd name="connsiteY2" fmla="*/ 1712559 h 2784615"/>
              <a:gd name="connsiteX3" fmla="*/ 5801710 w 10899227"/>
              <a:gd name="connsiteY3" fmla="*/ 756118 h 2784615"/>
              <a:gd name="connsiteX4" fmla="*/ 7367751 w 10899227"/>
              <a:gd name="connsiteY4" fmla="*/ 1229084 h 2784615"/>
              <a:gd name="connsiteX5" fmla="*/ 8460828 w 10899227"/>
              <a:gd name="connsiteY5" fmla="*/ 62436 h 2784615"/>
              <a:gd name="connsiteX6" fmla="*/ 9879724 w 10899227"/>
              <a:gd name="connsiteY6" fmla="*/ 1491842 h 2784615"/>
              <a:gd name="connsiteX7" fmla="*/ 10899227 w 10899227"/>
              <a:gd name="connsiteY7" fmla="*/ 871732 h 2784615"/>
              <a:gd name="connsiteX0" fmla="*/ 0 w 10899227"/>
              <a:gd name="connsiteY0" fmla="*/ 3054710 h 3054710"/>
              <a:gd name="connsiteX1" fmla="*/ 2669628 w 10899227"/>
              <a:gd name="connsiteY1" fmla="*/ 2192862 h 3054710"/>
              <a:gd name="connsiteX2" fmla="*/ 4477407 w 10899227"/>
              <a:gd name="connsiteY2" fmla="*/ 1982654 h 3054710"/>
              <a:gd name="connsiteX3" fmla="*/ 5801710 w 10899227"/>
              <a:gd name="connsiteY3" fmla="*/ 1026213 h 3054710"/>
              <a:gd name="connsiteX4" fmla="*/ 7367751 w 10899227"/>
              <a:gd name="connsiteY4" fmla="*/ 1499179 h 3054710"/>
              <a:gd name="connsiteX5" fmla="*/ 8460828 w 10899227"/>
              <a:gd name="connsiteY5" fmla="*/ 332531 h 3054710"/>
              <a:gd name="connsiteX6" fmla="*/ 10184524 w 10899227"/>
              <a:gd name="connsiteY6" fmla="*/ 80282 h 3054710"/>
              <a:gd name="connsiteX7" fmla="*/ 10899227 w 10899227"/>
              <a:gd name="connsiteY7" fmla="*/ 1141827 h 3054710"/>
              <a:gd name="connsiteX0" fmla="*/ 0 w 10899227"/>
              <a:gd name="connsiteY0" fmla="*/ 2725763 h 2725763"/>
              <a:gd name="connsiteX1" fmla="*/ 2669628 w 10899227"/>
              <a:gd name="connsiteY1" fmla="*/ 1863915 h 2725763"/>
              <a:gd name="connsiteX2" fmla="*/ 4477407 w 10899227"/>
              <a:gd name="connsiteY2" fmla="*/ 1653707 h 2725763"/>
              <a:gd name="connsiteX3" fmla="*/ 5801710 w 10899227"/>
              <a:gd name="connsiteY3" fmla="*/ 697266 h 2725763"/>
              <a:gd name="connsiteX4" fmla="*/ 7367751 w 10899227"/>
              <a:gd name="connsiteY4" fmla="*/ 1170232 h 2725763"/>
              <a:gd name="connsiteX5" fmla="*/ 8460828 w 10899227"/>
              <a:gd name="connsiteY5" fmla="*/ 3584 h 2725763"/>
              <a:gd name="connsiteX6" fmla="*/ 10899227 w 10899227"/>
              <a:gd name="connsiteY6" fmla="*/ 812880 h 2725763"/>
              <a:gd name="connsiteX0" fmla="*/ 0 w 10657489"/>
              <a:gd name="connsiteY0" fmla="*/ 2916861 h 2916861"/>
              <a:gd name="connsiteX1" fmla="*/ 2669628 w 10657489"/>
              <a:gd name="connsiteY1" fmla="*/ 2055013 h 2916861"/>
              <a:gd name="connsiteX2" fmla="*/ 4477407 w 10657489"/>
              <a:gd name="connsiteY2" fmla="*/ 1844805 h 2916861"/>
              <a:gd name="connsiteX3" fmla="*/ 5801710 w 10657489"/>
              <a:gd name="connsiteY3" fmla="*/ 888364 h 2916861"/>
              <a:gd name="connsiteX4" fmla="*/ 7367751 w 10657489"/>
              <a:gd name="connsiteY4" fmla="*/ 1361330 h 2916861"/>
              <a:gd name="connsiteX5" fmla="*/ 8460828 w 10657489"/>
              <a:gd name="connsiteY5" fmla="*/ 194682 h 2916861"/>
              <a:gd name="connsiteX6" fmla="*/ 10657489 w 10657489"/>
              <a:gd name="connsiteY6" fmla="*/ 100089 h 2916861"/>
              <a:gd name="connsiteX0" fmla="*/ 0 w 10657489"/>
              <a:gd name="connsiteY0" fmla="*/ 2816772 h 2816772"/>
              <a:gd name="connsiteX1" fmla="*/ 2669628 w 10657489"/>
              <a:gd name="connsiteY1" fmla="*/ 1954924 h 2816772"/>
              <a:gd name="connsiteX2" fmla="*/ 4477407 w 10657489"/>
              <a:gd name="connsiteY2" fmla="*/ 1744716 h 2816772"/>
              <a:gd name="connsiteX3" fmla="*/ 5801710 w 10657489"/>
              <a:gd name="connsiteY3" fmla="*/ 788275 h 2816772"/>
              <a:gd name="connsiteX4" fmla="*/ 7367751 w 10657489"/>
              <a:gd name="connsiteY4" fmla="*/ 1261241 h 2816772"/>
              <a:gd name="connsiteX5" fmla="*/ 8460828 w 10657489"/>
              <a:gd name="connsiteY5" fmla="*/ 94593 h 2816772"/>
              <a:gd name="connsiteX6" fmla="*/ 10657489 w 10657489"/>
              <a:gd name="connsiteY6" fmla="*/ 0 h 2816772"/>
              <a:gd name="connsiteX0" fmla="*/ 0 w 10321158"/>
              <a:gd name="connsiteY0" fmla="*/ 3100551 h 3100551"/>
              <a:gd name="connsiteX1" fmla="*/ 2669628 w 10321158"/>
              <a:gd name="connsiteY1" fmla="*/ 2238703 h 3100551"/>
              <a:gd name="connsiteX2" fmla="*/ 4477407 w 10321158"/>
              <a:gd name="connsiteY2" fmla="*/ 2028495 h 3100551"/>
              <a:gd name="connsiteX3" fmla="*/ 5801710 w 10321158"/>
              <a:gd name="connsiteY3" fmla="*/ 1072054 h 3100551"/>
              <a:gd name="connsiteX4" fmla="*/ 7367751 w 10321158"/>
              <a:gd name="connsiteY4" fmla="*/ 1545020 h 3100551"/>
              <a:gd name="connsiteX5" fmla="*/ 8460828 w 10321158"/>
              <a:gd name="connsiteY5" fmla="*/ 378372 h 3100551"/>
              <a:gd name="connsiteX6" fmla="*/ 10321158 w 10321158"/>
              <a:gd name="connsiteY6" fmla="*/ 0 h 3100551"/>
              <a:gd name="connsiteX0" fmla="*/ 0 w 10321158"/>
              <a:gd name="connsiteY0" fmla="*/ 3100551 h 3100551"/>
              <a:gd name="connsiteX1" fmla="*/ 2669628 w 10321158"/>
              <a:gd name="connsiteY1" fmla="*/ 2238703 h 3100551"/>
              <a:gd name="connsiteX2" fmla="*/ 4382814 w 10321158"/>
              <a:gd name="connsiteY2" fmla="*/ 1765737 h 3100551"/>
              <a:gd name="connsiteX3" fmla="*/ 5801710 w 10321158"/>
              <a:gd name="connsiteY3" fmla="*/ 1072054 h 3100551"/>
              <a:gd name="connsiteX4" fmla="*/ 7367751 w 10321158"/>
              <a:gd name="connsiteY4" fmla="*/ 1545020 h 3100551"/>
              <a:gd name="connsiteX5" fmla="*/ 8460828 w 10321158"/>
              <a:gd name="connsiteY5" fmla="*/ 378372 h 3100551"/>
              <a:gd name="connsiteX6" fmla="*/ 10321158 w 10321158"/>
              <a:gd name="connsiteY6" fmla="*/ 0 h 310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1158" h="3100551">
                <a:moveTo>
                  <a:pt x="0" y="3100551"/>
                </a:moveTo>
                <a:cubicBezTo>
                  <a:pt x="2281620" y="2877206"/>
                  <a:pt x="1939159" y="2461172"/>
                  <a:pt x="2669628" y="2238703"/>
                </a:cubicBezTo>
                <a:cubicBezTo>
                  <a:pt x="3400097" y="2016234"/>
                  <a:pt x="3860800" y="1960178"/>
                  <a:pt x="4382814" y="1765737"/>
                </a:cubicBezTo>
                <a:cubicBezTo>
                  <a:pt x="4904828" y="1571296"/>
                  <a:pt x="5304221" y="1108840"/>
                  <a:pt x="5801710" y="1072054"/>
                </a:cubicBezTo>
                <a:cubicBezTo>
                  <a:pt x="6299200" y="1035268"/>
                  <a:pt x="6924565" y="1660634"/>
                  <a:pt x="7367751" y="1545020"/>
                </a:cubicBezTo>
                <a:cubicBezTo>
                  <a:pt x="7810937" y="1429406"/>
                  <a:pt x="7968594" y="635875"/>
                  <a:pt x="8460828" y="378372"/>
                </a:cubicBezTo>
                <a:cubicBezTo>
                  <a:pt x="8953062" y="120869"/>
                  <a:pt x="9424276" y="377935"/>
                  <a:pt x="10321158" y="0"/>
                </a:cubicBezTo>
              </a:path>
            </a:pathLst>
          </a:custGeom>
          <a:noFill/>
          <a:ln w="66675" cap="rnd">
            <a:solidFill>
              <a:schemeClr val="bg1"/>
            </a:solidFill>
            <a:prstDash val="sysDot"/>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itle 2">
            <a:extLst>
              <a:ext uri="{FF2B5EF4-FFF2-40B4-BE49-F238E27FC236}">
                <a16:creationId xmlns:a16="http://schemas.microsoft.com/office/drawing/2014/main" id="{37757E68-6BA8-CFCA-619A-A960E448155F}"/>
              </a:ext>
            </a:extLst>
          </p:cNvPr>
          <p:cNvSpPr>
            <a:spLocks noGrp="1"/>
          </p:cNvSpPr>
          <p:nvPr>
            <p:ph type="title"/>
          </p:nvPr>
        </p:nvSpPr>
        <p:spPr>
          <a:xfrm>
            <a:off x="768002" y="432000"/>
            <a:ext cx="5925030" cy="1299027"/>
          </a:xfrm>
        </p:spPr>
        <p:txBody>
          <a:bodyPr/>
          <a:lstStyle/>
          <a:p>
            <a:r>
              <a:rPr lang="en-FI" sz="2400" dirty="0">
                <a:solidFill>
                  <a:schemeClr val="bg1"/>
                </a:solidFill>
              </a:rPr>
              <a:t>Polulla kohti </a:t>
            </a:r>
            <a:endParaRPr lang="en-FI" sz="2400" dirty="0">
              <a:solidFill>
                <a:schemeClr val="accent1"/>
              </a:solidFill>
            </a:endParaRPr>
          </a:p>
        </p:txBody>
      </p:sp>
      <p:sp>
        <p:nvSpPr>
          <p:cNvPr id="4" name="Slide Number Placeholder 3">
            <a:extLst>
              <a:ext uri="{FF2B5EF4-FFF2-40B4-BE49-F238E27FC236}">
                <a16:creationId xmlns:a16="http://schemas.microsoft.com/office/drawing/2014/main" id="{8F714682-090D-1A7E-D7B6-8DFC114D697E}"/>
              </a:ext>
            </a:extLst>
          </p:cNvPr>
          <p:cNvSpPr>
            <a:spLocks noGrp="1"/>
          </p:cNvSpPr>
          <p:nvPr>
            <p:ph type="sldNum" sz="quarter" idx="4"/>
          </p:nvPr>
        </p:nvSpPr>
        <p:spPr>
          <a:xfrm>
            <a:off x="11443659" y="6329216"/>
            <a:ext cx="538948" cy="268137"/>
          </a:xfrm>
        </p:spPr>
        <p:txBody>
          <a:bodyPr/>
          <a:lstStyle/>
          <a:p>
            <a:fld id="{1EA1DD0D-7089-48C5-B116-A19F892CF1D9}" type="slidenum">
              <a:rPr lang="fi-FI" smtClean="0">
                <a:solidFill>
                  <a:schemeClr val="bg1"/>
                </a:solidFill>
              </a:rPr>
              <a:pPr/>
              <a:t>4</a:t>
            </a:fld>
            <a:endParaRPr lang="fi-FI">
              <a:solidFill>
                <a:schemeClr val="bg1"/>
              </a:solidFill>
            </a:endParaRPr>
          </a:p>
        </p:txBody>
      </p:sp>
      <p:sp>
        <p:nvSpPr>
          <p:cNvPr id="2" name="Content Placeholder 1">
            <a:extLst>
              <a:ext uri="{FF2B5EF4-FFF2-40B4-BE49-F238E27FC236}">
                <a16:creationId xmlns:a16="http://schemas.microsoft.com/office/drawing/2014/main" id="{BE270733-ED6F-54BC-7FF1-840B5EA3B14C}"/>
              </a:ext>
            </a:extLst>
          </p:cNvPr>
          <p:cNvSpPr>
            <a:spLocks noGrp="1"/>
          </p:cNvSpPr>
          <p:nvPr>
            <p:ph idx="4294967295"/>
          </p:nvPr>
        </p:nvSpPr>
        <p:spPr>
          <a:xfrm>
            <a:off x="289405" y="4972564"/>
            <a:ext cx="1727932" cy="1484124"/>
          </a:xfrm>
        </p:spPr>
        <p:txBody>
          <a:bodyPr/>
          <a:lstStyle/>
          <a:p>
            <a:pPr marL="0" indent="0">
              <a:spcBef>
                <a:spcPts val="0"/>
              </a:spcBef>
              <a:spcAft>
                <a:spcPts val="600"/>
              </a:spcAft>
              <a:buNone/>
            </a:pPr>
            <a:r>
              <a:rPr lang="fi-FI" sz="1000" dirty="0">
                <a:solidFill>
                  <a:schemeClr val="bg1"/>
                </a:solidFill>
              </a:rPr>
              <a:t>Nuoret ja johtajuus -tutkimusprojektin tavoitteena oli selvittää nuorten, iältään 16–29-vuotiaiden, suhtautumista johtajuuteen ja johtamiseen vuonna 2022.</a:t>
            </a:r>
          </a:p>
          <a:p>
            <a:pPr marL="0" indent="0">
              <a:spcBef>
                <a:spcPts val="0"/>
              </a:spcBef>
              <a:spcAft>
                <a:spcPts val="600"/>
              </a:spcAft>
              <a:buNone/>
            </a:pPr>
            <a:r>
              <a:rPr lang="fi-FI" sz="1000" dirty="0">
                <a:solidFill>
                  <a:schemeClr val="bg1"/>
                </a:solidFill>
              </a:rPr>
              <a:t>Voit tutustua Nuoret ja johtajuus -tutkimuksen tuloksiin </a:t>
            </a:r>
            <a:r>
              <a:rPr lang="fi-FI" sz="1000" i="1" dirty="0">
                <a:solidFill>
                  <a:schemeClr val="accent1"/>
                </a:solidFill>
                <a:hlinkClick r:id="rId7">
                  <a:extLst>
                    <a:ext uri="{A12FA001-AC4F-418D-AE19-62706E023703}">
                      <ahyp:hlinkClr xmlns:ahyp="http://schemas.microsoft.com/office/drawing/2018/hyperlinkcolor" val="tx"/>
                    </a:ext>
                  </a:extLst>
                </a:hlinkClick>
              </a:rPr>
              <a:t>täältä</a:t>
            </a:r>
            <a:endParaRPr lang="fi-FI" sz="1000" i="1" dirty="0">
              <a:solidFill>
                <a:schemeClr val="accent1"/>
              </a:solidFill>
            </a:endParaRPr>
          </a:p>
        </p:txBody>
      </p:sp>
      <p:sp>
        <p:nvSpPr>
          <p:cNvPr id="5" name="Content Placeholder 1">
            <a:extLst>
              <a:ext uri="{FF2B5EF4-FFF2-40B4-BE49-F238E27FC236}">
                <a16:creationId xmlns:a16="http://schemas.microsoft.com/office/drawing/2014/main" id="{913FF210-44AF-E2E2-69BE-5B9704C6F3CE}"/>
              </a:ext>
            </a:extLst>
          </p:cNvPr>
          <p:cNvSpPr txBox="1">
            <a:spLocks/>
          </p:cNvSpPr>
          <p:nvPr/>
        </p:nvSpPr>
        <p:spPr>
          <a:xfrm>
            <a:off x="2154636" y="4418019"/>
            <a:ext cx="1861183" cy="2140643"/>
          </a:xfrm>
          <a:prstGeom prst="rect">
            <a:avLst/>
          </a:prstGeom>
        </p:spPr>
        <p:txBody>
          <a:bodyPr vert="horz" lIns="91440" tIns="45720" rIns="91440" bIns="45720" rtlCol="0" anchor="t">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None/>
            </a:pPr>
            <a:r>
              <a:rPr lang="fi-FI" sz="1000" dirty="0">
                <a:solidFill>
                  <a:schemeClr val="bg1"/>
                </a:solidFill>
              </a:rPr>
              <a:t>Johtajuusbarometrin tavoitteena oli selvittää 18-40 vuotiaiden keskuudessa johtajuuden nykytilaa organisaatioissa ja sitä, millaista johtajuutta erityisesti nuoret huomiselta kaipaavat.</a:t>
            </a:r>
          </a:p>
          <a:p>
            <a:pPr marL="0" indent="0">
              <a:spcBef>
                <a:spcPts val="0"/>
              </a:spcBef>
              <a:spcAft>
                <a:spcPts val="600"/>
              </a:spcAft>
              <a:buNone/>
            </a:pPr>
            <a:r>
              <a:rPr lang="fi-FI" sz="1000" dirty="0">
                <a:solidFill>
                  <a:schemeClr val="bg1"/>
                </a:solidFill>
              </a:rPr>
              <a:t>Johtajuusbarometrin tulokset voit ladata itsellesi </a:t>
            </a:r>
            <a:r>
              <a:rPr lang="fi-FI" sz="1000" i="1" dirty="0">
                <a:solidFill>
                  <a:schemeClr val="accent1"/>
                </a:solidFill>
                <a:hlinkClick r:id="rId8">
                  <a:extLst>
                    <a:ext uri="{A12FA001-AC4F-418D-AE19-62706E023703}">
                      <ahyp:hlinkClr xmlns:ahyp="http://schemas.microsoft.com/office/drawing/2018/hyperlinkcolor" val="tx"/>
                    </a:ext>
                  </a:extLst>
                </a:hlinkClick>
              </a:rPr>
              <a:t>täältä</a:t>
            </a:r>
            <a:endParaRPr lang="fi-FI" sz="1000" i="1" dirty="0">
              <a:solidFill>
                <a:schemeClr val="accent1"/>
              </a:solidFill>
              <a:cs typeface="Arial"/>
            </a:endParaRPr>
          </a:p>
        </p:txBody>
      </p:sp>
      <p:sp>
        <p:nvSpPr>
          <p:cNvPr id="6" name="Content Placeholder 1">
            <a:extLst>
              <a:ext uri="{FF2B5EF4-FFF2-40B4-BE49-F238E27FC236}">
                <a16:creationId xmlns:a16="http://schemas.microsoft.com/office/drawing/2014/main" id="{74CB9617-DF80-56CD-2342-B71DDF63E729}"/>
              </a:ext>
            </a:extLst>
          </p:cNvPr>
          <p:cNvSpPr txBox="1">
            <a:spLocks/>
          </p:cNvSpPr>
          <p:nvPr/>
        </p:nvSpPr>
        <p:spPr>
          <a:xfrm>
            <a:off x="6203204" y="3060138"/>
            <a:ext cx="1988093" cy="3312341"/>
          </a:xfrm>
          <a:prstGeom prst="rect">
            <a:avLst/>
          </a:prstGeom>
        </p:spPr>
        <p:txBody>
          <a:bodyPr vert="horz" lIns="91440" tIns="45720" rIns="91440" bIns="45720" rtlCol="0" anchor="t">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None/>
            </a:pPr>
            <a:r>
              <a:rPr lang="fi-FI" sz="1000" dirty="0">
                <a:solidFill>
                  <a:schemeClr val="bg1"/>
                </a:solidFill>
              </a:rPr>
              <a:t>Huomisen johtajuuden starttipakettiin on koottu teesejä huomisen johtajuuteen. Se kokoaa ajatuksia ja näkökulmia eri tutkimuksista sekä oivalluksia Vuoden nuori johtaja kilpailun voittajilta ja finalisteilta. </a:t>
            </a:r>
            <a:endParaRPr lang="fi-FI" sz="1000" dirty="0">
              <a:solidFill>
                <a:schemeClr val="bg1"/>
              </a:solidFill>
              <a:cs typeface="Arial"/>
            </a:endParaRPr>
          </a:p>
          <a:p>
            <a:pPr marL="0" indent="0">
              <a:spcBef>
                <a:spcPts val="0"/>
              </a:spcBef>
              <a:spcAft>
                <a:spcPts val="600"/>
              </a:spcAft>
              <a:buNone/>
            </a:pPr>
            <a:r>
              <a:rPr lang="fi-FI" sz="1000" dirty="0">
                <a:solidFill>
                  <a:schemeClr val="bg1"/>
                </a:solidFill>
              </a:rPr>
              <a:t>Starttipaketin tavoitteena on</a:t>
            </a:r>
            <a:r>
              <a:rPr lang="fi-FI" sz="1000" dirty="0">
                <a:solidFill>
                  <a:schemeClr val="bg1"/>
                </a:solidFill>
                <a:ea typeface="+mn-lt"/>
                <a:cs typeface="+mn-lt"/>
              </a:rPr>
              <a:t> edistää keskustelua työpaikoilla huomisen johtajuudesta.</a:t>
            </a:r>
            <a:r>
              <a:rPr lang="fi-FI" sz="1000" dirty="0">
                <a:solidFill>
                  <a:schemeClr val="bg1"/>
                </a:solidFill>
              </a:rPr>
              <a:t> Neljä työkalua auttavat viemään keskustelua kohti konkretiaa.</a:t>
            </a:r>
            <a:endParaRPr lang="fi-FI" sz="1000" dirty="0">
              <a:solidFill>
                <a:schemeClr val="bg1"/>
              </a:solidFill>
              <a:cs typeface="Arial"/>
            </a:endParaRPr>
          </a:p>
          <a:p>
            <a:pPr marL="0" indent="0">
              <a:spcAft>
                <a:spcPts val="600"/>
              </a:spcAft>
              <a:buNone/>
            </a:pPr>
            <a:endParaRPr lang="fi-FI" sz="1000" dirty="0">
              <a:solidFill>
                <a:schemeClr val="bg1"/>
              </a:solidFill>
            </a:endParaRPr>
          </a:p>
        </p:txBody>
      </p:sp>
      <p:sp>
        <p:nvSpPr>
          <p:cNvPr id="8" name="Content Placeholder 1">
            <a:extLst>
              <a:ext uri="{FF2B5EF4-FFF2-40B4-BE49-F238E27FC236}">
                <a16:creationId xmlns:a16="http://schemas.microsoft.com/office/drawing/2014/main" id="{2D646E32-7152-F518-C3AD-53220FE0CAA9}"/>
              </a:ext>
            </a:extLst>
          </p:cNvPr>
          <p:cNvSpPr txBox="1">
            <a:spLocks/>
          </p:cNvSpPr>
          <p:nvPr/>
        </p:nvSpPr>
        <p:spPr>
          <a:xfrm>
            <a:off x="4197232" y="3809066"/>
            <a:ext cx="1911337" cy="2493808"/>
          </a:xfrm>
          <a:prstGeom prst="rect">
            <a:avLst/>
          </a:prstGeom>
        </p:spPr>
        <p:txBody>
          <a:bodyPr vert="horz" lIns="91440" tIns="45720" rIns="91440" bIns="45720" rtlCol="0">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None/>
            </a:pPr>
            <a:r>
              <a:rPr lang="fi-FI" sz="1000" dirty="0">
                <a:solidFill>
                  <a:schemeClr val="bg1"/>
                </a:solidFill>
              </a:rPr>
              <a:t>Huomisen johtajuus vaatii meiltä päivittäisiä tekoja jo tänään. Johtajuuden anatomia kokoaa ominaisuudet, joita nuoret odottavat johtajuudelta. </a:t>
            </a:r>
          </a:p>
          <a:p>
            <a:pPr marL="0" indent="0">
              <a:spcBef>
                <a:spcPts val="0"/>
              </a:spcBef>
              <a:spcAft>
                <a:spcPts val="600"/>
              </a:spcAft>
              <a:buNone/>
            </a:pPr>
            <a:r>
              <a:rPr lang="fi-FI" sz="1000" dirty="0">
                <a:solidFill>
                  <a:schemeClr val="bg1"/>
                </a:solidFill>
              </a:rPr>
              <a:t>Hahmo kuvaa johtajuuden anatomiaa ja sen tavoitteena on tuoda näkyväksi hyviä ja konkreettisia johtajuustekoja.</a:t>
            </a:r>
          </a:p>
          <a:p>
            <a:pPr marL="0" indent="0">
              <a:spcBef>
                <a:spcPts val="0"/>
              </a:spcBef>
              <a:spcAft>
                <a:spcPts val="600"/>
              </a:spcAft>
              <a:buNone/>
            </a:pPr>
            <a:r>
              <a:rPr lang="fi-FI" sz="1000" dirty="0">
                <a:solidFill>
                  <a:schemeClr val="bg1"/>
                </a:solidFill>
              </a:rPr>
              <a:t>Tutustu Johtajuuden anatomiaan </a:t>
            </a:r>
            <a:r>
              <a:rPr lang="fi-FI" sz="1000" i="1" dirty="0">
                <a:solidFill>
                  <a:schemeClr val="accent1"/>
                </a:solidFill>
                <a:hlinkClick r:id="rId6">
                  <a:extLst>
                    <a:ext uri="{A12FA001-AC4F-418D-AE19-62706E023703}">
                      <ahyp:hlinkClr xmlns:ahyp="http://schemas.microsoft.com/office/drawing/2018/hyperlinkcolor" val="tx"/>
                    </a:ext>
                  </a:extLst>
                </a:hlinkClick>
              </a:rPr>
              <a:t>täältä</a:t>
            </a:r>
            <a:endParaRPr lang="fi-FI" sz="1000" i="1" dirty="0">
              <a:solidFill>
                <a:schemeClr val="accent1"/>
              </a:solidFill>
            </a:endParaRPr>
          </a:p>
        </p:txBody>
      </p:sp>
      <p:cxnSp>
        <p:nvCxnSpPr>
          <p:cNvPr id="47" name="Straight Connector 46">
            <a:extLst>
              <a:ext uri="{FF2B5EF4-FFF2-40B4-BE49-F238E27FC236}">
                <a16:creationId xmlns:a16="http://schemas.microsoft.com/office/drawing/2014/main" id="{6865B827-CB65-0DA9-88C5-92F97A32F109}"/>
              </a:ext>
            </a:extLst>
          </p:cNvPr>
          <p:cNvCxnSpPr>
            <a:cxnSpLocks/>
          </p:cNvCxnSpPr>
          <p:nvPr/>
        </p:nvCxnSpPr>
        <p:spPr>
          <a:xfrm>
            <a:off x="2501717" y="3147073"/>
            <a:ext cx="0" cy="576000"/>
          </a:xfrm>
          <a:prstGeom prst="line">
            <a:avLst/>
          </a:prstGeom>
          <a:ln>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EAAED4D-8333-D279-71D2-3773549B9923}"/>
              </a:ext>
            </a:extLst>
          </p:cNvPr>
          <p:cNvCxnSpPr>
            <a:cxnSpLocks/>
          </p:cNvCxnSpPr>
          <p:nvPr/>
        </p:nvCxnSpPr>
        <p:spPr>
          <a:xfrm>
            <a:off x="621623" y="3635040"/>
            <a:ext cx="0" cy="576000"/>
          </a:xfrm>
          <a:prstGeom prst="line">
            <a:avLst/>
          </a:prstGeom>
          <a:ln>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A5997E-2F37-711D-4708-B1E96B9BE95F}"/>
              </a:ext>
            </a:extLst>
          </p:cNvPr>
          <p:cNvCxnSpPr>
            <a:cxnSpLocks/>
          </p:cNvCxnSpPr>
          <p:nvPr/>
        </p:nvCxnSpPr>
        <p:spPr>
          <a:xfrm>
            <a:off x="4576972" y="2514938"/>
            <a:ext cx="0" cy="576000"/>
          </a:xfrm>
          <a:prstGeom prst="line">
            <a:avLst/>
          </a:prstGeom>
          <a:ln>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C5517B-56DD-9255-7D2B-130C888913DD}"/>
              </a:ext>
            </a:extLst>
          </p:cNvPr>
          <p:cNvCxnSpPr>
            <a:cxnSpLocks/>
          </p:cNvCxnSpPr>
          <p:nvPr/>
        </p:nvCxnSpPr>
        <p:spPr>
          <a:xfrm>
            <a:off x="6524743" y="1693060"/>
            <a:ext cx="0" cy="576000"/>
          </a:xfrm>
          <a:prstGeom prst="line">
            <a:avLst/>
          </a:prstGeom>
          <a:ln>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53" name="Graphic 52" descr="Research with solid fill">
            <a:extLst>
              <a:ext uri="{FF2B5EF4-FFF2-40B4-BE49-F238E27FC236}">
                <a16:creationId xmlns:a16="http://schemas.microsoft.com/office/drawing/2014/main" id="{A4A40E70-E8CD-B084-08B8-2B1AFDF9D6E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69866" y="4080428"/>
            <a:ext cx="562629" cy="562629"/>
          </a:xfrm>
          <a:prstGeom prst="rect">
            <a:avLst/>
          </a:prstGeom>
        </p:spPr>
      </p:pic>
      <p:pic>
        <p:nvPicPr>
          <p:cNvPr id="57" name="Graphic 56" descr="Man with solid fill">
            <a:extLst>
              <a:ext uri="{FF2B5EF4-FFF2-40B4-BE49-F238E27FC236}">
                <a16:creationId xmlns:a16="http://schemas.microsoft.com/office/drawing/2014/main" id="{0A500415-F35B-206B-F326-5C2D977F3EA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289397" y="3129786"/>
            <a:ext cx="536964" cy="536964"/>
          </a:xfrm>
          <a:prstGeom prst="rect">
            <a:avLst/>
          </a:prstGeom>
        </p:spPr>
      </p:pic>
      <p:pic>
        <p:nvPicPr>
          <p:cNvPr id="59" name="Graphic 58" descr="Rocket with solid fill">
            <a:extLst>
              <a:ext uri="{FF2B5EF4-FFF2-40B4-BE49-F238E27FC236}">
                <a16:creationId xmlns:a16="http://schemas.microsoft.com/office/drawing/2014/main" id="{76E657FE-C07A-E544-AA29-37CF11E5EDB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60630" y="2144621"/>
            <a:ext cx="567315" cy="567315"/>
          </a:xfrm>
          <a:prstGeom prst="rect">
            <a:avLst/>
          </a:prstGeom>
        </p:spPr>
      </p:pic>
      <p:pic>
        <p:nvPicPr>
          <p:cNvPr id="61" name="Graphic 60" descr="Speedometer Low with solid fill">
            <a:extLst>
              <a:ext uri="{FF2B5EF4-FFF2-40B4-BE49-F238E27FC236}">
                <a16:creationId xmlns:a16="http://schemas.microsoft.com/office/drawing/2014/main" id="{05AF40C3-C7CB-14A6-97E8-B101FDE89AD3}"/>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350255" y="3523785"/>
            <a:ext cx="555019" cy="555018"/>
          </a:xfrm>
          <a:prstGeom prst="rect">
            <a:avLst/>
          </a:prstGeom>
        </p:spPr>
      </p:pic>
      <p:sp>
        <p:nvSpPr>
          <p:cNvPr id="71" name="Title 2">
            <a:extLst>
              <a:ext uri="{FF2B5EF4-FFF2-40B4-BE49-F238E27FC236}">
                <a16:creationId xmlns:a16="http://schemas.microsoft.com/office/drawing/2014/main" id="{90F539A1-47A6-4056-1C65-6C3B919AA8D3}"/>
              </a:ext>
            </a:extLst>
          </p:cNvPr>
          <p:cNvSpPr txBox="1">
            <a:spLocks/>
          </p:cNvSpPr>
          <p:nvPr/>
        </p:nvSpPr>
        <p:spPr>
          <a:xfrm>
            <a:off x="1497647" y="657557"/>
            <a:ext cx="4176574" cy="1299027"/>
          </a:xfrm>
          <a:prstGeom prst="rect">
            <a:avLst/>
          </a:prstGeom>
        </p:spPr>
        <p:txBody>
          <a:bodyPr vert="horz" lIns="91440" tIns="45720" rIns="91440" bIns="45720" rtlCol="0" anchor="t" anchorCtr="0">
            <a:noAutofit/>
          </a:bodyPr>
          <a:lstStyle>
            <a:lvl1pPr algn="l" defTabSz="1219170" rtl="0" eaLnBrk="1" latinLnBrk="0" hangingPunct="1">
              <a:spcBef>
                <a:spcPct val="0"/>
              </a:spcBef>
              <a:buNone/>
              <a:defRPr sz="2800" b="1" kern="1200">
                <a:solidFill>
                  <a:schemeClr val="tx1">
                    <a:lumMod val="85000"/>
                    <a:lumOff val="15000"/>
                  </a:schemeClr>
                </a:solidFill>
                <a:latin typeface="+mn-lt"/>
                <a:ea typeface="+mj-ea"/>
                <a:cs typeface="+mj-cs"/>
              </a:defRPr>
            </a:lvl1pPr>
          </a:lstStyle>
          <a:p>
            <a:r>
              <a:rPr lang="en-FI" sz="6000">
                <a:solidFill>
                  <a:schemeClr val="accent1"/>
                </a:solidFill>
              </a:rPr>
              <a:t>huomisen</a:t>
            </a:r>
          </a:p>
        </p:txBody>
      </p:sp>
      <p:sp>
        <p:nvSpPr>
          <p:cNvPr id="72" name="Title 2">
            <a:extLst>
              <a:ext uri="{FF2B5EF4-FFF2-40B4-BE49-F238E27FC236}">
                <a16:creationId xmlns:a16="http://schemas.microsoft.com/office/drawing/2014/main" id="{0F2944F2-5640-BA57-F4E4-20B6895DCFEA}"/>
              </a:ext>
            </a:extLst>
          </p:cNvPr>
          <p:cNvSpPr txBox="1">
            <a:spLocks/>
          </p:cNvSpPr>
          <p:nvPr/>
        </p:nvSpPr>
        <p:spPr>
          <a:xfrm>
            <a:off x="1136014" y="1425286"/>
            <a:ext cx="4899841" cy="793561"/>
          </a:xfrm>
          <a:prstGeom prst="rect">
            <a:avLst/>
          </a:prstGeom>
        </p:spPr>
        <p:txBody>
          <a:bodyPr vert="horz" lIns="91440" tIns="45720" rIns="91440" bIns="45720" rtlCol="0" anchor="t" anchorCtr="0">
            <a:noAutofit/>
          </a:bodyPr>
          <a:lstStyle>
            <a:lvl1pPr algn="l" defTabSz="1219170" rtl="0" eaLnBrk="1" latinLnBrk="0" hangingPunct="1">
              <a:spcBef>
                <a:spcPct val="0"/>
              </a:spcBef>
              <a:buNone/>
              <a:defRPr sz="2800" b="1" kern="1200">
                <a:solidFill>
                  <a:schemeClr val="tx1">
                    <a:lumMod val="85000"/>
                    <a:lumOff val="15000"/>
                  </a:schemeClr>
                </a:solidFill>
                <a:latin typeface="+mn-lt"/>
                <a:ea typeface="+mj-ea"/>
                <a:cs typeface="+mj-cs"/>
              </a:defRPr>
            </a:lvl1pPr>
          </a:lstStyle>
          <a:p>
            <a:r>
              <a:rPr lang="en-FI" sz="4000">
                <a:solidFill>
                  <a:schemeClr val="accent1"/>
                </a:solidFill>
              </a:rPr>
              <a:t>johtajuutta</a:t>
            </a:r>
          </a:p>
        </p:txBody>
      </p:sp>
      <p:cxnSp>
        <p:nvCxnSpPr>
          <p:cNvPr id="10" name="Straight Connector 9">
            <a:extLst>
              <a:ext uri="{FF2B5EF4-FFF2-40B4-BE49-F238E27FC236}">
                <a16:creationId xmlns:a16="http://schemas.microsoft.com/office/drawing/2014/main" id="{B9616743-E83E-FA8E-C686-1733B9AB8BE9}"/>
              </a:ext>
            </a:extLst>
          </p:cNvPr>
          <p:cNvCxnSpPr>
            <a:cxnSpLocks/>
          </p:cNvCxnSpPr>
          <p:nvPr/>
        </p:nvCxnSpPr>
        <p:spPr>
          <a:xfrm>
            <a:off x="8709080" y="2064724"/>
            <a:ext cx="0" cy="576000"/>
          </a:xfrm>
          <a:prstGeom prst="line">
            <a:avLst/>
          </a:prstGeom>
          <a:ln>
            <a:solidFill>
              <a:schemeClr val="accent1">
                <a:lumMod val="60000"/>
                <a:lumOff val="4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Rounded Rectangle 68">
            <a:hlinkClick r:id="rId5"/>
            <a:extLst>
              <a:ext uri="{FF2B5EF4-FFF2-40B4-BE49-F238E27FC236}">
                <a16:creationId xmlns:a16="http://schemas.microsoft.com/office/drawing/2014/main" id="{E2965803-35E4-44D6-0DD8-FB04E2A0D0E4}"/>
              </a:ext>
            </a:extLst>
          </p:cNvPr>
          <p:cNvSpPr/>
          <p:nvPr/>
        </p:nvSpPr>
        <p:spPr>
          <a:xfrm>
            <a:off x="10164026" y="1391690"/>
            <a:ext cx="1572544" cy="675693"/>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100" b="1" dirty="0">
                <a:solidFill>
                  <a:schemeClr val="accent2"/>
                </a:solidFill>
              </a:rPr>
              <a:t>Johtajuus-barometri 2024</a:t>
            </a:r>
          </a:p>
        </p:txBody>
      </p:sp>
      <p:cxnSp>
        <p:nvCxnSpPr>
          <p:cNvPr id="12" name="Straight Connector 11">
            <a:extLst>
              <a:ext uri="{FF2B5EF4-FFF2-40B4-BE49-F238E27FC236}">
                <a16:creationId xmlns:a16="http://schemas.microsoft.com/office/drawing/2014/main" id="{DEB747F4-48FC-5BB5-FBFA-6522343A052B}"/>
              </a:ext>
            </a:extLst>
          </p:cNvPr>
          <p:cNvCxnSpPr>
            <a:cxnSpLocks/>
          </p:cNvCxnSpPr>
          <p:nvPr/>
        </p:nvCxnSpPr>
        <p:spPr>
          <a:xfrm>
            <a:off x="10481446" y="847788"/>
            <a:ext cx="0" cy="576000"/>
          </a:xfrm>
          <a:prstGeom prst="line">
            <a:avLst/>
          </a:prstGeom>
          <a:ln>
            <a:solidFill>
              <a:schemeClr val="accent1">
                <a:lumMod val="60000"/>
                <a:lumOff val="4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8" name="Content Placeholder 1">
            <a:extLst>
              <a:ext uri="{FF2B5EF4-FFF2-40B4-BE49-F238E27FC236}">
                <a16:creationId xmlns:a16="http://schemas.microsoft.com/office/drawing/2014/main" id="{BD89B3E4-F1E5-E95D-78BF-2FDC1C078724}"/>
              </a:ext>
            </a:extLst>
          </p:cNvPr>
          <p:cNvSpPr txBox="1">
            <a:spLocks/>
          </p:cNvSpPr>
          <p:nvPr/>
        </p:nvSpPr>
        <p:spPr>
          <a:xfrm>
            <a:off x="10171522" y="2204290"/>
            <a:ext cx="2020478" cy="2140643"/>
          </a:xfrm>
          <a:prstGeom prst="rect">
            <a:avLst/>
          </a:prstGeom>
        </p:spPr>
        <p:txBody>
          <a:bodyPr vert="horz" lIns="91440" tIns="45720" rIns="91440" bIns="45720" rtlCol="0" anchor="t">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None/>
            </a:pPr>
            <a:r>
              <a:rPr lang="fi-FI" sz="1000" dirty="0">
                <a:solidFill>
                  <a:schemeClr val="bg1"/>
                </a:solidFill>
              </a:rPr>
              <a:t>Johtajuusbarometri 2024 on rakennettu soveltuvilta osin aikaisemman Johtajuusbarometrin päälle.</a:t>
            </a:r>
          </a:p>
          <a:p>
            <a:pPr marL="0" indent="0">
              <a:spcBef>
                <a:spcPts val="0"/>
              </a:spcBef>
              <a:spcAft>
                <a:spcPts val="600"/>
              </a:spcAft>
              <a:buNone/>
            </a:pPr>
            <a:r>
              <a:rPr lang="fi-FI" sz="1000" dirty="0">
                <a:solidFill>
                  <a:schemeClr val="bg1"/>
                </a:solidFill>
              </a:rPr>
              <a:t>Barometrin tavoitteena oli selvittää 18-74 vuotiaiden suomalaisten suhtautumista johtajuuteen ja johtamiseen. Tutkimuksessa on kolme teemaa: asenne työelämään, johtamisen ja johtajuuden nykytilaan sekä johtamisen tulevaisuuteen.</a:t>
            </a:r>
          </a:p>
          <a:p>
            <a:pPr marL="0" indent="0">
              <a:spcBef>
                <a:spcPts val="0"/>
              </a:spcBef>
              <a:spcAft>
                <a:spcPts val="600"/>
              </a:spcAft>
              <a:buNone/>
            </a:pPr>
            <a:r>
              <a:rPr lang="fi-FI" sz="1000" dirty="0">
                <a:solidFill>
                  <a:schemeClr val="bg1"/>
                </a:solidFill>
              </a:rPr>
              <a:t>Johtajuusbarometrin tulokset voit ladata itsellesi </a:t>
            </a:r>
            <a:r>
              <a:rPr lang="fi-FI" sz="1000" i="1"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täältä</a:t>
            </a:r>
            <a:endParaRPr lang="fi-FI" sz="1000" i="1" dirty="0">
              <a:solidFill>
                <a:schemeClr val="accent1">
                  <a:lumMod val="60000"/>
                  <a:lumOff val="40000"/>
                </a:schemeClr>
              </a:solidFill>
              <a:cs typeface="Arial"/>
            </a:endParaRPr>
          </a:p>
        </p:txBody>
      </p:sp>
      <p:sp>
        <p:nvSpPr>
          <p:cNvPr id="19" name="Content Placeholder 1">
            <a:extLst>
              <a:ext uri="{FF2B5EF4-FFF2-40B4-BE49-F238E27FC236}">
                <a16:creationId xmlns:a16="http://schemas.microsoft.com/office/drawing/2014/main" id="{B5511D64-6BC6-4FD2-0B08-A2721D82EA52}"/>
              </a:ext>
            </a:extLst>
          </p:cNvPr>
          <p:cNvSpPr txBox="1">
            <a:spLocks/>
          </p:cNvSpPr>
          <p:nvPr/>
        </p:nvSpPr>
        <p:spPr>
          <a:xfrm>
            <a:off x="8305626" y="3412491"/>
            <a:ext cx="1865895" cy="2140643"/>
          </a:xfrm>
          <a:prstGeom prst="rect">
            <a:avLst/>
          </a:prstGeom>
        </p:spPr>
        <p:txBody>
          <a:bodyPr vert="horz" lIns="91440" tIns="45720" rIns="91440" bIns="45720" rtlCol="0" anchor="t">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spcBef>
                <a:spcPts val="0"/>
              </a:spcBef>
              <a:spcAft>
                <a:spcPts val="600"/>
              </a:spcAft>
              <a:buNone/>
            </a:pPr>
            <a:r>
              <a:rPr lang="fi-FI" sz="1000" dirty="0">
                <a:solidFill>
                  <a:schemeClr val="bg1"/>
                </a:solidFill>
              </a:rPr>
              <a:t>Johtajuus yhdistää inhimillisen kasvun, hyvinvoinnin ja tuottavuuden, ja sen kehittäminen on avain Suomen menestykseen.</a:t>
            </a:r>
          </a:p>
          <a:p>
            <a:pPr marL="0" indent="0">
              <a:spcBef>
                <a:spcPts val="0"/>
              </a:spcBef>
              <a:spcAft>
                <a:spcPts val="600"/>
              </a:spcAft>
              <a:buNone/>
            </a:pPr>
            <a:r>
              <a:rPr lang="fi-FI" sz="1000" dirty="0">
                <a:solidFill>
                  <a:schemeClr val="bg1"/>
                </a:solidFill>
              </a:rPr>
              <a:t>Kevään ja syksyn 2024 aikana toteuttelutetussa laajassa johtajuuskeskustelussa pohdittiin tulevaisuuden johtajuustaitoja ja niiden kehittämistä asiantuntijapuheenvuorojen ja työpajatyöskentelyn pohjalta.</a:t>
            </a:r>
          </a:p>
          <a:p>
            <a:pPr marL="0" indent="0">
              <a:spcBef>
                <a:spcPts val="0"/>
              </a:spcBef>
              <a:spcAft>
                <a:spcPts val="600"/>
              </a:spcAft>
              <a:buNone/>
            </a:pPr>
            <a:r>
              <a:rPr lang="fi-FI" sz="1000" dirty="0">
                <a:solidFill>
                  <a:schemeClr val="bg1"/>
                </a:solidFill>
                <a:cs typeface="Arial"/>
              </a:rPr>
              <a:t>Johtajuuden vuoropuhelun tulokset saat </a:t>
            </a:r>
            <a:r>
              <a:rPr lang="fi-FI" sz="1000" i="1" dirty="0">
                <a:solidFill>
                  <a:schemeClr val="accent1">
                    <a:lumMod val="60000"/>
                    <a:lumOff val="40000"/>
                  </a:schemeClr>
                </a:solidFill>
                <a:cs typeface="Arial"/>
                <a:hlinkClick r:id="rId3">
                  <a:extLst>
                    <a:ext uri="{A12FA001-AC4F-418D-AE19-62706E023703}">
                      <ahyp:hlinkClr xmlns:ahyp="http://schemas.microsoft.com/office/drawing/2018/hyperlinkcolor" val="tx"/>
                    </a:ext>
                  </a:extLst>
                </a:hlinkClick>
              </a:rPr>
              <a:t>täältä</a:t>
            </a:r>
            <a:endParaRPr lang="fi-FI" sz="1050" i="1" dirty="0">
              <a:solidFill>
                <a:schemeClr val="accent1">
                  <a:lumMod val="60000"/>
                  <a:lumOff val="40000"/>
                </a:schemeClr>
              </a:solidFill>
              <a:cs typeface="Arial"/>
            </a:endParaRPr>
          </a:p>
        </p:txBody>
      </p:sp>
      <p:pic>
        <p:nvPicPr>
          <p:cNvPr id="21" name="Graphic 20" descr="Chat with solid fill">
            <a:extLst>
              <a:ext uri="{FF2B5EF4-FFF2-40B4-BE49-F238E27FC236}">
                <a16:creationId xmlns:a16="http://schemas.microsoft.com/office/drawing/2014/main" id="{AEE794B0-790F-ECED-806E-7B9A80951D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39842" y="2322923"/>
            <a:ext cx="677158" cy="677158"/>
          </a:xfrm>
          <a:prstGeom prst="rect">
            <a:avLst/>
          </a:prstGeom>
        </p:spPr>
      </p:pic>
      <p:pic>
        <p:nvPicPr>
          <p:cNvPr id="24" name="Graphic 23" descr="Speedometer Low with solid fill">
            <a:extLst>
              <a:ext uri="{FF2B5EF4-FFF2-40B4-BE49-F238E27FC236}">
                <a16:creationId xmlns:a16="http://schemas.microsoft.com/office/drawing/2014/main" id="{F4268821-2968-6AD4-36D4-27CD17DE0905}"/>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1277191" y="1198906"/>
            <a:ext cx="638289" cy="638288"/>
          </a:xfrm>
          <a:prstGeom prst="rect">
            <a:avLst/>
          </a:prstGeom>
        </p:spPr>
      </p:pic>
    </p:spTree>
    <p:extLst>
      <p:ext uri="{BB962C8B-B14F-4D97-AF65-F5344CB8AC3E}">
        <p14:creationId xmlns:p14="http://schemas.microsoft.com/office/powerpoint/2010/main" val="240694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 person, indoor, wall&#10;&#10;Description automatically generated">
            <a:extLst>
              <a:ext uri="{FF2B5EF4-FFF2-40B4-BE49-F238E27FC236}">
                <a16:creationId xmlns:a16="http://schemas.microsoft.com/office/drawing/2014/main" id="{56518CBE-72A3-25BD-CDA9-FF3C3F22AA1F}"/>
              </a:ext>
            </a:extLst>
          </p:cNvPr>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4062084" y="0"/>
            <a:ext cx="4084034" cy="6858000"/>
          </a:xfrm>
          <a:prstGeom prst="rect">
            <a:avLst/>
          </a:prstGeom>
        </p:spPr>
      </p:pic>
      <p:pic>
        <p:nvPicPr>
          <p:cNvPr id="16" name="Picture 15" descr="A picture containing person, indoor&#10;&#10;Description automatically generated">
            <a:extLst>
              <a:ext uri="{FF2B5EF4-FFF2-40B4-BE49-F238E27FC236}">
                <a16:creationId xmlns:a16="http://schemas.microsoft.com/office/drawing/2014/main" id="{F6D3866D-8745-428D-5F11-C62E398C2607}"/>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129909" y="0"/>
            <a:ext cx="4063999" cy="6858000"/>
          </a:xfrm>
          <a:prstGeom prst="rect">
            <a:avLst/>
          </a:prstGeom>
        </p:spPr>
      </p:pic>
      <p:pic>
        <p:nvPicPr>
          <p:cNvPr id="22" name="Picture 21" descr="A picture containing person, wall, indoor, person&#10;&#10;Description automatically generated">
            <a:extLst>
              <a:ext uri="{FF2B5EF4-FFF2-40B4-BE49-F238E27FC236}">
                <a16:creationId xmlns:a16="http://schemas.microsoft.com/office/drawing/2014/main" id="{DF3A89C1-673D-EEDD-5EE3-291A3021DC5E}"/>
              </a:ext>
            </a:extLst>
          </p:cNvPr>
          <p:cNvPicPr>
            <a:picLocks noChangeAspect="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43336" r="17241"/>
          <a:stretch/>
        </p:blipFill>
        <p:spPr>
          <a:xfrm>
            <a:off x="0" y="0"/>
            <a:ext cx="4051109" cy="6854170"/>
          </a:xfrm>
          <a:prstGeom prst="rect">
            <a:avLst/>
          </a:prstGeom>
        </p:spPr>
      </p:pic>
      <p:grpSp>
        <p:nvGrpSpPr>
          <p:cNvPr id="7" name="Group 6">
            <a:extLst>
              <a:ext uri="{FF2B5EF4-FFF2-40B4-BE49-F238E27FC236}">
                <a16:creationId xmlns:a16="http://schemas.microsoft.com/office/drawing/2014/main" id="{C507E5A9-6DE5-75CB-D5A1-056D561BB009}"/>
              </a:ext>
            </a:extLst>
          </p:cNvPr>
          <p:cNvGrpSpPr/>
          <p:nvPr/>
        </p:nvGrpSpPr>
        <p:grpSpPr>
          <a:xfrm>
            <a:off x="7145" y="-3830"/>
            <a:ext cx="12193912" cy="6858000"/>
            <a:chOff x="5981700" y="2597142"/>
            <a:chExt cx="5411050" cy="1803400"/>
          </a:xfrm>
        </p:grpSpPr>
        <p:sp>
          <p:nvSpPr>
            <p:cNvPr id="8" name="Rectangle 7">
              <a:extLst>
                <a:ext uri="{FF2B5EF4-FFF2-40B4-BE49-F238E27FC236}">
                  <a16:creationId xmlns:a16="http://schemas.microsoft.com/office/drawing/2014/main" id="{FF8FE772-B271-7C7D-33DE-CFFC2AADBC61}"/>
                </a:ext>
              </a:extLst>
            </p:cNvPr>
            <p:cNvSpPr/>
            <p:nvPr/>
          </p:nvSpPr>
          <p:spPr>
            <a:xfrm>
              <a:off x="5981700" y="2597142"/>
              <a:ext cx="1794509" cy="1803400"/>
            </a:xfrm>
            <a:prstGeom prst="rect">
              <a:avLst/>
            </a:prstGeom>
            <a:solidFill>
              <a:schemeClr val="accent2">
                <a:alpha val="465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330CE5EC-F8FF-8A09-745C-FD357EB1C711}"/>
                </a:ext>
              </a:extLst>
            </p:cNvPr>
            <p:cNvSpPr/>
            <p:nvPr/>
          </p:nvSpPr>
          <p:spPr>
            <a:xfrm>
              <a:off x="7776209" y="2597142"/>
              <a:ext cx="1812291" cy="1803400"/>
            </a:xfrm>
            <a:prstGeom prst="rect">
              <a:avLst/>
            </a:prstGeom>
            <a:solidFill>
              <a:schemeClr val="tx2">
                <a:alpha val="66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2645A4BF-CD7D-F77C-9923-04926239B4C4}"/>
                </a:ext>
              </a:extLst>
            </p:cNvPr>
            <p:cNvSpPr/>
            <p:nvPr/>
          </p:nvSpPr>
          <p:spPr>
            <a:xfrm>
              <a:off x="9586802" y="2597142"/>
              <a:ext cx="1805948" cy="1803400"/>
            </a:xfrm>
            <a:prstGeom prst="rect">
              <a:avLst/>
            </a:prstGeom>
            <a:solidFill>
              <a:schemeClr val="accent3">
                <a:alpha val="4967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2" name="Content Placeholder 1">
            <a:extLst>
              <a:ext uri="{FF2B5EF4-FFF2-40B4-BE49-F238E27FC236}">
                <a16:creationId xmlns:a16="http://schemas.microsoft.com/office/drawing/2014/main" id="{D023E2FA-FF80-0496-FC6F-A3C75620E767}"/>
              </a:ext>
            </a:extLst>
          </p:cNvPr>
          <p:cNvSpPr txBox="1">
            <a:spLocks/>
          </p:cNvSpPr>
          <p:nvPr/>
        </p:nvSpPr>
        <p:spPr>
          <a:xfrm>
            <a:off x="479870" y="1424763"/>
            <a:ext cx="3462427" cy="4512614"/>
          </a:xfrm>
          <a:prstGeom prst="rect">
            <a:avLst/>
          </a:prstGeom>
        </p:spPr>
        <p:txBody>
          <a:bodyPr vert="horz" lIns="91440" tIns="45720" rIns="91440" bIns="45720" rtlCol="0" anchor="t">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fi-FI" sz="1800" b="1">
                <a:solidFill>
                  <a:schemeClr val="accent1"/>
                </a:solidFill>
              </a:rPr>
              <a:t>Esihenkilö / tiiminvetäjä</a:t>
            </a:r>
          </a:p>
          <a:p>
            <a:pPr marL="0" indent="0">
              <a:spcBef>
                <a:spcPts val="667"/>
              </a:spcBef>
              <a:buNone/>
            </a:pPr>
            <a:r>
              <a:rPr lang="fi-FI" sz="1200">
                <a:solidFill>
                  <a:schemeClr val="bg1"/>
                </a:solidFill>
              </a:rPr>
              <a:t>Esihenkilönä tai tiiminvetäjänä voit hyödyntää starttipakettia monipuolisesti; joko yhdessä oman tiimisi kanssa tai itsenäisesti silloin, kun kaipaat itsereflektointia johtajuuteen liittyvien teemojen ympärillä. </a:t>
            </a:r>
            <a:endParaRPr lang="fi-FI" sz="1200">
              <a:solidFill>
                <a:schemeClr val="bg1"/>
              </a:solidFill>
              <a:cs typeface="Arial"/>
            </a:endParaRPr>
          </a:p>
          <a:p>
            <a:pPr marL="0" indent="0">
              <a:spcBef>
                <a:spcPts val="667"/>
              </a:spcBef>
              <a:buNone/>
            </a:pPr>
            <a:r>
              <a:rPr lang="fi-FI" sz="1200">
                <a:solidFill>
                  <a:schemeClr val="bg1"/>
                </a:solidFill>
              </a:rPr>
              <a:t>Kokonaisuus jakaantuu kahteen osuuteen: teeseihin ja työpohjiin. Jokaisesta teesistä on kirjoitettu alustus, joka johdattaa aiheeseen. Teesien yhteydestä löydät kysymyksiä pohdittavaksi joko itsenäisesti tai yhdessä tiimin kanssa.</a:t>
            </a:r>
            <a:endParaRPr lang="fi-FI" sz="1200">
              <a:solidFill>
                <a:schemeClr val="bg1"/>
              </a:solidFill>
              <a:cs typeface="Arial"/>
            </a:endParaRPr>
          </a:p>
          <a:p>
            <a:pPr marL="0" indent="0">
              <a:spcBef>
                <a:spcPts val="667"/>
              </a:spcBef>
              <a:buNone/>
            </a:pPr>
            <a:r>
              <a:rPr lang="fi-FI" sz="1200">
                <a:solidFill>
                  <a:schemeClr val="bg1"/>
                </a:solidFill>
              </a:rPr>
              <a:t>Jos haluat syventyä teemoihin aiemman tutkimuksen kautta, Nuoret ja johtajuus -tutkimus sekä Johtajuusbarometri tarjoavat lisänäkökulmia. Molemmat tutkimukset avaavat odotuksia murroksessa olevaa johtajuutta kohtaan. </a:t>
            </a:r>
            <a:endParaRPr lang="fi-FI" sz="1200">
              <a:solidFill>
                <a:schemeClr val="bg1"/>
              </a:solidFill>
              <a:cs typeface="Arial"/>
            </a:endParaRPr>
          </a:p>
          <a:p>
            <a:pPr marL="0" indent="0">
              <a:spcBef>
                <a:spcPts val="667"/>
              </a:spcBef>
              <a:buNone/>
            </a:pPr>
            <a:r>
              <a:rPr lang="fi-FI" sz="1200">
                <a:solidFill>
                  <a:schemeClr val="bg1"/>
                </a:solidFill>
              </a:rPr>
              <a:t>Fasilitaattorin vinkeistä saat ohjeita keskustelun tai työpajan järjestämiseen. </a:t>
            </a:r>
            <a:endParaRPr lang="fi-FI" sz="1200">
              <a:solidFill>
                <a:schemeClr val="bg1"/>
              </a:solidFill>
              <a:cs typeface="Arial"/>
            </a:endParaRPr>
          </a:p>
        </p:txBody>
      </p:sp>
      <p:sp>
        <p:nvSpPr>
          <p:cNvPr id="6" name="Title 5">
            <a:extLst>
              <a:ext uri="{FF2B5EF4-FFF2-40B4-BE49-F238E27FC236}">
                <a16:creationId xmlns:a16="http://schemas.microsoft.com/office/drawing/2014/main" id="{B104A659-253D-D254-3B06-6C934F856967}"/>
              </a:ext>
            </a:extLst>
          </p:cNvPr>
          <p:cNvSpPr>
            <a:spLocks noGrp="1"/>
          </p:cNvSpPr>
          <p:nvPr>
            <p:ph type="title"/>
          </p:nvPr>
        </p:nvSpPr>
        <p:spPr>
          <a:xfrm>
            <a:off x="481978" y="432000"/>
            <a:ext cx="10319487" cy="388865"/>
          </a:xfrm>
        </p:spPr>
        <p:txBody>
          <a:bodyPr/>
          <a:lstStyle/>
          <a:p>
            <a:r>
              <a:rPr lang="en-FI" sz="1800" dirty="0">
                <a:solidFill>
                  <a:schemeClr val="bg1"/>
                </a:solidFill>
              </a:rPr>
              <a:t>Vinkkejä starttipaketin käyttäjälle</a:t>
            </a:r>
            <a:endParaRPr lang="fi-FI" sz="1800" dirty="0">
              <a:solidFill>
                <a:schemeClr val="bg1"/>
              </a:solidFill>
            </a:endParaRPr>
          </a:p>
        </p:txBody>
      </p:sp>
      <p:sp>
        <p:nvSpPr>
          <p:cNvPr id="4" name="Slide Number Placeholder 3">
            <a:extLst>
              <a:ext uri="{FF2B5EF4-FFF2-40B4-BE49-F238E27FC236}">
                <a16:creationId xmlns:a16="http://schemas.microsoft.com/office/drawing/2014/main" id="{4FE7DE30-8163-DE08-62E2-EAA11AD7E799}"/>
              </a:ext>
            </a:extLst>
          </p:cNvPr>
          <p:cNvSpPr>
            <a:spLocks noGrp="1"/>
          </p:cNvSpPr>
          <p:nvPr>
            <p:ph type="sldNum" sz="quarter" idx="4"/>
          </p:nvPr>
        </p:nvSpPr>
        <p:spPr/>
        <p:txBody>
          <a:bodyPr/>
          <a:lstStyle/>
          <a:p>
            <a:fld id="{1EA1DD0D-7089-48C5-B116-A19F892CF1D9}" type="slidenum">
              <a:rPr lang="fi-FI" smtClean="0"/>
              <a:pPr/>
              <a:t>5</a:t>
            </a:fld>
            <a:endParaRPr lang="fi-FI"/>
          </a:p>
        </p:txBody>
      </p:sp>
      <p:sp>
        <p:nvSpPr>
          <p:cNvPr id="5" name="Footer Placeholder 4">
            <a:extLst>
              <a:ext uri="{FF2B5EF4-FFF2-40B4-BE49-F238E27FC236}">
                <a16:creationId xmlns:a16="http://schemas.microsoft.com/office/drawing/2014/main" id="{73F44D59-6578-1F7B-7086-59BEC1865631}"/>
              </a:ext>
            </a:extLst>
          </p:cNvPr>
          <p:cNvSpPr>
            <a:spLocks noGrp="1"/>
          </p:cNvSpPr>
          <p:nvPr>
            <p:ph type="ftr" sz="quarter" idx="3"/>
          </p:nvPr>
        </p:nvSpPr>
        <p:spPr/>
        <p:txBody>
          <a:bodyPr/>
          <a:lstStyle/>
          <a:p>
            <a:r>
              <a:rPr lang="fi-FI" dirty="0">
                <a:solidFill>
                  <a:schemeClr val="bg1"/>
                </a:solidFill>
              </a:rPr>
              <a:t>Huomisen johtajuus | Starttipaketti</a:t>
            </a:r>
          </a:p>
        </p:txBody>
      </p:sp>
      <p:sp>
        <p:nvSpPr>
          <p:cNvPr id="11" name="Content Placeholder 1">
            <a:extLst>
              <a:ext uri="{FF2B5EF4-FFF2-40B4-BE49-F238E27FC236}">
                <a16:creationId xmlns:a16="http://schemas.microsoft.com/office/drawing/2014/main" id="{22CB06F0-711B-3AAB-1983-D82E49627A57}"/>
              </a:ext>
            </a:extLst>
          </p:cNvPr>
          <p:cNvSpPr txBox="1">
            <a:spLocks/>
          </p:cNvSpPr>
          <p:nvPr/>
        </p:nvSpPr>
        <p:spPr>
          <a:xfrm>
            <a:off x="4404984" y="1442231"/>
            <a:ext cx="3229617" cy="4742258"/>
          </a:xfrm>
          <a:prstGeom prst="rect">
            <a:avLst/>
          </a:prstGeom>
        </p:spPr>
        <p:txBody>
          <a:bodyPr lIns="91440" tIns="45720" rIns="91440" bIns="45720" anchor="t"/>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fi-FI" sz="1800" b="1">
                <a:solidFill>
                  <a:schemeClr val="accent1"/>
                </a:solidFill>
              </a:rPr>
              <a:t>Fasilitaattori / alustaja</a:t>
            </a:r>
          </a:p>
          <a:p>
            <a:pPr marL="0" indent="0">
              <a:spcBef>
                <a:spcPts val="667"/>
              </a:spcBef>
              <a:buNone/>
            </a:pPr>
            <a:r>
              <a:rPr lang="fi-FI" sz="1200">
                <a:solidFill>
                  <a:schemeClr val="bg1"/>
                </a:solidFill>
              </a:rPr>
              <a:t>Kokonaisuus jakaantuu kahteen osuuteen: teeseihin ja työpohjiin. Jokaisesta teesistä on kirjoitettu alustus, joka johdattaa aiheeseen. Teesien yhteydestä löydät kysymyksiä pohdittavaksi yhdessä työpajan osallistujien kanssa.</a:t>
            </a:r>
            <a:endParaRPr lang="fi-FI" sz="1200">
              <a:solidFill>
                <a:schemeClr val="bg1"/>
              </a:solidFill>
              <a:cs typeface="Arial"/>
            </a:endParaRPr>
          </a:p>
          <a:p>
            <a:pPr marL="0" indent="0">
              <a:spcBef>
                <a:spcPts val="667"/>
              </a:spcBef>
              <a:buNone/>
            </a:pPr>
            <a:r>
              <a:rPr lang="fi-FI" sz="1200">
                <a:solidFill>
                  <a:schemeClr val="bg1"/>
                </a:solidFill>
              </a:rPr>
              <a:t>Ennen keskustelua fasilitaattorina sinun on hyvä perehtyä myös aiempiin tutkimuksiin ja aineistoihin; linkit Nuoret ja johtajuus -tutkimukseen, Johtajuusbarometriin, sekä Johtajuuden anatomia hahmoon löydät edelliseltä sivulta. Voit hyödyntää näitä sisältöjä monipuolisesti kun haluat fasilitoida Huomisen johtajuus-aiheisen työpajan tai keskustelun omalle tiimillesi tai asiakkaallesi. </a:t>
            </a:r>
          </a:p>
          <a:p>
            <a:pPr marL="0" indent="0">
              <a:spcBef>
                <a:spcPts val="667"/>
              </a:spcBef>
              <a:buNone/>
            </a:pPr>
            <a:r>
              <a:rPr lang="fi-FI" sz="1200">
                <a:solidFill>
                  <a:schemeClr val="bg1"/>
                </a:solidFill>
              </a:rPr>
              <a:t>Työpajassa voitte keskittyä yhteen tai useampaan työkirjassa esiin nostettuun teemaan. Fasilitointiin löydät työkaluja ja työpohjia starttipaketin lopusta.</a:t>
            </a:r>
            <a:endParaRPr lang="fi-FI" sz="1200">
              <a:solidFill>
                <a:schemeClr val="bg1"/>
              </a:solidFill>
              <a:cs typeface="Arial"/>
            </a:endParaRPr>
          </a:p>
          <a:p>
            <a:pPr marL="0" indent="0">
              <a:spcBef>
                <a:spcPts val="667"/>
              </a:spcBef>
              <a:buNone/>
            </a:pPr>
            <a:endParaRPr lang="fi-FI" sz="1200">
              <a:solidFill>
                <a:schemeClr val="bg1"/>
              </a:solidFill>
            </a:endParaRPr>
          </a:p>
        </p:txBody>
      </p:sp>
      <p:sp>
        <p:nvSpPr>
          <p:cNvPr id="13" name="Content Placeholder 1">
            <a:extLst>
              <a:ext uri="{FF2B5EF4-FFF2-40B4-BE49-F238E27FC236}">
                <a16:creationId xmlns:a16="http://schemas.microsoft.com/office/drawing/2014/main" id="{4CDD400A-F2C7-1B5C-7EA4-AAAFAEF59599}"/>
              </a:ext>
            </a:extLst>
          </p:cNvPr>
          <p:cNvSpPr txBox="1">
            <a:spLocks/>
          </p:cNvSpPr>
          <p:nvPr/>
        </p:nvSpPr>
        <p:spPr>
          <a:xfrm>
            <a:off x="8357419" y="1384337"/>
            <a:ext cx="3491227" cy="3981149"/>
          </a:xfrm>
          <a:prstGeom prst="rect">
            <a:avLst/>
          </a:prstGeom>
        </p:spPr>
        <p:txBody>
          <a:bodyPr vert="horz" lIns="91440" tIns="45720" rIns="91440" bIns="45720" rtlCol="0" anchor="t">
            <a:noAutofit/>
          </a:bodyPr>
          <a:lstStyle>
            <a:lvl1pPr marL="357708" indent="-357708" algn="l" defTabSz="1219170" rtl="0" eaLnBrk="1" latinLnBrk="0" hangingPunct="1">
              <a:spcBef>
                <a:spcPts val="1867"/>
              </a:spcBef>
              <a:buClr>
                <a:schemeClr val="accent1"/>
              </a:buClr>
              <a:buFont typeface="Arial" panose="020B0604020202020204" pitchFamily="34" charset="0"/>
              <a:buChar char="•"/>
              <a:defRPr sz="2000" kern="1200">
                <a:solidFill>
                  <a:schemeClr val="tx1"/>
                </a:solidFill>
                <a:latin typeface="+mn-lt"/>
                <a:ea typeface="+mn-ea"/>
                <a:cs typeface="+mn-cs"/>
              </a:defRPr>
            </a:lvl1pPr>
            <a:lvl2pPr marL="958827" indent="-349242"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316534" indent="-243411"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557828" indent="-241294"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90655" indent="-232828" algn="l" defTabSz="1219170" rtl="0" eaLnBrk="1" latinLnBrk="0" hangingPunct="1">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fi-FI" sz="1800" b="1" dirty="0">
                <a:solidFill>
                  <a:schemeClr val="accent2"/>
                </a:solidFill>
              </a:rPr>
              <a:t>Tiimi / tiimin jäsen</a:t>
            </a:r>
          </a:p>
          <a:p>
            <a:pPr marL="0" indent="0">
              <a:spcBef>
                <a:spcPts val="667"/>
              </a:spcBef>
              <a:buNone/>
            </a:pPr>
            <a:r>
              <a:rPr lang="fi-FI" sz="1200" dirty="0">
                <a:solidFill>
                  <a:schemeClr val="accent2"/>
                </a:solidFill>
              </a:rPr>
              <a:t>Materiaali on koostettu siten, että tiiminä ette välttämättä tarvitse erillistä fasilitaattoria keskustelun johtamiseen. Voitte poimia esimerkiksi tiimipäivän yhteydessä muutaman kiinnostavan teeman sivun 7 teeseistä ja keskustella niistä teesien yhteydessä olevien kysymysten avulla.</a:t>
            </a:r>
            <a:endParaRPr lang="fi-FI" sz="1200" dirty="0">
              <a:solidFill>
                <a:schemeClr val="accent2"/>
              </a:solidFill>
              <a:cs typeface="Arial"/>
            </a:endParaRPr>
          </a:p>
          <a:p>
            <a:pPr marL="0" indent="0">
              <a:spcBef>
                <a:spcPts val="667"/>
              </a:spcBef>
              <a:buNone/>
            </a:pPr>
            <a:r>
              <a:rPr lang="fi-FI" sz="1200" dirty="0">
                <a:solidFill>
                  <a:schemeClr val="accent2"/>
                </a:solidFill>
              </a:rPr>
              <a:t>Työpohjat toimivat sekä itsenäiseen työskentelyyn että tiimin yhteiseen pohdintaan. </a:t>
            </a:r>
            <a:endParaRPr lang="fi-FI" sz="1200" dirty="0">
              <a:solidFill>
                <a:schemeClr val="accent2"/>
              </a:solidFill>
              <a:cs typeface="Arial"/>
            </a:endParaRPr>
          </a:p>
          <a:p>
            <a:pPr marL="0" indent="0">
              <a:spcBef>
                <a:spcPts val="667"/>
              </a:spcBef>
              <a:buNone/>
            </a:pPr>
            <a:r>
              <a:rPr lang="fi-FI" sz="1200" dirty="0">
                <a:solidFill>
                  <a:schemeClr val="accent2"/>
                </a:solidFill>
              </a:rPr>
              <a:t>Tiimin jäsenelle starttipaketti antaa mahdollisuuden peilata omia ajatuksiaan johtajuutta kohtaan. Toisaalta sitä kautta, millaista johtajuutta odotat omalta yhteisöltäsi, mutta myös siitä näkökulmasta, mikä on oma roolisi tiimissä ja vastuusi työyhteisön johtajuuden toteutumisessa ja onnistumisessa. </a:t>
            </a:r>
            <a:endParaRPr lang="fi-FI" sz="1200" dirty="0">
              <a:solidFill>
                <a:schemeClr val="accent2"/>
              </a:solidFill>
              <a:cs typeface="Arial"/>
            </a:endParaRPr>
          </a:p>
          <a:p>
            <a:pPr marL="0" indent="0">
              <a:spcBef>
                <a:spcPts val="667"/>
              </a:spcBef>
              <a:buNone/>
            </a:pPr>
            <a:r>
              <a:rPr lang="fi-FI" sz="1200" dirty="0">
                <a:solidFill>
                  <a:schemeClr val="accent2"/>
                </a:solidFill>
              </a:rPr>
              <a:t>Tärkeintä on, että sinulla on halu pohtia ja kehittää johtajuutta yksin tai yhdessä muiden kanssa.</a:t>
            </a:r>
            <a:endParaRPr lang="fi-FI" sz="1200" dirty="0">
              <a:solidFill>
                <a:schemeClr val="accent2"/>
              </a:solidFill>
              <a:cs typeface="Arial"/>
            </a:endParaRPr>
          </a:p>
          <a:p>
            <a:pPr marL="0" indent="0" algn="r">
              <a:spcBef>
                <a:spcPts val="667"/>
              </a:spcBef>
              <a:buNone/>
            </a:pPr>
            <a:endParaRPr lang="fi-FI" sz="1200" dirty="0">
              <a:solidFill>
                <a:schemeClr val="accent2"/>
              </a:solidFill>
            </a:endParaRPr>
          </a:p>
          <a:p>
            <a:pPr marL="0" indent="0" algn="r">
              <a:spcBef>
                <a:spcPts val="667"/>
              </a:spcBef>
              <a:buNone/>
            </a:pPr>
            <a:r>
              <a:rPr lang="fi-FI" sz="1400" b="1" dirty="0">
                <a:solidFill>
                  <a:schemeClr val="accent2"/>
                </a:solidFill>
              </a:rPr>
              <a:t>Aloitetaanko? </a:t>
            </a:r>
            <a:r>
              <a:rPr lang="fi-FI" sz="1400" b="1" dirty="0">
                <a:solidFill>
                  <a:schemeClr val="accent2"/>
                </a:solidFill>
                <a:sym typeface="Wingdings" pitchFamily="2" charset="2"/>
              </a:rPr>
              <a:t></a:t>
            </a:r>
            <a:endParaRPr lang="fi-FI" sz="1400" b="1" dirty="0">
              <a:solidFill>
                <a:schemeClr val="accent2"/>
              </a:solidFill>
            </a:endParaRPr>
          </a:p>
          <a:p>
            <a:pPr marL="0" indent="0">
              <a:spcBef>
                <a:spcPts val="667"/>
              </a:spcBef>
              <a:buNone/>
            </a:pPr>
            <a:endParaRPr lang="fi-FI" sz="1200" dirty="0">
              <a:solidFill>
                <a:schemeClr val="accent2"/>
              </a:solidFill>
            </a:endParaRPr>
          </a:p>
          <a:p>
            <a:pPr marL="0" indent="0">
              <a:spcBef>
                <a:spcPts val="667"/>
              </a:spcBef>
              <a:buNone/>
            </a:pPr>
            <a:endParaRPr lang="fi-FI" sz="1200" dirty="0">
              <a:solidFill>
                <a:schemeClr val="accent2"/>
              </a:solidFill>
            </a:endParaRPr>
          </a:p>
          <a:p>
            <a:pPr marL="0" indent="0">
              <a:spcBef>
                <a:spcPts val="667"/>
              </a:spcBef>
              <a:buNone/>
            </a:pPr>
            <a:endParaRPr lang="fi-FI" sz="1200" dirty="0">
              <a:solidFill>
                <a:schemeClr val="accent2"/>
              </a:solidFill>
            </a:endParaRPr>
          </a:p>
        </p:txBody>
      </p:sp>
    </p:spTree>
    <p:extLst>
      <p:ext uri="{BB962C8B-B14F-4D97-AF65-F5344CB8AC3E}">
        <p14:creationId xmlns:p14="http://schemas.microsoft.com/office/powerpoint/2010/main" val="390279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9B92-7E3B-B3DC-621C-4C13DB1C4B96}"/>
              </a:ext>
            </a:extLst>
          </p:cNvPr>
          <p:cNvSpPr>
            <a:spLocks noGrp="1"/>
          </p:cNvSpPr>
          <p:nvPr>
            <p:ph type="ctrTitle"/>
          </p:nvPr>
        </p:nvSpPr>
        <p:spPr/>
        <p:txBody>
          <a:bodyPr/>
          <a:lstStyle/>
          <a:p>
            <a:r>
              <a:rPr lang="en-FI"/>
              <a:t>Teesit huomisen johtajuuteen</a:t>
            </a:r>
          </a:p>
        </p:txBody>
      </p:sp>
      <p:sp>
        <p:nvSpPr>
          <p:cNvPr id="3" name="Subtitle 2">
            <a:extLst>
              <a:ext uri="{FF2B5EF4-FFF2-40B4-BE49-F238E27FC236}">
                <a16:creationId xmlns:a16="http://schemas.microsoft.com/office/drawing/2014/main" id="{EBED3640-42DE-0533-F3FF-ABF935971938}"/>
              </a:ext>
            </a:extLst>
          </p:cNvPr>
          <p:cNvSpPr>
            <a:spLocks noGrp="1"/>
          </p:cNvSpPr>
          <p:nvPr>
            <p:ph type="subTitle" idx="1"/>
          </p:nvPr>
        </p:nvSpPr>
        <p:spPr>
          <a:xfrm>
            <a:off x="768000" y="4555341"/>
            <a:ext cx="5965309" cy="889884"/>
          </a:xfrm>
        </p:spPr>
        <p:txBody>
          <a:bodyPr>
            <a:noAutofit/>
          </a:bodyPr>
          <a:lstStyle/>
          <a:p>
            <a:r>
              <a:rPr lang="fi-FI" sz="1600" b="1" i="1">
                <a:solidFill>
                  <a:schemeClr val="bg1"/>
                </a:solidFill>
                <a:effectLst/>
                <a:latin typeface="Arial" panose="020B0604020202020204" pitchFamily="34" charset="0"/>
              </a:rPr>
              <a:t>Teesi</a:t>
            </a:r>
            <a:r>
              <a:rPr lang="fi-FI" sz="1600" b="0" i="1">
                <a:solidFill>
                  <a:schemeClr val="bg1"/>
                </a:solidFill>
                <a:effectLst/>
                <a:latin typeface="Arial" panose="020B0604020202020204" pitchFamily="34" charset="0"/>
              </a:rPr>
              <a:t> on lyhyesti esitetty väite, joka asetetaan keskustelun kohteeksi.</a:t>
            </a:r>
            <a:endParaRPr lang="fi-FI" sz="1600" i="1">
              <a:solidFill>
                <a:schemeClr val="bg1"/>
              </a:solidFill>
            </a:endParaRPr>
          </a:p>
        </p:txBody>
      </p:sp>
    </p:spTree>
    <p:extLst>
      <p:ext uri="{BB962C8B-B14F-4D97-AF65-F5344CB8AC3E}">
        <p14:creationId xmlns:p14="http://schemas.microsoft.com/office/powerpoint/2010/main" val="377270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2D76A-E022-CC49-8E0B-83B5C3E20D13}"/>
              </a:ext>
            </a:extLst>
          </p:cNvPr>
          <p:cNvSpPr>
            <a:spLocks noGrp="1"/>
          </p:cNvSpPr>
          <p:nvPr>
            <p:ph type="title"/>
          </p:nvPr>
        </p:nvSpPr>
        <p:spPr/>
        <p:txBody>
          <a:bodyPr/>
          <a:lstStyle/>
          <a:p>
            <a:r>
              <a:rPr lang="en-FI">
                <a:solidFill>
                  <a:schemeClr val="bg1"/>
                </a:solidFill>
              </a:rPr>
              <a:t>Teesit huomisen johtajuuteen</a:t>
            </a:r>
          </a:p>
        </p:txBody>
      </p:sp>
      <p:sp>
        <p:nvSpPr>
          <p:cNvPr id="4" name="Slide Number Placeholder 3">
            <a:extLst>
              <a:ext uri="{FF2B5EF4-FFF2-40B4-BE49-F238E27FC236}">
                <a16:creationId xmlns:a16="http://schemas.microsoft.com/office/drawing/2014/main" id="{795D70B2-BB50-DC7E-8A0F-5497ACC99BF9}"/>
              </a:ext>
            </a:extLst>
          </p:cNvPr>
          <p:cNvSpPr>
            <a:spLocks noGrp="1"/>
          </p:cNvSpPr>
          <p:nvPr>
            <p:ph type="sldNum" sz="quarter" idx="4"/>
          </p:nvPr>
        </p:nvSpPr>
        <p:spPr>
          <a:xfrm>
            <a:off x="11443659" y="6329216"/>
            <a:ext cx="538948" cy="268137"/>
          </a:xfrm>
        </p:spPr>
        <p:txBody>
          <a:bodyPr/>
          <a:lstStyle/>
          <a:p>
            <a:fld id="{1EA1DD0D-7089-48C5-B116-A19F892CF1D9}" type="slidenum">
              <a:rPr lang="fi-FI" smtClean="0">
                <a:solidFill>
                  <a:schemeClr val="bg1"/>
                </a:solidFill>
              </a:rPr>
              <a:pPr/>
              <a:t>7</a:t>
            </a:fld>
            <a:endParaRPr lang="fi-FI">
              <a:solidFill>
                <a:schemeClr val="bg1"/>
              </a:solidFill>
            </a:endParaRPr>
          </a:p>
        </p:txBody>
      </p:sp>
      <p:grpSp>
        <p:nvGrpSpPr>
          <p:cNvPr id="13" name="Group 12">
            <a:extLst>
              <a:ext uri="{FF2B5EF4-FFF2-40B4-BE49-F238E27FC236}">
                <a16:creationId xmlns:a16="http://schemas.microsoft.com/office/drawing/2014/main" id="{4EDBD0B7-E578-969A-282A-39F5FA8EDB1D}"/>
              </a:ext>
            </a:extLst>
          </p:cNvPr>
          <p:cNvGrpSpPr/>
          <p:nvPr/>
        </p:nvGrpSpPr>
        <p:grpSpPr>
          <a:xfrm>
            <a:off x="768002" y="1367313"/>
            <a:ext cx="10675657" cy="4806372"/>
            <a:chOff x="768002" y="1646277"/>
            <a:chExt cx="10675657" cy="4231261"/>
          </a:xfrm>
          <a:solidFill>
            <a:schemeClr val="accent2">
              <a:alpha val="69879"/>
            </a:schemeClr>
          </a:solidFill>
        </p:grpSpPr>
        <p:sp>
          <p:nvSpPr>
            <p:cNvPr id="5" name="Rectangle 4">
              <a:extLst>
                <a:ext uri="{FF2B5EF4-FFF2-40B4-BE49-F238E27FC236}">
                  <a16:creationId xmlns:a16="http://schemas.microsoft.com/office/drawing/2014/main" id="{B05860AA-E1B7-615D-7973-48EA9219267B}"/>
                </a:ext>
              </a:extLst>
            </p:cNvPr>
            <p:cNvSpPr/>
            <p:nvPr/>
          </p:nvSpPr>
          <p:spPr>
            <a:xfrm>
              <a:off x="768002"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1</a:t>
              </a:r>
            </a:p>
            <a:p>
              <a:pPr algn="ctr">
                <a:spcAft>
                  <a:spcPts val="600"/>
                </a:spcAft>
              </a:pPr>
              <a:r>
                <a:rPr lang="en-FI" sz="1800" b="1">
                  <a:solidFill>
                    <a:schemeClr val="accent1"/>
                  </a:solidFill>
                </a:rPr>
                <a:t>Tulevaisuus</a:t>
              </a:r>
            </a:p>
            <a:p>
              <a:pPr algn="ctr">
                <a:spcAft>
                  <a:spcPts val="600"/>
                </a:spcAft>
              </a:pPr>
              <a:r>
                <a:rPr lang="en-FI" sz="1500">
                  <a:solidFill>
                    <a:schemeClr val="bg1"/>
                  </a:solidFill>
                </a:rPr>
                <a:t>Johtajuus on jatkuvassa </a:t>
              </a:r>
              <a:br>
                <a:rPr lang="en-FI" sz="1500">
                  <a:solidFill>
                    <a:schemeClr val="bg1"/>
                  </a:solidFill>
                </a:rPr>
              </a:br>
              <a:r>
                <a:rPr lang="en-FI" sz="1500">
                  <a:solidFill>
                    <a:schemeClr val="bg1"/>
                  </a:solidFill>
                </a:rPr>
                <a:t>murroksessa</a:t>
              </a:r>
            </a:p>
          </p:txBody>
        </p:sp>
        <p:sp>
          <p:nvSpPr>
            <p:cNvPr id="6" name="Rectangle 5">
              <a:extLst>
                <a:ext uri="{FF2B5EF4-FFF2-40B4-BE49-F238E27FC236}">
                  <a16:creationId xmlns:a16="http://schemas.microsoft.com/office/drawing/2014/main" id="{16C3C5A7-5831-801A-113A-23C8A067947B}"/>
                </a:ext>
              </a:extLst>
            </p:cNvPr>
            <p:cNvSpPr/>
            <p:nvPr/>
          </p:nvSpPr>
          <p:spPr>
            <a:xfrm>
              <a:off x="3490676"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bIns="45720" rtlCol="0" anchor="t"/>
            <a:lstStyle/>
            <a:p>
              <a:pPr algn="ctr">
                <a:spcAft>
                  <a:spcPts val="600"/>
                </a:spcAft>
              </a:pPr>
              <a:r>
                <a:rPr lang="fi-FI" sz="1100">
                  <a:solidFill>
                    <a:schemeClr val="bg1"/>
                  </a:solidFill>
                </a:rPr>
                <a:t>TEESI 2</a:t>
              </a:r>
            </a:p>
            <a:p>
              <a:pPr algn="ctr">
                <a:spcAft>
                  <a:spcPts val="600"/>
                </a:spcAft>
              </a:pPr>
              <a:r>
                <a:rPr lang="fi-FI" sz="1800" b="1">
                  <a:solidFill>
                    <a:schemeClr val="accent1"/>
                  </a:solidFill>
                </a:rPr>
                <a:t>Johtajuuskäsitys</a:t>
              </a:r>
              <a:endParaRPr lang="fi-FI" sz="1800" b="1">
                <a:solidFill>
                  <a:schemeClr val="accent1"/>
                </a:solidFill>
                <a:cs typeface="Arial"/>
              </a:endParaRPr>
            </a:p>
            <a:p>
              <a:pPr algn="ctr">
                <a:spcAft>
                  <a:spcPts val="600"/>
                </a:spcAft>
              </a:pPr>
              <a:r>
                <a:rPr lang="fi-FI" sz="1500">
                  <a:solidFill>
                    <a:schemeClr val="bg1"/>
                  </a:solidFill>
                </a:rPr>
                <a:t>Kuva siitä, kuka voi olla johtaja, on muutoksessa</a:t>
              </a:r>
              <a:endParaRPr lang="fi-FI" sz="1500">
                <a:solidFill>
                  <a:schemeClr val="bg1"/>
                </a:solidFill>
                <a:cs typeface="Arial"/>
              </a:endParaRPr>
            </a:p>
          </p:txBody>
        </p:sp>
        <p:sp>
          <p:nvSpPr>
            <p:cNvPr id="7" name="Rectangle 6">
              <a:extLst>
                <a:ext uri="{FF2B5EF4-FFF2-40B4-BE49-F238E27FC236}">
                  <a16:creationId xmlns:a16="http://schemas.microsoft.com/office/drawing/2014/main" id="{C57C74AE-A2AA-4C25-E4E2-5FE9CC08D0D1}"/>
                </a:ext>
              </a:extLst>
            </p:cNvPr>
            <p:cNvSpPr/>
            <p:nvPr/>
          </p:nvSpPr>
          <p:spPr>
            <a:xfrm>
              <a:off x="6213350"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3</a:t>
              </a:r>
            </a:p>
            <a:p>
              <a:pPr algn="ctr">
                <a:spcAft>
                  <a:spcPts val="600"/>
                </a:spcAft>
              </a:pPr>
              <a:r>
                <a:rPr lang="en-FI" sz="1800" b="1">
                  <a:solidFill>
                    <a:schemeClr val="accent1"/>
                  </a:solidFill>
                </a:rPr>
                <a:t>Inhimillisyys</a:t>
              </a:r>
            </a:p>
            <a:p>
              <a:pPr algn="ctr">
                <a:spcAft>
                  <a:spcPts val="600"/>
                </a:spcAft>
              </a:pPr>
              <a:r>
                <a:rPr lang="en-FI" sz="1500">
                  <a:solidFill>
                    <a:schemeClr val="bg1"/>
                  </a:solidFill>
                </a:rPr>
                <a:t>Tulevaisuuden työelämä </a:t>
              </a:r>
              <a:br>
                <a:rPr lang="en-FI" sz="1500">
                  <a:solidFill>
                    <a:schemeClr val="bg1"/>
                  </a:solidFill>
                </a:rPr>
              </a:br>
              <a:r>
                <a:rPr lang="en-FI" sz="1500">
                  <a:solidFill>
                    <a:schemeClr val="bg1"/>
                  </a:solidFill>
                </a:rPr>
                <a:t>on ihmisen kokoista, </a:t>
              </a:r>
              <a:br>
                <a:rPr lang="en-FI" sz="1500">
                  <a:solidFill>
                    <a:schemeClr val="bg1"/>
                  </a:solidFill>
                </a:rPr>
              </a:br>
              <a:r>
                <a:rPr lang="en-FI" sz="1500">
                  <a:solidFill>
                    <a:schemeClr val="bg1"/>
                  </a:solidFill>
                </a:rPr>
                <a:t>myös johtajalle</a:t>
              </a:r>
            </a:p>
          </p:txBody>
        </p:sp>
        <p:sp>
          <p:nvSpPr>
            <p:cNvPr id="8" name="Rectangle 7">
              <a:extLst>
                <a:ext uri="{FF2B5EF4-FFF2-40B4-BE49-F238E27FC236}">
                  <a16:creationId xmlns:a16="http://schemas.microsoft.com/office/drawing/2014/main" id="{455C6A68-B601-55E2-8E7D-B35089B3914E}"/>
                </a:ext>
              </a:extLst>
            </p:cNvPr>
            <p:cNvSpPr/>
            <p:nvPr/>
          </p:nvSpPr>
          <p:spPr>
            <a:xfrm>
              <a:off x="8936025" y="1646277"/>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4</a:t>
              </a:r>
            </a:p>
            <a:p>
              <a:pPr algn="ctr">
                <a:spcAft>
                  <a:spcPts val="600"/>
                </a:spcAft>
              </a:pPr>
              <a:r>
                <a:rPr lang="en-FI" sz="1800" b="1">
                  <a:solidFill>
                    <a:schemeClr val="accent1"/>
                  </a:solidFill>
                </a:rPr>
                <a:t>Motivaatio</a:t>
              </a:r>
            </a:p>
            <a:p>
              <a:pPr algn="ctr">
                <a:spcAft>
                  <a:spcPts val="600"/>
                </a:spcAft>
              </a:pPr>
              <a:r>
                <a:rPr lang="en-FI" sz="1500">
                  <a:solidFill>
                    <a:schemeClr val="bg1"/>
                  </a:solidFill>
                </a:rPr>
                <a:t>Johtajuusmotivaation ajurina parempi työelämä</a:t>
              </a:r>
            </a:p>
          </p:txBody>
        </p:sp>
        <p:sp>
          <p:nvSpPr>
            <p:cNvPr id="9" name="Rectangle 8">
              <a:extLst>
                <a:ext uri="{FF2B5EF4-FFF2-40B4-BE49-F238E27FC236}">
                  <a16:creationId xmlns:a16="http://schemas.microsoft.com/office/drawing/2014/main" id="{CC62C444-A2DB-17FB-6375-B04E0619C97E}"/>
                </a:ext>
              </a:extLst>
            </p:cNvPr>
            <p:cNvSpPr/>
            <p:nvPr/>
          </p:nvSpPr>
          <p:spPr>
            <a:xfrm>
              <a:off x="768002"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5</a:t>
              </a:r>
            </a:p>
            <a:p>
              <a:pPr algn="ctr">
                <a:spcAft>
                  <a:spcPts val="600"/>
                </a:spcAft>
              </a:pPr>
              <a:r>
                <a:rPr lang="en-FI" sz="1800" b="1">
                  <a:solidFill>
                    <a:schemeClr val="accent1"/>
                  </a:solidFill>
                </a:rPr>
                <a:t>Itsereflektio</a:t>
              </a:r>
              <a:r>
                <a:rPr lang="en-FI" sz="1800">
                  <a:solidFill>
                    <a:schemeClr val="bg1"/>
                  </a:solidFill>
                </a:rPr>
                <a:t> </a:t>
              </a:r>
            </a:p>
            <a:p>
              <a:pPr algn="ctr">
                <a:spcAft>
                  <a:spcPts val="600"/>
                </a:spcAft>
              </a:pPr>
              <a:r>
                <a:rPr lang="en-FI" sz="1500">
                  <a:solidFill>
                    <a:schemeClr val="bg1"/>
                  </a:solidFill>
                </a:rPr>
                <a:t>Itsereflektio on johtajan tärkein työkalu</a:t>
              </a:r>
            </a:p>
          </p:txBody>
        </p:sp>
        <p:sp>
          <p:nvSpPr>
            <p:cNvPr id="10" name="Rectangle 9">
              <a:extLst>
                <a:ext uri="{FF2B5EF4-FFF2-40B4-BE49-F238E27FC236}">
                  <a16:creationId xmlns:a16="http://schemas.microsoft.com/office/drawing/2014/main" id="{BB1500D1-ABFD-4377-3A52-05BCCD1F407C}"/>
                </a:ext>
              </a:extLst>
            </p:cNvPr>
            <p:cNvSpPr/>
            <p:nvPr/>
          </p:nvSpPr>
          <p:spPr>
            <a:xfrm>
              <a:off x="3490676"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6</a:t>
              </a:r>
            </a:p>
            <a:p>
              <a:pPr algn="ctr">
                <a:spcAft>
                  <a:spcPts val="600"/>
                </a:spcAft>
              </a:pPr>
              <a:r>
                <a:rPr lang="en-FI" sz="1800" b="1">
                  <a:solidFill>
                    <a:schemeClr val="accent1"/>
                  </a:solidFill>
                </a:rPr>
                <a:t>Yhteisöohjautuvuus</a:t>
              </a:r>
            </a:p>
            <a:p>
              <a:pPr algn="ctr">
                <a:spcAft>
                  <a:spcPts val="600"/>
                </a:spcAft>
              </a:pPr>
              <a:r>
                <a:rPr lang="en-FI" sz="1500">
                  <a:solidFill>
                    <a:schemeClr val="bg1"/>
                  </a:solidFill>
                </a:rPr>
                <a:t>Johtajuus on jaettua, yhdessä ohjautumista</a:t>
              </a:r>
            </a:p>
          </p:txBody>
        </p:sp>
        <p:sp>
          <p:nvSpPr>
            <p:cNvPr id="11" name="Rectangle 10">
              <a:extLst>
                <a:ext uri="{FF2B5EF4-FFF2-40B4-BE49-F238E27FC236}">
                  <a16:creationId xmlns:a16="http://schemas.microsoft.com/office/drawing/2014/main" id="{36F9EBB0-F25E-148B-8DFB-8655E3C583EA}"/>
                </a:ext>
              </a:extLst>
            </p:cNvPr>
            <p:cNvSpPr/>
            <p:nvPr/>
          </p:nvSpPr>
          <p:spPr>
            <a:xfrm>
              <a:off x="6213350"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7</a:t>
              </a:r>
            </a:p>
            <a:p>
              <a:pPr algn="ctr">
                <a:spcAft>
                  <a:spcPts val="600"/>
                </a:spcAft>
              </a:pPr>
              <a:r>
                <a:rPr lang="en-FI" sz="1800" b="1">
                  <a:solidFill>
                    <a:schemeClr val="accent1"/>
                  </a:solidFill>
                </a:rPr>
                <a:t>Jatkuva oppiminen</a:t>
              </a:r>
            </a:p>
            <a:p>
              <a:pPr algn="ctr">
                <a:spcAft>
                  <a:spcPts val="600"/>
                </a:spcAft>
              </a:pPr>
              <a:r>
                <a:rPr lang="en-FI" sz="1500">
                  <a:solidFill>
                    <a:schemeClr val="bg1"/>
                  </a:solidFill>
                </a:rPr>
                <a:t>Johtajuus on jatkuvaa yhdessä oppimista</a:t>
              </a:r>
            </a:p>
          </p:txBody>
        </p:sp>
        <p:sp>
          <p:nvSpPr>
            <p:cNvPr id="12" name="Rectangle 11">
              <a:extLst>
                <a:ext uri="{FF2B5EF4-FFF2-40B4-BE49-F238E27FC236}">
                  <a16:creationId xmlns:a16="http://schemas.microsoft.com/office/drawing/2014/main" id="{9437EF18-B621-647B-2BA2-AB2AE585D7B4}"/>
                </a:ext>
              </a:extLst>
            </p:cNvPr>
            <p:cNvSpPr/>
            <p:nvPr/>
          </p:nvSpPr>
          <p:spPr>
            <a:xfrm>
              <a:off x="8936025" y="3866215"/>
              <a:ext cx="2507634" cy="2011323"/>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92000" rIns="72000" rtlCol="0" anchor="t"/>
            <a:lstStyle/>
            <a:p>
              <a:pPr algn="ctr">
                <a:spcAft>
                  <a:spcPts val="600"/>
                </a:spcAft>
              </a:pPr>
              <a:r>
                <a:rPr lang="en-FI" sz="1100">
                  <a:solidFill>
                    <a:schemeClr val="bg1"/>
                  </a:solidFill>
                </a:rPr>
                <a:t>TEESI 8</a:t>
              </a:r>
            </a:p>
            <a:p>
              <a:pPr algn="ctr">
                <a:spcAft>
                  <a:spcPts val="600"/>
                </a:spcAft>
              </a:pPr>
              <a:r>
                <a:rPr lang="en-FI" sz="1800" b="1">
                  <a:solidFill>
                    <a:schemeClr val="accent1"/>
                  </a:solidFill>
                </a:rPr>
                <a:t>Kriittinen ajattelu</a:t>
              </a:r>
            </a:p>
            <a:p>
              <a:pPr algn="ctr">
                <a:spcAft>
                  <a:spcPts val="600"/>
                </a:spcAft>
              </a:pPr>
              <a:r>
                <a:rPr lang="en-FI" sz="1500">
                  <a:solidFill>
                    <a:schemeClr val="bg1"/>
                  </a:solidFill>
                </a:rPr>
                <a:t>Kriittinen ajattelu vaatii tuekseen luottamusta</a:t>
              </a:r>
            </a:p>
          </p:txBody>
        </p:sp>
      </p:grpSp>
      <p:pic>
        <p:nvPicPr>
          <p:cNvPr id="15" name="Graphic 14" descr="Map compass with solid fill">
            <a:extLst>
              <a:ext uri="{FF2B5EF4-FFF2-40B4-BE49-F238E27FC236}">
                <a16:creationId xmlns:a16="http://schemas.microsoft.com/office/drawing/2014/main" id="{12011773-9B03-3ADD-C106-53DFC68B78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34849" y="1500654"/>
            <a:ext cx="509986" cy="509986"/>
          </a:xfrm>
          <a:prstGeom prst="rect">
            <a:avLst/>
          </a:prstGeom>
        </p:spPr>
      </p:pic>
      <p:pic>
        <p:nvPicPr>
          <p:cNvPr id="16" name="Graphic 15" descr="Compass with solid fill">
            <a:extLst>
              <a:ext uri="{FF2B5EF4-FFF2-40B4-BE49-F238E27FC236}">
                <a16:creationId xmlns:a16="http://schemas.microsoft.com/office/drawing/2014/main" id="{82E611B1-2E6A-14CF-AE4E-8134D0538F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6826" y="1565432"/>
            <a:ext cx="509986" cy="509986"/>
          </a:xfrm>
          <a:prstGeom prst="rect">
            <a:avLst/>
          </a:prstGeom>
        </p:spPr>
      </p:pic>
      <p:pic>
        <p:nvPicPr>
          <p:cNvPr id="17" name="Graphic 16" descr="Man with solid fill">
            <a:extLst>
              <a:ext uri="{FF2B5EF4-FFF2-40B4-BE49-F238E27FC236}">
                <a16:creationId xmlns:a16="http://schemas.microsoft.com/office/drawing/2014/main" id="{29928A27-BDE4-1F92-0740-8165E8CB60B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66826" y="4017163"/>
            <a:ext cx="509986" cy="509986"/>
          </a:xfrm>
          <a:prstGeom prst="rect">
            <a:avLst/>
          </a:prstGeom>
        </p:spPr>
      </p:pic>
      <p:pic>
        <p:nvPicPr>
          <p:cNvPr id="18" name="Graphic 17" descr="Connections with solid fill">
            <a:extLst>
              <a:ext uri="{FF2B5EF4-FFF2-40B4-BE49-F238E27FC236}">
                <a16:creationId xmlns:a16="http://schemas.microsoft.com/office/drawing/2014/main" id="{C6CDFE25-8A5B-95A6-9914-8A41E605264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89500" y="4054998"/>
            <a:ext cx="509986" cy="509986"/>
          </a:xfrm>
          <a:prstGeom prst="rect">
            <a:avLst/>
          </a:prstGeom>
        </p:spPr>
      </p:pic>
      <p:pic>
        <p:nvPicPr>
          <p:cNvPr id="19" name="Graphic 18" descr="Cycle with people with solid fill">
            <a:extLst>
              <a:ext uri="{FF2B5EF4-FFF2-40B4-BE49-F238E27FC236}">
                <a16:creationId xmlns:a16="http://schemas.microsoft.com/office/drawing/2014/main" id="{4C4027B0-804B-87AE-145B-A018EEF1938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89500" y="1500654"/>
            <a:ext cx="509986" cy="509986"/>
          </a:xfrm>
          <a:prstGeom prst="rect">
            <a:avLst/>
          </a:prstGeom>
        </p:spPr>
      </p:pic>
      <p:pic>
        <p:nvPicPr>
          <p:cNvPr id="20" name="Graphic 19" descr="Artificial Intelligence with solid fill">
            <a:extLst>
              <a:ext uri="{FF2B5EF4-FFF2-40B4-BE49-F238E27FC236}">
                <a16:creationId xmlns:a16="http://schemas.microsoft.com/office/drawing/2014/main" id="{7A02B14B-F563-9EE7-32E8-40217FACDE5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896855" y="4042892"/>
            <a:ext cx="509986" cy="509986"/>
          </a:xfrm>
          <a:prstGeom prst="rect">
            <a:avLst/>
          </a:prstGeom>
        </p:spPr>
      </p:pic>
      <p:pic>
        <p:nvPicPr>
          <p:cNvPr id="25" name="Graphic 24" descr="Continuous Improvement with solid fill">
            <a:extLst>
              <a:ext uri="{FF2B5EF4-FFF2-40B4-BE49-F238E27FC236}">
                <a16:creationId xmlns:a16="http://schemas.microsoft.com/office/drawing/2014/main" id="{BF985692-8705-DD8F-9A2D-23CCD969D71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122004" y="4016350"/>
            <a:ext cx="694944" cy="694944"/>
          </a:xfrm>
          <a:prstGeom prst="rect">
            <a:avLst/>
          </a:prstGeom>
        </p:spPr>
      </p:pic>
      <p:sp>
        <p:nvSpPr>
          <p:cNvPr id="26" name="Footer Placeholder 25">
            <a:extLst>
              <a:ext uri="{FF2B5EF4-FFF2-40B4-BE49-F238E27FC236}">
                <a16:creationId xmlns:a16="http://schemas.microsoft.com/office/drawing/2014/main" id="{8DE9D8BA-A5C2-33C4-DA8A-EEE0860844E3}"/>
              </a:ext>
            </a:extLst>
          </p:cNvPr>
          <p:cNvSpPr>
            <a:spLocks noGrp="1"/>
          </p:cNvSpPr>
          <p:nvPr>
            <p:ph type="ftr" sz="quarter" idx="3"/>
          </p:nvPr>
        </p:nvSpPr>
        <p:spPr/>
        <p:txBody>
          <a:bodyPr/>
          <a:lstStyle/>
          <a:p>
            <a:r>
              <a:rPr lang="fi-FI" dirty="0">
                <a:solidFill>
                  <a:schemeClr val="bg1"/>
                </a:solidFill>
              </a:rPr>
              <a:t>Huomisen johtajuus | Starttipaketti</a:t>
            </a:r>
          </a:p>
        </p:txBody>
      </p:sp>
      <p:pic>
        <p:nvPicPr>
          <p:cNvPr id="22" name="Graphic 21" descr="Badge Heart with solid fill">
            <a:extLst>
              <a:ext uri="{FF2B5EF4-FFF2-40B4-BE49-F238E27FC236}">
                <a16:creationId xmlns:a16="http://schemas.microsoft.com/office/drawing/2014/main" id="{CF6D12EC-5EDA-0EE6-6CA1-FDC5EB626360}"/>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202736" y="1516802"/>
            <a:ext cx="528862" cy="528862"/>
          </a:xfrm>
          <a:prstGeom prst="rect">
            <a:avLst/>
          </a:prstGeom>
        </p:spPr>
      </p:pic>
    </p:spTree>
    <p:extLst>
      <p:ext uri="{BB962C8B-B14F-4D97-AF65-F5344CB8AC3E}">
        <p14:creationId xmlns:p14="http://schemas.microsoft.com/office/powerpoint/2010/main" val="356247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a:solidFill>
                  <a:schemeClr val="accent1"/>
                </a:solidFill>
              </a:rPr>
              <a:t>TEESI 1</a:t>
            </a:r>
            <a:br>
              <a:rPr lang="en-FI" sz="1000">
                <a:solidFill>
                  <a:schemeClr val="accent1"/>
                </a:solidFill>
              </a:rPr>
            </a:br>
            <a:r>
              <a:rPr lang="en-FI"/>
              <a:t>Johtajuus on jatkuvassa murroksessa</a:t>
            </a:r>
            <a:endParaRPr lang="fi-FI"/>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1738421"/>
            <a:ext cx="4647027" cy="3959735"/>
          </a:xfrm>
        </p:spPr>
        <p:txBody>
          <a:bodyPr vert="horz" lIns="91440" tIns="45720" rIns="91440" bIns="45720" rtlCol="0" anchor="t">
            <a:noAutofit/>
          </a:bodyPr>
          <a:lstStyle/>
          <a:p>
            <a:pPr>
              <a:spcAft>
                <a:spcPts val="800"/>
              </a:spcAft>
            </a:pPr>
            <a:r>
              <a:rPr lang="fi-FI" sz="1400" dirty="0">
                <a:effectLst/>
                <a:latin typeface="ArialMT"/>
              </a:rPr>
              <a:t>Huomisen johtajuus on vastuullista, rohkeaa ja ihmislä</a:t>
            </a:r>
            <a:r>
              <a:rPr lang="fi-FI" sz="1400" dirty="0">
                <a:latin typeface="ArialMT"/>
              </a:rPr>
              <a:t>heistä esimerkillä johtamista</a:t>
            </a:r>
            <a:r>
              <a:rPr lang="fi-FI" sz="1400" dirty="0">
                <a:effectLst/>
                <a:latin typeface="ArialMT"/>
              </a:rPr>
              <a:t>. Tuotantolähtöisyys </a:t>
            </a:r>
            <a:r>
              <a:rPr lang="fi-FI" sz="1400" dirty="0">
                <a:latin typeface="ArialMT"/>
              </a:rPr>
              <a:t>tekee tilaa</a:t>
            </a:r>
            <a:r>
              <a:rPr lang="fi-FI" sz="1400" dirty="0">
                <a:effectLst/>
                <a:latin typeface="ArialMT"/>
              </a:rPr>
              <a:t> perinteisesti pehmeille johtamistaidoille, missä empatia, psykologinen turvallisuus ja kyky kohdata ihminen ihmisenä on johtajuuden ytimessä.</a:t>
            </a:r>
            <a:r>
              <a:rPr lang="fi-FI" sz="1400" dirty="0">
                <a:latin typeface="ArialMT"/>
              </a:rPr>
              <a:t> </a:t>
            </a:r>
            <a:endParaRPr lang="fi-FI" sz="1400" dirty="0">
              <a:effectLst/>
              <a:latin typeface="ArialMT"/>
            </a:endParaRPr>
          </a:p>
          <a:p>
            <a:pPr>
              <a:spcAft>
                <a:spcPts val="800"/>
              </a:spcAft>
            </a:pPr>
            <a:r>
              <a:rPr lang="fi-FI" sz="1400" dirty="0">
                <a:effectLst/>
                <a:latin typeface="ArialMT"/>
              </a:rPr>
              <a:t>Johtamiskulttuurista toivotaan tulevaisuudessa ihmisläheisempää, monimuotoisempaa ja tasa-arvoisempaa.</a:t>
            </a:r>
            <a:r>
              <a:rPr lang="fi-FI" sz="1400" dirty="0">
                <a:latin typeface="ArialMT"/>
              </a:rPr>
              <a:t> </a:t>
            </a:r>
            <a:endParaRPr lang="fi-FI" sz="1400" dirty="0">
              <a:effectLst/>
              <a:latin typeface="ArialMT"/>
            </a:endParaRPr>
          </a:p>
          <a:p>
            <a:pPr>
              <a:spcAft>
                <a:spcPts val="800"/>
              </a:spcAft>
            </a:pPr>
            <a:r>
              <a:rPr lang="fi-FI" sz="1400" dirty="0">
                <a:latin typeface="ArialMT"/>
              </a:rPr>
              <a:t>Johtajuusbarometrin ja johtajuuden vuoropuhelun osallistujien mukaan muutos johtajuudessa</a:t>
            </a:r>
            <a:r>
              <a:rPr lang="fi-FI" sz="1400" dirty="0">
                <a:effectLst/>
                <a:latin typeface="ArialMT"/>
              </a:rPr>
              <a:t> nähdään osin jo polarisoituneena, vanhan ja uuden maailman törmä</a:t>
            </a:r>
            <a:r>
              <a:rPr lang="fi-FI" sz="1400" dirty="0">
                <a:latin typeface="ArialMT"/>
              </a:rPr>
              <a:t>tessä</a:t>
            </a:r>
            <a:r>
              <a:rPr lang="fi-FI" sz="1400" dirty="0">
                <a:effectLst/>
                <a:latin typeface="ArialMT"/>
              </a:rPr>
              <a:t> toisiinsa. Nykyinen johtamiskulttuuri painottaa tehokkuutta ja asiakaskeskeistä tulosjohtamista, mutta pian hierarkiat kohtaavat ihmiskeskeisyyden ja ketteryyden vaatimukset. </a:t>
            </a:r>
          </a:p>
          <a:p>
            <a:pPr>
              <a:spcAft>
                <a:spcPts val="800"/>
              </a:spcAft>
            </a:pPr>
            <a:r>
              <a:rPr lang="fi-FI" sz="1400" dirty="0">
                <a:effectLst/>
                <a:latin typeface="ArialMT"/>
              </a:rPr>
              <a:t>Siksi työyhteisöissä tarvitaan keskustelua johtajuuden ympärillä ja sen pohtimista, millaista johtajuutta työyhteisö haluaa edistää?</a:t>
            </a:r>
            <a:r>
              <a:rPr lang="fi-FI" sz="1400" dirty="0">
                <a:latin typeface="ArialMT"/>
              </a:rPr>
              <a:t> Mikä kaikki muuttuu?</a:t>
            </a:r>
            <a:endParaRPr lang="fi-FI" sz="1400" dirty="0">
              <a:effectLst/>
            </a:endParaRPr>
          </a:p>
          <a:p>
            <a:endParaRPr lang="en-GB" sz="1400" dirty="0"/>
          </a:p>
        </p:txBody>
      </p:sp>
      <p:sp>
        <p:nvSpPr>
          <p:cNvPr id="9" name="Rectangle 8">
            <a:extLst>
              <a:ext uri="{FF2B5EF4-FFF2-40B4-BE49-F238E27FC236}">
                <a16:creationId xmlns:a16="http://schemas.microsoft.com/office/drawing/2014/main" id="{BF7899BE-FC3C-E6EA-4FD8-B143E47B844A}"/>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fi-FI" sz="1800" b="1">
                <a:solidFill>
                  <a:schemeClr val="accent1"/>
                </a:solidFill>
              </a:rPr>
              <a:t>Johtajuuden murros</a:t>
            </a:r>
          </a:p>
          <a:p>
            <a:pPr>
              <a:spcAft>
                <a:spcPts val="600"/>
              </a:spcAft>
            </a:pPr>
            <a:r>
              <a:rPr lang="fi-FI" sz="1300">
                <a:solidFill>
                  <a:schemeClr val="bg1"/>
                </a:solidFill>
              </a:rPr>
              <a:t>Puhutaanko meillä siitä, millä tavalla odotukset johtajuutta kohtaan ovat muuttuneet?</a:t>
            </a:r>
            <a:endParaRPr lang="fi-FI" sz="1300">
              <a:solidFill>
                <a:schemeClr val="bg1"/>
              </a:solidFill>
              <a:cs typeface="Arial"/>
            </a:endParaRPr>
          </a:p>
          <a:p>
            <a:pPr>
              <a:spcAft>
                <a:spcPts val="600"/>
              </a:spcAft>
            </a:pPr>
            <a:endParaRPr lang="fi-FI" sz="1300">
              <a:solidFill>
                <a:schemeClr val="bg1"/>
              </a:solidFill>
            </a:endParaRPr>
          </a:p>
          <a:p>
            <a:pPr fontAlgn="base">
              <a:spcAft>
                <a:spcPts val="600"/>
              </a:spcAft>
            </a:pPr>
            <a:r>
              <a:rPr lang="fi-FI" sz="1800" b="1">
                <a:solidFill>
                  <a:schemeClr val="accent1"/>
                </a:solidFill>
              </a:rPr>
              <a:t>Millaista johtajuutta tavoitellaan</a:t>
            </a:r>
            <a:endParaRPr lang="fi-FI" sz="1800" b="1">
              <a:solidFill>
                <a:schemeClr val="accent1"/>
              </a:solidFill>
              <a:cs typeface="Arial"/>
            </a:endParaRPr>
          </a:p>
          <a:p>
            <a:pPr fontAlgn="base">
              <a:spcAft>
                <a:spcPts val="600"/>
              </a:spcAft>
            </a:pPr>
            <a:r>
              <a:rPr lang="fi-FI" sz="1300">
                <a:solidFill>
                  <a:schemeClr val="bg1"/>
                </a:solidFill>
              </a:rPr>
              <a:t>Millaista johtajuutta haluamme työyhteisönä edistää?</a:t>
            </a:r>
            <a:endParaRPr lang="fi-FI" sz="1300">
              <a:solidFill>
                <a:schemeClr val="bg1"/>
              </a:solidFill>
              <a:cs typeface="Arial"/>
            </a:endParaRPr>
          </a:p>
          <a:p>
            <a:pPr fontAlgn="base">
              <a:spcAft>
                <a:spcPts val="600"/>
              </a:spcAft>
            </a:pPr>
            <a:r>
              <a:rPr lang="fi-FI" sz="1300">
                <a:solidFill>
                  <a:schemeClr val="bg1"/>
                </a:solidFill>
              </a:rPr>
              <a:t>Mihin suuntaan haluamme mennä?​</a:t>
            </a:r>
            <a:endParaRPr lang="fi-FI" sz="1300">
              <a:solidFill>
                <a:schemeClr val="bg1"/>
              </a:solidFill>
              <a:cs typeface="Arial"/>
            </a:endParaRPr>
          </a:p>
        </p:txBody>
      </p:sp>
      <p:graphicFrame>
        <p:nvGraphicFramePr>
          <p:cNvPr id="19" name="Table 19">
            <a:extLst>
              <a:ext uri="{FF2B5EF4-FFF2-40B4-BE49-F238E27FC236}">
                <a16:creationId xmlns:a16="http://schemas.microsoft.com/office/drawing/2014/main" id="{12668DE6-9593-8A53-338C-E429A4B5CB8B}"/>
              </a:ext>
            </a:extLst>
          </p:cNvPr>
          <p:cNvGraphicFramePr>
            <a:graphicFrameLocks noGrp="1"/>
          </p:cNvGraphicFramePr>
          <p:nvPr>
            <p:extLst>
              <p:ext uri="{D42A27DB-BD31-4B8C-83A1-F6EECF244321}">
                <p14:modId xmlns:p14="http://schemas.microsoft.com/office/powerpoint/2010/main" val="2466105174"/>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22" name="TextBox 21">
            <a:extLst>
              <a:ext uri="{FF2B5EF4-FFF2-40B4-BE49-F238E27FC236}">
                <a16:creationId xmlns:a16="http://schemas.microsoft.com/office/drawing/2014/main" id="{59710084-F93E-C8CF-DB23-91346FFED147}"/>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1</a:t>
            </a:r>
          </a:p>
        </p:txBody>
      </p:sp>
      <p:sp>
        <p:nvSpPr>
          <p:cNvPr id="33" name="Slide Number Placeholder 32">
            <a:extLst>
              <a:ext uri="{FF2B5EF4-FFF2-40B4-BE49-F238E27FC236}">
                <a16:creationId xmlns:a16="http://schemas.microsoft.com/office/drawing/2014/main" id="{FDD733C4-226E-211A-7CEE-E0D439D304B7}"/>
              </a:ext>
            </a:extLst>
          </p:cNvPr>
          <p:cNvSpPr>
            <a:spLocks noGrp="1"/>
          </p:cNvSpPr>
          <p:nvPr>
            <p:ph type="sldNum" sz="quarter" idx="4"/>
          </p:nvPr>
        </p:nvSpPr>
        <p:spPr/>
        <p:txBody>
          <a:bodyPr/>
          <a:lstStyle/>
          <a:p>
            <a:fld id="{1EA1DD0D-7089-48C5-B116-A19F892CF1D9}" type="slidenum">
              <a:rPr lang="fi-FI" smtClean="0"/>
              <a:pPr/>
              <a:t>8</a:t>
            </a:fld>
            <a:endParaRPr lang="fi-FI"/>
          </a:p>
        </p:txBody>
      </p:sp>
      <p:sp>
        <p:nvSpPr>
          <p:cNvPr id="16" name="TextBox 15">
            <a:extLst>
              <a:ext uri="{FF2B5EF4-FFF2-40B4-BE49-F238E27FC236}">
                <a16:creationId xmlns:a16="http://schemas.microsoft.com/office/drawing/2014/main" id="{C43AB35E-1AEE-889D-646E-541D502BA565}"/>
              </a:ext>
            </a:extLst>
          </p:cNvPr>
          <p:cNvSpPr txBox="1"/>
          <p:nvPr/>
        </p:nvSpPr>
        <p:spPr>
          <a:xfrm>
            <a:off x="748750" y="6059240"/>
            <a:ext cx="4169759" cy="24622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F59F4B"/>
              </a:buClr>
              <a:buSzTx/>
              <a:buFont typeface="Arial" panose="020B0604020202020204" pitchFamily="34" charset="0"/>
              <a:buNone/>
              <a:tabLst/>
              <a:defRPr/>
            </a:pPr>
            <a:r>
              <a:rPr kumimoji="0" lang="fi-FI" sz="1000" b="0" i="0" u="none" strike="noStrike" kern="1200" cap="none" spc="0" normalizeH="0" baseline="0" noProof="0" dirty="0">
                <a:ln>
                  <a:noFill/>
                </a:ln>
                <a:solidFill>
                  <a:srgbClr val="000000"/>
                </a:solidFill>
                <a:effectLst/>
                <a:uLnTx/>
                <a:uFillTx/>
                <a:latin typeface="Arial"/>
                <a:ea typeface="+mn-ea"/>
                <a:cs typeface="+mn-cs"/>
              </a:rPr>
              <a:t>Johtajuusbarometri 2024, Johtajuuden vuoropuhelu 2024</a:t>
            </a:r>
          </a:p>
        </p:txBody>
      </p:sp>
      <p:sp>
        <p:nvSpPr>
          <p:cNvPr id="17" name="Subtitle 9">
            <a:extLst>
              <a:ext uri="{FF2B5EF4-FFF2-40B4-BE49-F238E27FC236}">
                <a16:creationId xmlns:a16="http://schemas.microsoft.com/office/drawing/2014/main" id="{1F8A5700-D443-8BF2-0C85-B251E410DDBC}"/>
              </a:ext>
            </a:extLst>
          </p:cNvPr>
          <p:cNvSpPr txBox="1">
            <a:spLocks/>
          </p:cNvSpPr>
          <p:nvPr/>
        </p:nvSpPr>
        <p:spPr>
          <a:xfrm>
            <a:off x="6264000" y="1882799"/>
            <a:ext cx="2624361" cy="3957561"/>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Kaikki tämä epävarmuus ja nämä uudentyyppiset riskit ja haasteet, jaksaminen, kestävyys ja sosiaalinen vastuu tulevat korostamaan modernissa johtamisessa vahvasti sitä, miten voidaan työelämäkontekstissa tuoda ihmisille vakautta, selkeyttä ja johdonmukaisuutta.</a:t>
            </a:r>
          </a:p>
          <a:p>
            <a:pPr>
              <a:spcAft>
                <a:spcPts val="600"/>
              </a:spcAft>
            </a:pPr>
            <a:r>
              <a:rPr lang="fi-FI" sz="1100" b="1">
                <a:solidFill>
                  <a:schemeClr val="accent1"/>
                </a:solidFill>
              </a:rPr>
              <a:t>Sari Nevanlinna</a:t>
            </a:r>
            <a:br>
              <a:rPr lang="fi-FI" sz="1100">
                <a:solidFill>
                  <a:schemeClr val="accent1"/>
                </a:solidFill>
              </a:rPr>
            </a:br>
            <a:r>
              <a:rPr lang="fi-FI" sz="1100">
                <a:solidFill>
                  <a:schemeClr val="accent1"/>
                </a:solidFill>
              </a:rPr>
              <a:t>Vuoden nuori johtaja 2019</a:t>
            </a:r>
          </a:p>
          <a:p>
            <a:pPr>
              <a:spcAft>
                <a:spcPts val="600"/>
              </a:spcAft>
            </a:pPr>
            <a:endParaRPr lang="fi-FI" sz="1100">
              <a:solidFill>
                <a:schemeClr val="accent1"/>
              </a:solidFill>
              <a:cs typeface="Arial"/>
            </a:endParaRPr>
          </a:p>
          <a:p>
            <a:pPr>
              <a:spcAft>
                <a:spcPts val="600"/>
              </a:spcAft>
            </a:pPr>
            <a:r>
              <a:rPr lang="fi-FI" sz="1100"/>
              <a:t>Johtamisen pitäisi enemmän mennä sinne tunnelman, sen työyhteisön ja sen kulttuurin johtamiseen, eikä vain siihen asian johtamiseen yksilön kautta. </a:t>
            </a:r>
          </a:p>
          <a:p>
            <a:pPr>
              <a:spcAft>
                <a:spcPts val="600"/>
              </a:spcAft>
            </a:pPr>
            <a:r>
              <a:rPr lang="fi-FI" sz="1100" b="1">
                <a:solidFill>
                  <a:schemeClr val="accent1"/>
                </a:solidFill>
              </a:rPr>
              <a:t>Riina Hyöky</a:t>
            </a:r>
            <a:br>
              <a:rPr lang="fi-FI" sz="1100">
                <a:solidFill>
                  <a:schemeClr val="accent1"/>
                </a:solidFill>
              </a:rPr>
            </a:br>
            <a:r>
              <a:rPr lang="fi-FI" sz="1100">
                <a:solidFill>
                  <a:schemeClr val="accent1"/>
                </a:solidFill>
              </a:rPr>
              <a:t>Vuoden nuori johtaja 2022</a:t>
            </a:r>
          </a:p>
          <a:p>
            <a:pPr>
              <a:spcAft>
                <a:spcPts val="600"/>
              </a:spcAft>
            </a:pPr>
            <a:endParaRPr lang="fi-FI" sz="1100">
              <a:solidFill>
                <a:schemeClr val="accent1"/>
              </a:solidFill>
              <a:cs typeface="Arial"/>
            </a:endParaRPr>
          </a:p>
        </p:txBody>
      </p:sp>
      <p:sp>
        <p:nvSpPr>
          <p:cNvPr id="3" name="Footer Placeholder 10">
            <a:extLst>
              <a:ext uri="{FF2B5EF4-FFF2-40B4-BE49-F238E27FC236}">
                <a16:creationId xmlns:a16="http://schemas.microsoft.com/office/drawing/2014/main" id="{2659AA09-9E3D-AEE3-5980-8F402BCB5B90}"/>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156809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DDEB3-A032-2236-6D08-1D8CFAAFC8C0}"/>
              </a:ext>
            </a:extLst>
          </p:cNvPr>
          <p:cNvSpPr>
            <a:spLocks noGrp="1"/>
          </p:cNvSpPr>
          <p:nvPr>
            <p:ph type="ctrTitle"/>
          </p:nvPr>
        </p:nvSpPr>
        <p:spPr/>
        <p:txBody>
          <a:bodyPr/>
          <a:lstStyle/>
          <a:p>
            <a:r>
              <a:rPr lang="en-FI" sz="1200">
                <a:solidFill>
                  <a:schemeClr val="accent1"/>
                </a:solidFill>
              </a:rPr>
              <a:t>TEESI 2</a:t>
            </a:r>
            <a:br>
              <a:rPr lang="en-FI" sz="2800"/>
            </a:br>
            <a:r>
              <a:rPr lang="fi-FI"/>
              <a:t>Kuva siitä, kuka voi olla johtaja, on muutoksessa</a:t>
            </a:r>
          </a:p>
        </p:txBody>
      </p:sp>
      <p:sp>
        <p:nvSpPr>
          <p:cNvPr id="5" name="Subtitle 4">
            <a:extLst>
              <a:ext uri="{FF2B5EF4-FFF2-40B4-BE49-F238E27FC236}">
                <a16:creationId xmlns:a16="http://schemas.microsoft.com/office/drawing/2014/main" id="{D9A6CBB8-5896-0DA2-0368-CB67A19CE93A}"/>
              </a:ext>
            </a:extLst>
          </p:cNvPr>
          <p:cNvSpPr>
            <a:spLocks noGrp="1"/>
          </p:cNvSpPr>
          <p:nvPr>
            <p:ph type="subTitle" idx="1"/>
          </p:nvPr>
        </p:nvSpPr>
        <p:spPr>
          <a:xfrm>
            <a:off x="768000" y="1882800"/>
            <a:ext cx="4647025" cy="4282504"/>
          </a:xfrm>
        </p:spPr>
        <p:txBody>
          <a:bodyPr vert="horz" lIns="91440" tIns="45720" rIns="91440" bIns="45720" rtlCol="0" anchor="t">
            <a:noAutofit/>
          </a:bodyPr>
          <a:lstStyle/>
          <a:p>
            <a:pPr>
              <a:spcAft>
                <a:spcPts val="800"/>
              </a:spcAft>
            </a:pPr>
            <a:r>
              <a:rPr lang="fi-FI" sz="1400">
                <a:effectLst/>
                <a:latin typeface="ArialMT"/>
              </a:rPr>
              <a:t>Johtajuus on ennen kaikkea omistajuuden ottamista. </a:t>
            </a:r>
            <a:r>
              <a:rPr lang="fi-FI" sz="1400">
                <a:latin typeface="ArialMT"/>
              </a:rPr>
              <a:t>Johtajuus</a:t>
            </a:r>
            <a:r>
              <a:rPr lang="fi-FI" sz="1400">
                <a:effectLst/>
                <a:latin typeface="ArialMT"/>
              </a:rPr>
              <a:t> ei kysy titteliä tai virallista asemaa. Jokainen ihminen voi olla omassa yhteisössään</a:t>
            </a:r>
            <a:r>
              <a:rPr lang="fi-FI" sz="1400">
                <a:latin typeface="ArialMT"/>
              </a:rPr>
              <a:t> </a:t>
            </a:r>
            <a:r>
              <a:rPr lang="fi-FI" sz="1400">
                <a:effectLst/>
                <a:latin typeface="ArialMT"/>
              </a:rPr>
              <a:t>muutosta aikaansaava johtaja.</a:t>
            </a:r>
            <a:r>
              <a:rPr lang="fi-FI" sz="1400">
                <a:latin typeface="ArialMT"/>
              </a:rPr>
              <a:t> </a:t>
            </a:r>
          </a:p>
          <a:p>
            <a:pPr>
              <a:spcAft>
                <a:spcPts val="800"/>
              </a:spcAft>
            </a:pPr>
            <a:r>
              <a:rPr lang="fi-FI" sz="1400">
                <a:latin typeface="ArialMT"/>
              </a:rPr>
              <a:t>Huomisen johtajuus kyseenalaistaa vahvasti sen, että on vain yksi tapa tulla johtajaksi tai edetä urallaan. Johtajuutta tapahtuu ja toteutetaan työpaikoilla kaikilla tasoilla. Jokaisella on siten myös mahdollisuus toteuttaa johtajuutta omassa roolissaan. </a:t>
            </a:r>
          </a:p>
          <a:p>
            <a:pPr>
              <a:spcAft>
                <a:spcPts val="800"/>
              </a:spcAft>
            </a:pPr>
            <a:r>
              <a:rPr lang="fi-FI" sz="1400">
                <a:latin typeface="ArialMT"/>
              </a:rPr>
              <a:t>Tarvitsemme lisää esimerkkejä ja kasvutarinoita siitä, kuka voi olla johtaja, sillä kieli ja kuvat muovaavat todellisuuttamme. Uskomme sen, mitä näemme ja koemme, ja siksi roolimalleilla on merkitystä. </a:t>
            </a:r>
          </a:p>
        </p:txBody>
      </p:sp>
      <p:sp>
        <p:nvSpPr>
          <p:cNvPr id="6" name="Subtitle 9">
            <a:extLst>
              <a:ext uri="{FF2B5EF4-FFF2-40B4-BE49-F238E27FC236}">
                <a16:creationId xmlns:a16="http://schemas.microsoft.com/office/drawing/2014/main" id="{AF609568-DFDB-0C0C-6D19-82802313420A}"/>
              </a:ext>
            </a:extLst>
          </p:cNvPr>
          <p:cNvSpPr txBox="1">
            <a:spLocks/>
          </p:cNvSpPr>
          <p:nvPr/>
        </p:nvSpPr>
        <p:spPr>
          <a:xfrm>
            <a:off x="6264000" y="1882800"/>
            <a:ext cx="2599218" cy="3544606"/>
          </a:xfrm>
          <a:prstGeom prst="rect">
            <a:avLst/>
          </a:prstGeom>
        </p:spPr>
        <p:txBody>
          <a:bodyPr vert="horz" lIns="91440" tIns="45720" rIns="91440" bIns="45720" rtlCol="0" anchor="t">
            <a:noAutofit/>
          </a:bodyPr>
          <a:lstStyle>
            <a:lvl1pPr marL="0" indent="0" algn="l" defTabSz="1219170" rtl="0" eaLnBrk="1" latinLnBrk="0" hangingPunct="1">
              <a:spcBef>
                <a:spcPts val="0"/>
              </a:spcBef>
              <a:buClr>
                <a:schemeClr val="accent1"/>
              </a:buClr>
              <a:buFont typeface="Arial" panose="020B0604020202020204" pitchFamily="34" charset="0"/>
              <a:buNone/>
              <a:defRPr sz="2000" kern="1200">
                <a:solidFill>
                  <a:schemeClr val="tx1"/>
                </a:solidFill>
                <a:latin typeface="+mn-lt"/>
                <a:ea typeface="+mn-ea"/>
                <a:cs typeface="+mn-cs"/>
              </a:defRPr>
            </a:lvl1pPr>
            <a:lvl2pPr marL="609585"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2pPr>
            <a:lvl3pPr marL="1219170"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828754"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1219170" rtl="0" eaLnBrk="1" latinLnBrk="0" hangingPunct="1">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Aft>
                <a:spcPts val="600"/>
              </a:spcAft>
            </a:pPr>
            <a:r>
              <a:rPr lang="fi-FI" sz="1100"/>
              <a:t>Ajattelen, että meillä on tarve siihen, että ylipäätänsä aloitettaisiin yrityksissä ja yhteiskunnassa pohtimaan sitä, että mistä ja millaisilla taustoilla johtajaksi tullaan. </a:t>
            </a:r>
          </a:p>
          <a:p>
            <a:pPr>
              <a:spcAft>
                <a:spcPts val="600"/>
              </a:spcAft>
            </a:pPr>
            <a:r>
              <a:rPr lang="fi-FI" sz="1100" b="1">
                <a:solidFill>
                  <a:schemeClr val="accent1"/>
                </a:solidFill>
              </a:rPr>
              <a:t>Anu </a:t>
            </a:r>
            <a:r>
              <a:rPr lang="fi-FI" sz="1100" b="1" err="1">
                <a:solidFill>
                  <a:schemeClr val="accent1"/>
                </a:solidFill>
              </a:rPr>
              <a:t>Ubaud</a:t>
            </a:r>
            <a:br>
              <a:rPr lang="fi-FI" sz="1100"/>
            </a:br>
            <a:r>
              <a:rPr lang="fi-FI" sz="1100">
                <a:solidFill>
                  <a:schemeClr val="accent1"/>
                </a:solidFill>
              </a:rPr>
              <a:t>Vuoden nuori johtaja 2021</a:t>
            </a:r>
          </a:p>
          <a:p>
            <a:pPr>
              <a:spcAft>
                <a:spcPts val="600"/>
              </a:spcAft>
            </a:pPr>
            <a:endParaRPr lang="fi-FI" sz="1100">
              <a:solidFill>
                <a:schemeClr val="accent1"/>
              </a:solidFill>
              <a:cs typeface="Arial"/>
            </a:endParaRPr>
          </a:p>
          <a:p>
            <a:pPr>
              <a:spcAft>
                <a:spcPts val="600"/>
              </a:spcAft>
            </a:pPr>
            <a:r>
              <a:rPr lang="fi-FI" sz="1100"/>
              <a:t>Enemmän on kyse </a:t>
            </a:r>
            <a:r>
              <a:rPr lang="fi-FI" sz="1100" err="1"/>
              <a:t>mindsetista</a:t>
            </a:r>
            <a:r>
              <a:rPr lang="fi-FI" sz="1100"/>
              <a:t>, että otanko minä nyt omistajuuden tästä asiasta, välitänkö tästä asiasta ja haluanko juuri tätä asiaa viedä intohimoisesti eteenpäin?        </a:t>
            </a:r>
          </a:p>
          <a:p>
            <a:pPr>
              <a:spcAft>
                <a:spcPts val="600"/>
              </a:spcAft>
            </a:pPr>
            <a:r>
              <a:rPr lang="fi-FI" sz="1100" b="1">
                <a:solidFill>
                  <a:schemeClr val="accent1"/>
                </a:solidFill>
              </a:rPr>
              <a:t>Sari Nevanlinna</a:t>
            </a:r>
            <a:br>
              <a:rPr lang="fi-FI" sz="1100" b="1">
                <a:solidFill>
                  <a:schemeClr val="accent1"/>
                </a:solidFill>
              </a:rPr>
            </a:br>
            <a:r>
              <a:rPr lang="fi-FI" sz="1100">
                <a:solidFill>
                  <a:schemeClr val="accent1"/>
                </a:solidFill>
              </a:rPr>
              <a:t>Vuoden nuori johtaja 2019</a:t>
            </a:r>
          </a:p>
        </p:txBody>
      </p:sp>
      <p:sp>
        <p:nvSpPr>
          <p:cNvPr id="15" name="Rectangle 14">
            <a:extLst>
              <a:ext uri="{FF2B5EF4-FFF2-40B4-BE49-F238E27FC236}">
                <a16:creationId xmlns:a16="http://schemas.microsoft.com/office/drawing/2014/main" id="{C88DE9B9-9B20-5F82-D8DC-236DDA9457D9}"/>
              </a:ext>
            </a:extLst>
          </p:cNvPr>
          <p:cNvSpPr/>
          <p:nvPr/>
        </p:nvSpPr>
        <p:spPr>
          <a:xfrm>
            <a:off x="9257345" y="1882800"/>
            <a:ext cx="2824927" cy="3783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fi-FI" sz="1800" b="1">
                <a:solidFill>
                  <a:schemeClr val="accent1"/>
                </a:solidFill>
              </a:rPr>
              <a:t>Kuva johtajuudesta</a:t>
            </a:r>
          </a:p>
          <a:p>
            <a:pPr>
              <a:spcAft>
                <a:spcPts val="600"/>
              </a:spcAft>
            </a:pPr>
            <a:r>
              <a:rPr lang="fi-FI" sz="1300">
                <a:solidFill>
                  <a:schemeClr val="bg1"/>
                </a:solidFill>
              </a:rPr>
              <a:t>Miltä johtajuus meidän työyhteisössämme näyttää? </a:t>
            </a:r>
          </a:p>
          <a:p>
            <a:pPr>
              <a:spcAft>
                <a:spcPts val="600"/>
              </a:spcAft>
            </a:pPr>
            <a:r>
              <a:rPr lang="fi-FI" sz="1300">
                <a:solidFill>
                  <a:schemeClr val="bg1"/>
                </a:solidFill>
              </a:rPr>
              <a:t>Millaisia erilaisia polkuja oma organisaatiomme mahdollistaa johtajaksi tulemiseen? </a:t>
            </a:r>
          </a:p>
          <a:p>
            <a:pPr fontAlgn="base">
              <a:spcAft>
                <a:spcPts val="600"/>
              </a:spcAft>
            </a:pPr>
            <a:endParaRPr lang="fi-FI" sz="1300">
              <a:solidFill>
                <a:schemeClr val="bg1"/>
              </a:solidFill>
            </a:endParaRPr>
          </a:p>
          <a:p>
            <a:pPr fontAlgn="base">
              <a:spcAft>
                <a:spcPts val="600"/>
              </a:spcAft>
            </a:pPr>
            <a:r>
              <a:rPr lang="fi-FI" sz="1800" b="1">
                <a:solidFill>
                  <a:schemeClr val="accent1"/>
                </a:solidFill>
              </a:rPr>
              <a:t>Johtajuuden arvostus</a:t>
            </a:r>
          </a:p>
          <a:p>
            <a:pPr fontAlgn="base">
              <a:spcAft>
                <a:spcPts val="600"/>
              </a:spcAft>
            </a:pPr>
            <a:r>
              <a:rPr lang="fi-FI" sz="1300">
                <a:solidFill>
                  <a:schemeClr val="bg1"/>
                </a:solidFill>
              </a:rPr>
              <a:t>Millaista johtajuutta meillä arvostetaan?</a:t>
            </a:r>
          </a:p>
          <a:p>
            <a:pPr fontAlgn="base">
              <a:spcAft>
                <a:spcPts val="600"/>
              </a:spcAft>
            </a:pPr>
            <a:r>
              <a:rPr lang="fi-FI" sz="1300">
                <a:solidFill>
                  <a:schemeClr val="bg1"/>
                </a:solidFill>
              </a:rPr>
              <a:t>Millaista johtajuuskieltä meillä käytetään; puhummeko esimerkiksi liiketoiminnoista ja tukitoiminnoista vielä erillään?​</a:t>
            </a:r>
          </a:p>
          <a:p>
            <a:pPr fontAlgn="base">
              <a:spcAft>
                <a:spcPts val="600"/>
              </a:spcAft>
            </a:pPr>
            <a:endParaRPr lang="fi-FI" sz="1300">
              <a:solidFill>
                <a:schemeClr val="bg1"/>
              </a:solidFill>
            </a:endParaRPr>
          </a:p>
        </p:txBody>
      </p:sp>
      <p:sp>
        <p:nvSpPr>
          <p:cNvPr id="18" name="TextBox 17">
            <a:extLst>
              <a:ext uri="{FF2B5EF4-FFF2-40B4-BE49-F238E27FC236}">
                <a16:creationId xmlns:a16="http://schemas.microsoft.com/office/drawing/2014/main" id="{F5858FAA-52C9-41F1-029F-CF386267E500}"/>
              </a:ext>
            </a:extLst>
          </p:cNvPr>
          <p:cNvSpPr txBox="1"/>
          <p:nvPr/>
        </p:nvSpPr>
        <p:spPr>
          <a:xfrm>
            <a:off x="10618075" y="4455669"/>
            <a:ext cx="1487347" cy="3077766"/>
          </a:xfrm>
          <a:prstGeom prst="rect">
            <a:avLst/>
          </a:prstGeom>
          <a:noFill/>
        </p:spPr>
        <p:txBody>
          <a:bodyPr wrap="square" lIns="0" tIns="0" rIns="0" bIns="0" anchor="b">
            <a:spAutoFit/>
          </a:bodyPr>
          <a:lstStyle/>
          <a:p>
            <a:pPr algn="r"/>
            <a:r>
              <a:rPr lang="fi-FI" sz="20000" b="1">
                <a:solidFill>
                  <a:schemeClr val="accent3">
                    <a:alpha val="20000"/>
                  </a:schemeClr>
                </a:solidFill>
                <a:latin typeface="Arial Black" panose="020B0604020202020204" pitchFamily="34" charset="0"/>
                <a:cs typeface="Arial Black" panose="020B0604020202020204" pitchFamily="34" charset="0"/>
              </a:rPr>
              <a:t>2</a:t>
            </a:r>
          </a:p>
        </p:txBody>
      </p:sp>
      <p:graphicFrame>
        <p:nvGraphicFramePr>
          <p:cNvPr id="19" name="Table 19">
            <a:extLst>
              <a:ext uri="{FF2B5EF4-FFF2-40B4-BE49-F238E27FC236}">
                <a16:creationId xmlns:a16="http://schemas.microsoft.com/office/drawing/2014/main" id="{EA19729C-E397-94D7-5FBF-FE345BFD02CF}"/>
              </a:ext>
            </a:extLst>
          </p:cNvPr>
          <p:cNvGraphicFramePr>
            <a:graphicFrameLocks noGrp="1"/>
          </p:cNvGraphicFramePr>
          <p:nvPr>
            <p:extLst>
              <p:ext uri="{D42A27DB-BD31-4B8C-83A1-F6EECF244321}">
                <p14:modId xmlns:p14="http://schemas.microsoft.com/office/powerpoint/2010/main" val="435459077"/>
              </p:ext>
            </p:extLst>
          </p:nvPr>
        </p:nvGraphicFramePr>
        <p:xfrm>
          <a:off x="0" y="0"/>
          <a:ext cx="12192000" cy="216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8160932"/>
                    </a:ext>
                  </a:extLst>
                </a:gridCol>
                <a:gridCol w="1524000">
                  <a:extLst>
                    <a:ext uri="{9D8B030D-6E8A-4147-A177-3AD203B41FA5}">
                      <a16:colId xmlns:a16="http://schemas.microsoft.com/office/drawing/2014/main" val="1808258657"/>
                    </a:ext>
                  </a:extLst>
                </a:gridCol>
                <a:gridCol w="1524000">
                  <a:extLst>
                    <a:ext uri="{9D8B030D-6E8A-4147-A177-3AD203B41FA5}">
                      <a16:colId xmlns:a16="http://schemas.microsoft.com/office/drawing/2014/main" val="1456551670"/>
                    </a:ext>
                  </a:extLst>
                </a:gridCol>
                <a:gridCol w="1524000">
                  <a:extLst>
                    <a:ext uri="{9D8B030D-6E8A-4147-A177-3AD203B41FA5}">
                      <a16:colId xmlns:a16="http://schemas.microsoft.com/office/drawing/2014/main" val="2682384875"/>
                    </a:ext>
                  </a:extLst>
                </a:gridCol>
                <a:gridCol w="1524000">
                  <a:extLst>
                    <a:ext uri="{9D8B030D-6E8A-4147-A177-3AD203B41FA5}">
                      <a16:colId xmlns:a16="http://schemas.microsoft.com/office/drawing/2014/main" val="2298703833"/>
                    </a:ext>
                  </a:extLst>
                </a:gridCol>
                <a:gridCol w="1524000">
                  <a:extLst>
                    <a:ext uri="{9D8B030D-6E8A-4147-A177-3AD203B41FA5}">
                      <a16:colId xmlns:a16="http://schemas.microsoft.com/office/drawing/2014/main" val="2700950159"/>
                    </a:ext>
                  </a:extLst>
                </a:gridCol>
                <a:gridCol w="1524000">
                  <a:extLst>
                    <a:ext uri="{9D8B030D-6E8A-4147-A177-3AD203B41FA5}">
                      <a16:colId xmlns:a16="http://schemas.microsoft.com/office/drawing/2014/main" val="2252819247"/>
                    </a:ext>
                  </a:extLst>
                </a:gridCol>
                <a:gridCol w="1524000">
                  <a:extLst>
                    <a:ext uri="{9D8B030D-6E8A-4147-A177-3AD203B41FA5}">
                      <a16:colId xmlns:a16="http://schemas.microsoft.com/office/drawing/2014/main" val="2867077216"/>
                    </a:ext>
                  </a:extLst>
                </a:gridCol>
              </a:tblGrid>
              <a:tr h="216000">
                <a:tc>
                  <a:txBody>
                    <a:bodyPr/>
                    <a:lstStyle/>
                    <a:p>
                      <a:pPr algn="ctr"/>
                      <a:r>
                        <a:rPr lang="fi-FI" sz="800" b="0"/>
                        <a:t>Tulevaisuus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Johtajuuskäsitys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fi-FI" sz="800" b="0"/>
                        <a:t>Inhimillisyys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Motivaatio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Itsereflektio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Yhteisöohjautuvuus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Jatkuva oppiminen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fi-FI" sz="800" b="0"/>
                        <a:t>Kriittinen ajattelu</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33019035"/>
                  </a:ext>
                </a:extLst>
              </a:tr>
            </a:tbl>
          </a:graphicData>
        </a:graphic>
      </p:graphicFrame>
      <p:sp>
        <p:nvSpPr>
          <p:cNvPr id="21" name="Slide Number Placeholder 20">
            <a:extLst>
              <a:ext uri="{FF2B5EF4-FFF2-40B4-BE49-F238E27FC236}">
                <a16:creationId xmlns:a16="http://schemas.microsoft.com/office/drawing/2014/main" id="{AE1D46B0-C879-4DB5-D93B-8151E94F3FB2}"/>
              </a:ext>
            </a:extLst>
          </p:cNvPr>
          <p:cNvSpPr>
            <a:spLocks noGrp="1"/>
          </p:cNvSpPr>
          <p:nvPr>
            <p:ph type="sldNum" sz="quarter" idx="4"/>
          </p:nvPr>
        </p:nvSpPr>
        <p:spPr/>
        <p:txBody>
          <a:bodyPr/>
          <a:lstStyle/>
          <a:p>
            <a:fld id="{1EA1DD0D-7089-48C5-B116-A19F892CF1D9}" type="slidenum">
              <a:rPr lang="fi-FI" smtClean="0"/>
              <a:pPr/>
              <a:t>9</a:t>
            </a:fld>
            <a:endParaRPr lang="fi-FI"/>
          </a:p>
        </p:txBody>
      </p:sp>
      <p:sp>
        <p:nvSpPr>
          <p:cNvPr id="2" name="Footer Placeholder 10">
            <a:extLst>
              <a:ext uri="{FF2B5EF4-FFF2-40B4-BE49-F238E27FC236}">
                <a16:creationId xmlns:a16="http://schemas.microsoft.com/office/drawing/2014/main" id="{6B5CD013-818E-ECBC-2F5F-333A5D17F80B}"/>
              </a:ext>
            </a:extLst>
          </p:cNvPr>
          <p:cNvSpPr>
            <a:spLocks noGrp="1"/>
          </p:cNvSpPr>
          <p:nvPr>
            <p:ph type="ftr" sz="quarter" idx="3"/>
          </p:nvPr>
        </p:nvSpPr>
        <p:spPr>
          <a:xfrm>
            <a:off x="768001" y="6339189"/>
            <a:ext cx="3648405" cy="258163"/>
          </a:xfrm>
        </p:spPr>
        <p:txBody>
          <a:bodyPr/>
          <a:lstStyle/>
          <a:p>
            <a:r>
              <a:rPr lang="fi-FI" dirty="0"/>
              <a:t>Huomisen johtajuus | Starttipaketti</a:t>
            </a:r>
          </a:p>
        </p:txBody>
      </p:sp>
    </p:spTree>
    <p:extLst>
      <p:ext uri="{BB962C8B-B14F-4D97-AF65-F5344CB8AC3E}">
        <p14:creationId xmlns:p14="http://schemas.microsoft.com/office/powerpoint/2010/main" val="730257725"/>
      </p:ext>
    </p:extLst>
  </p:cSld>
  <p:clrMapOvr>
    <a:masterClrMapping/>
  </p:clrMapOvr>
</p:sld>
</file>

<file path=ppt/theme/theme1.xml><?xml version="1.0" encoding="utf-8"?>
<a:theme xmlns:a="http://schemas.openxmlformats.org/drawingml/2006/main" name="VN-uudistukset-ppt_01/2020">
  <a:themeElements>
    <a:clrScheme name="Custom 5">
      <a:dk1>
        <a:srgbClr val="000000"/>
      </a:dk1>
      <a:lt1>
        <a:srgbClr val="FFFFFF"/>
      </a:lt1>
      <a:dk2>
        <a:srgbClr val="365ABD"/>
      </a:dk2>
      <a:lt2>
        <a:srgbClr val="5D6169"/>
      </a:lt2>
      <a:accent1>
        <a:srgbClr val="F59F4B"/>
      </a:accent1>
      <a:accent2>
        <a:srgbClr val="002F6C"/>
      </a:accent2>
      <a:accent3>
        <a:srgbClr val="DDD2D0"/>
      </a:accent3>
      <a:accent4>
        <a:srgbClr val="01152E"/>
      </a:accent4>
      <a:accent5>
        <a:srgbClr val="F59F4B"/>
      </a:accent5>
      <a:accent6>
        <a:srgbClr val="01152E"/>
      </a:accent6>
      <a:hlink>
        <a:srgbClr val="002F6C"/>
      </a:hlink>
      <a:folHlink>
        <a:srgbClr val="01152E"/>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6D3803114CD647A94F1429C37A59C8" ma:contentTypeVersion="15" ma:contentTypeDescription="Create a new document." ma:contentTypeScope="" ma:versionID="87a47c2db4dd5fe5ba9361ace73734f3">
  <xsd:schema xmlns:xsd="http://www.w3.org/2001/XMLSchema" xmlns:xs="http://www.w3.org/2001/XMLSchema" xmlns:p="http://schemas.microsoft.com/office/2006/metadata/properties" xmlns:ns2="2ae3f6e2-8f2d-4c38-8f12-2bbd8c37f1bc" xmlns:ns3="74d57e68-2622-45e9-84d5-b48254beef71" targetNamespace="http://schemas.microsoft.com/office/2006/metadata/properties" ma:root="true" ma:fieldsID="59c5bc8036215a387160169c5f974c1d" ns2:_="" ns3:_="">
    <xsd:import namespace="2ae3f6e2-8f2d-4c38-8f12-2bbd8c37f1bc"/>
    <xsd:import namespace="74d57e68-2622-45e9-84d5-b48254beef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3f6e2-8f2d-4c38-8f12-2bbd8c37f1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ada784-a8b9-4e32-9cfb-4afc91c00e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d57e68-2622-45e9-84d5-b48254beef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b9d43ad-c301-4955-88c5-17145cde61ec}" ma:internalName="TaxCatchAll" ma:showField="CatchAllData" ma:web="74d57e68-2622-45e9-84d5-b48254beef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e3f6e2-8f2d-4c38-8f12-2bbd8c37f1bc">
      <Terms xmlns="http://schemas.microsoft.com/office/infopath/2007/PartnerControls"/>
    </lcf76f155ced4ddcb4097134ff3c332f>
    <TaxCatchAll xmlns="74d57e68-2622-45e9-84d5-b48254beef71" xsi:nil="true"/>
  </documentManagement>
</p:properties>
</file>

<file path=customXml/itemProps1.xml><?xml version="1.0" encoding="utf-8"?>
<ds:datastoreItem xmlns:ds="http://schemas.openxmlformats.org/officeDocument/2006/customXml" ds:itemID="{10137424-826D-4D7D-9799-DB4FC93F3BAA}">
  <ds:schemaRefs>
    <ds:schemaRef ds:uri="http://schemas.microsoft.com/sharepoint/v3/contenttype/forms"/>
  </ds:schemaRefs>
</ds:datastoreItem>
</file>

<file path=customXml/itemProps2.xml><?xml version="1.0" encoding="utf-8"?>
<ds:datastoreItem xmlns:ds="http://schemas.openxmlformats.org/officeDocument/2006/customXml" ds:itemID="{49284751-0833-4C87-A79B-37AA182AA6B3}">
  <ds:schemaRefs>
    <ds:schemaRef ds:uri="2ae3f6e2-8f2d-4c38-8f12-2bbd8c37f1bc"/>
    <ds:schemaRef ds:uri="74d57e68-2622-45e9-84d5-b48254beef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E1D7D5-88F3-4435-8669-D6B5AF0E5211}">
  <ds:schemaRefs>
    <ds:schemaRef ds:uri="2ae3f6e2-8f2d-4c38-8f12-2bbd8c37f1bc"/>
    <ds:schemaRef ds:uri="74d57e68-2622-45e9-84d5-b48254beef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VN esityspohja, työllisyys (1)</Template>
  <TotalTime>243</TotalTime>
  <Words>4160</Words>
  <Application>Microsoft Office PowerPoint</Application>
  <PresentationFormat>Widescreen</PresentationFormat>
  <Paragraphs>456</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.Apple SD Gothic NeoI Regular</vt:lpstr>
      <vt:lpstr>Arial</vt:lpstr>
      <vt:lpstr>Arial Black</vt:lpstr>
      <vt:lpstr>ArialMT</vt:lpstr>
      <vt:lpstr>Calibri</vt:lpstr>
      <vt:lpstr>Wingdings</vt:lpstr>
      <vt:lpstr>VN-uudistukset-ppt_01/2020</vt:lpstr>
      <vt:lpstr>Huomisen johtajuus</vt:lpstr>
      <vt:lpstr>Sisältö</vt:lpstr>
      <vt:lpstr>Huomisen johtajuus Starttipaketti</vt:lpstr>
      <vt:lpstr>Polulla kohti </vt:lpstr>
      <vt:lpstr>Vinkkejä starttipaketin käyttäjälle</vt:lpstr>
      <vt:lpstr>Teesit huomisen johtajuuteen</vt:lpstr>
      <vt:lpstr>Teesit huomisen johtajuuteen</vt:lpstr>
      <vt:lpstr>TEESI 1 Johtajuus on jatkuvassa murroksessa</vt:lpstr>
      <vt:lpstr>TEESI 2 Kuva siitä, kuka voi olla johtaja, on muutoksessa</vt:lpstr>
      <vt:lpstr>TEESI 3  Tulevaisuuden työelämä on ihmisen kokoista, myös johtajalle</vt:lpstr>
      <vt:lpstr>TEESI 4 Johtajuusmotivaation ajurina parempi työelämä</vt:lpstr>
      <vt:lpstr>TEESI 5 Itsereflektio on johtajan tärkein työkalu</vt:lpstr>
      <vt:lpstr>TEESI 6  Johtajuus on jaettua, yhdessä ohjautumista</vt:lpstr>
      <vt:lpstr>TEESI 7  Johtajuus on jatkuvaa yhdessä oppimista</vt:lpstr>
      <vt:lpstr>TEESI 8 Kriittinen ajattelu vaatii tuekseen luottamusta</vt:lpstr>
      <vt:lpstr>Työkalut 3+2</vt:lpstr>
      <vt:lpstr>Huomisen johtajuus Näin käytät työkaluja</vt:lpstr>
      <vt:lpstr>Johtamisen motivaatiokartta</vt:lpstr>
      <vt:lpstr>Itsereflektio on johtajan tärkein työkalu</vt:lpstr>
      <vt:lpstr>Tutustu omiin johtajuus vahvuuksiisi</vt:lpstr>
      <vt:lpstr>Johtajuuden anatomia yhdessä tiimin kanssa</vt:lpstr>
      <vt:lpstr>Huomisen johtajuus-keskustelu yhdessä tiimin kanssa</vt:lpstr>
      <vt:lpstr>Huomisen johtajuus | Tiimikeskustelu</vt:lpstr>
      <vt:lpstr>Huomisen johtajuutta edistämässä</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Kärkkäinen Sonja (STM)</dc:creator>
  <cp:lastModifiedBy>Korhonen Christa-Jemina</cp:lastModifiedBy>
  <cp:revision>24</cp:revision>
  <cp:lastPrinted>2020-01-13T08:24:24Z</cp:lastPrinted>
  <dcterms:created xsi:type="dcterms:W3CDTF">2020-04-21T10:17:53Z</dcterms:created>
  <dcterms:modified xsi:type="dcterms:W3CDTF">2025-02-26T08:27:09Z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0x0101006B6D3803114CD647A94F1429C37A59C8</vt:lpwstr>
  </property>
  <property fmtid="{D5CDD505-2E9C-101B-9397-08002B2CF9AE}" pid="3" name="KampusOrganization">
    <vt:lpwstr>1;#Kaikki ministeriöt|453f324a-78ac-4696-9c3d-5dd5d1608438</vt:lpwstr>
  </property>
  <property fmtid="{D5CDD505-2E9C-101B-9397-08002B2CF9AE}" pid="4" name="KampusKeywords">
    <vt:lpwstr>676;#visuaalinen ilme|e375d3de-913b-4aa3-b564-fd653a87aa09;#575;#PowerPoint|c474c9ee-86da-5111-9bbd-ffc5eb6e322e;#1593;#ppt-esitys|44c45ef7-1192-46c4-87df-1af2661bf53f;#3013;#diaesitys|ab6ea33c-a75a-4840-ad48-c39269e043ae;#1592;#kalvopohjat|567a8a0a-b35a-</vt:lpwstr>
  </property>
  <property fmtid="{D5CDD505-2E9C-101B-9397-08002B2CF9AE}" pid="5" name="MediaServiceImageTags">
    <vt:lpwstr/>
  </property>
</Properties>
</file>