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4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97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3" r:id="rId42"/>
    <p:sldId id="292" r:id="rId43"/>
    <p:sldId id="294" r:id="rId44"/>
    <p:sldId id="295" r:id="rId45"/>
    <p:sldId id="296" r:id="rId46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26"/>
  </p:normalViewPr>
  <p:slideViewPr>
    <p:cSldViewPr snapToGrid="0" snapToObjects="1">
      <p:cViewPr varScale="1">
        <p:scale>
          <a:sx n="164" d="100"/>
          <a:sy n="164" d="100"/>
        </p:scale>
        <p:origin x="3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46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8D3E2-202A-277E-4856-6EB56AA5C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7A85D4-E536-9437-FF93-1683DE476B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7A839-60DC-F900-5CA7-78F62BC6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78D77-814D-3FE9-5414-832F324FC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0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91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3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89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78240" y="47548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0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460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92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346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571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400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5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236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19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7021451-1387-4CA6-816F-3879F97B5CBC}" type="slidenum">
              <a:rPr lang="en-US" b="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495412" y="4770898"/>
            <a:ext cx="142659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16.8.2024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953812" y="736332"/>
            <a:ext cx="655542" cy="655542"/>
          </a:xfrm>
          <a:prstGeom prst="roundRect">
            <a:avLst>
              <a:gd name="adj" fmla="val 13077"/>
            </a:avLst>
          </a:prstGeom>
          <a:solidFill>
            <a:srgbClr val="BED032">
              <a:alpha val="0"/>
            </a:srgbClr>
          </a:solidFill>
          <a:ln/>
        </p:spPr>
        <p:txBody>
          <a:bodyPr/>
          <a:lstStyle/>
          <a:p>
            <a:endParaRPr lang="fi-FI"/>
          </a:p>
        </p:txBody>
      </p:sp>
      <p:sp>
        <p:nvSpPr>
          <p:cNvPr id="5" name="Text 2"/>
          <p:cNvSpPr/>
          <p:nvPr/>
        </p:nvSpPr>
        <p:spPr>
          <a:xfrm>
            <a:off x="478586" y="1390537"/>
            <a:ext cx="3903166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</a:pPr>
            <a:r>
              <a:rPr lang="en-US" sz="1500" b="0" kern="0" spc="-24" dirty="0"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Alan maine kirkastetaan yhdessä!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375028" y="1911246"/>
            <a:ext cx="5328730" cy="193591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7650"/>
              </a:lnSpc>
            </a:pPr>
            <a:r>
              <a:rPr lang="en-US" sz="8800" kern="0" spc="-24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Huolinta ja logistiikka</a:t>
            </a:r>
            <a:endParaRPr lang="en-US" sz="8800" spc="-24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8" name="Image 0" descr="https://pitch-assets-ccb95893-de3f-4266-973c-20049231b248.s3.eu-west-1.amazonaws.com/c5cff7f2-09fa-40ff-a346-c2fc69572d7d?pitch-bytes=740991&amp;pitch-content-type=image%2Fpng"/>
          <p:cNvPicPr>
            <a:picLocks noChangeAspect="1"/>
          </p:cNvPicPr>
          <p:nvPr/>
        </p:nvPicPr>
        <p:blipFill rotWithShape="1">
          <a:blip r:embed="rId3"/>
          <a:srcRect r="23977"/>
          <a:stretch/>
        </p:blipFill>
        <p:spPr>
          <a:xfrm>
            <a:off x="5233819" y="798022"/>
            <a:ext cx="3903166" cy="38608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871C5F-E133-7C73-B6F5-FEEFAD913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430B98D9-6485-15AE-B716-A7BE3DA80CF1}"/>
              </a:ext>
            </a:extLst>
          </p:cNvPr>
          <p:cNvSpPr/>
          <p:nvPr/>
        </p:nvSpPr>
        <p:spPr>
          <a:xfrm>
            <a:off x="3332258" y="829761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Moderni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9AA9D5F-9EDD-FF4F-362E-C8476F3B9679}"/>
              </a:ext>
            </a:extLst>
          </p:cNvPr>
          <p:cNvSpPr/>
          <p:nvPr/>
        </p:nvSpPr>
        <p:spPr>
          <a:xfrm>
            <a:off x="3332258" y="1165386"/>
            <a:ext cx="2691296" cy="792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Huolinta-ala elää ja kehittyy. Ennakkoluuloton asenne ja yrittäjähenkisyys vauhdittavat muutosta. </a:t>
            </a:r>
            <a:endParaRPr lang="en-US" sz="12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2A8FF480-45D7-B717-DCC7-522E334F2289}"/>
              </a:ext>
            </a:extLst>
          </p:cNvPr>
          <p:cNvSpPr/>
          <p:nvPr/>
        </p:nvSpPr>
        <p:spPr>
          <a:xfrm>
            <a:off x="6191999" y="829971"/>
            <a:ext cx="247456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Monimuotoinen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3128985-FFDB-6751-8886-41435A1735D5}"/>
              </a:ext>
            </a:extLst>
          </p:cNvPr>
          <p:cNvSpPr/>
          <p:nvPr/>
        </p:nvSpPr>
        <p:spPr>
          <a:xfrm>
            <a:off x="6191999" y="1165596"/>
            <a:ext cx="2152204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Erilaisuus on rikkaus, eikä kahta samanlaista urapolkua ole. Huolinta-ala tarjoaa  monia kehitysmahdollisuuksia. </a:t>
            </a:r>
            <a:endParaRPr lang="en-US" sz="12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67BB4705-4047-21CF-A6B6-1759BECF4ED4}"/>
              </a:ext>
            </a:extLst>
          </p:cNvPr>
          <p:cNvSpPr/>
          <p:nvPr/>
        </p:nvSpPr>
        <p:spPr>
          <a:xfrm>
            <a:off x="3332258" y="2193921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Kansainvälinen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9BE0EE0E-D27D-5FDB-C977-531ACB692502}"/>
              </a:ext>
            </a:extLst>
          </p:cNvPr>
          <p:cNvSpPr/>
          <p:nvPr/>
        </p:nvSpPr>
        <p:spPr>
          <a:xfrm>
            <a:off x="3332258" y="2524783"/>
            <a:ext cx="2184872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Mannerten välinen yhteistyö on meille arkea. Rento ilmapiiri ja hyvä työyhteisö tukee työhyvinvointia.</a:t>
            </a:r>
            <a:endParaRPr lang="en-US" sz="12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E4A70121-0239-3D42-F8AF-5D458234F83C}"/>
              </a:ext>
            </a:extLst>
          </p:cNvPr>
          <p:cNvSpPr/>
          <p:nvPr/>
        </p:nvSpPr>
        <p:spPr>
          <a:xfrm>
            <a:off x="6191999" y="2193921"/>
            <a:ext cx="2474491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Aktiivinen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13C4F3F1-44C7-3FA6-ADAF-395C6CEDEB84}"/>
              </a:ext>
            </a:extLst>
          </p:cNvPr>
          <p:cNvSpPr/>
          <p:nvPr/>
        </p:nvSpPr>
        <p:spPr>
          <a:xfrm>
            <a:off x="6191999" y="2524783"/>
            <a:ext cx="1971377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Varmistamme materiaalivirtojen jatkuvan liikkeen. Ilman meitä maailma pysähtyisi. </a:t>
            </a:r>
            <a:endParaRPr lang="en-US" sz="12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F61A7ECC-7E6C-CBAC-467E-03EE58AF9357}"/>
              </a:ext>
            </a:extLst>
          </p:cNvPr>
          <p:cNvSpPr/>
          <p:nvPr/>
        </p:nvSpPr>
        <p:spPr>
          <a:xfrm>
            <a:off x="3332258" y="3533854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Joustava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66907B6-BF01-1554-749D-7ADCA00EA547}"/>
              </a:ext>
            </a:extLst>
          </p:cNvPr>
          <p:cNvSpPr/>
          <p:nvPr/>
        </p:nvSpPr>
        <p:spPr>
          <a:xfrm>
            <a:off x="3332258" y="3864716"/>
            <a:ext cx="247650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Etätyö, joustavat työajat ja mukautuvat työtehtävät varmistavat arjen sujuvuuden erilaisissa elämäntilanteissa. </a:t>
            </a:r>
            <a:endParaRPr lang="en-US" sz="12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832E0AD9-3985-A5CC-A0B8-D6EA3BC30467}"/>
              </a:ext>
            </a:extLst>
          </p:cNvPr>
          <p:cNvSpPr/>
          <p:nvPr/>
        </p:nvSpPr>
        <p:spPr>
          <a:xfrm>
            <a:off x="6191999" y="3533854"/>
            <a:ext cx="247456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Vaikuttava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F1AB2950-30EC-5907-7A12-E12DB96E5CB8}"/>
              </a:ext>
            </a:extLst>
          </p:cNvPr>
          <p:cNvSpPr/>
          <p:nvPr/>
        </p:nvSpPr>
        <p:spPr>
          <a:xfrm>
            <a:off x="6191999" y="3864716"/>
            <a:ext cx="2152204" cy="59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Olemme tottuneet ratkomaan haasteita, jotta asiakkaamme voivat loistaa ja onnistua. </a:t>
            </a:r>
            <a:endParaRPr lang="en-US" sz="12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1A1638B8-0DD1-1721-6A96-B3FA4F004743}"/>
              </a:ext>
            </a:extLst>
          </p:cNvPr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Pääviestit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16" name="Image 0" descr="https://pitch-assets-ccb95893-de3f-4266-973c-20049231b248.s3.eu-west-1.amazonaws.com/620291f6-7187-456b-ac6d-ba8c01badfe2?pitch-bytes=750889&amp;pitch-content-type=image%2Fpng">
            <a:extLst>
              <a:ext uri="{FF2B5EF4-FFF2-40B4-BE49-F238E27FC236}">
                <a16:creationId xmlns:a16="http://schemas.microsoft.com/office/drawing/2014/main" id="{0535072F-3B29-7631-22AF-D0F9F623E5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372" y="2259597"/>
            <a:ext cx="2361037" cy="2081653"/>
          </a:xfrm>
          <a:prstGeom prst="rect">
            <a:avLst/>
          </a:prstGeom>
        </p:spPr>
      </p:pic>
      <p:sp>
        <p:nvSpPr>
          <p:cNvPr id="17" name="Text 13">
            <a:extLst>
              <a:ext uri="{FF2B5EF4-FFF2-40B4-BE49-F238E27FC236}">
                <a16:creationId xmlns:a16="http://schemas.microsoft.com/office/drawing/2014/main" id="{80D6AB3E-5550-E220-B5FC-191DF6798516}"/>
              </a:ext>
            </a:extLst>
          </p:cNvPr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62979EEB-59D4-0A85-8597-B625E7B239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451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250" y="1775686"/>
            <a:ext cx="24765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Uratarinat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1049048"/>
            <a:ext cx="5332363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Millaisilla sisältökonsepteilla puhuttelemme kohderyhmiä?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36555" y="1777226"/>
            <a:ext cx="247850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Vahvuudet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95043" y="1774888"/>
            <a:ext cx="247478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Tietoiskut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4822" y="2376501"/>
            <a:ext cx="2476500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Erilaisten urapolkujen kuvaus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Tavoite: </a:t>
            </a: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Eri taustaiset ihmiset huomaavat, että huolinta- ja logistiikka-ala voisi sopia heille. 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297320" y="2376500"/>
            <a:ext cx="2474938" cy="1850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Tehtävien ja erilaisten asiantuntijoiden työnkuvien avaaminen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Iso-kuva: huoltovarmuus ja globaali yhteistyö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Tavoite: </a:t>
            </a: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Jokainen työikäinen suomalainen osaa kertoa, mitä huolinta</a:t>
            </a:r>
            <a:r>
              <a:rPr lang="en-US" sz="120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- ja logistiikka-</a:t>
            </a: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 pitää sisällään ja mitä huolitsija tekee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3337811" y="2376911"/>
            <a:ext cx="2476500" cy="996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Alan parhaiden puolien kuvaaminen ja nostaminen esiin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SzPct val="100000"/>
              <a:buChar char="•"/>
            </a:pPr>
            <a:r>
              <a:rPr lang="en-US" sz="12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Tavoite: </a:t>
            </a: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Huolinta- ja logistiikka-ala vaikuttaa kiinnostavalta ja vetovoimaiselta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Sisältökonseptit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76145212-606B-AF30-2968-318444B5C2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11</a:t>
            </a:fld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3043426"/>
            <a:ext cx="3955107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6750"/>
              </a:lnSpc>
            </a:pPr>
            <a:r>
              <a:rPr lang="en-US" sz="6800" kern="0" spc="-6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Slogan ideat</a:t>
            </a:r>
            <a:endParaRPr lang="en-US" sz="675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03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22121" y="1263903"/>
            <a:ext cx="3768514" cy="396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Kasva, opi ja menesty monimuotoisella ja merkityksellisellä alalla!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pic>
        <p:nvPicPr>
          <p:cNvPr id="6" name="Image 0" descr="https://pitch-assets-ccb95893-de3f-4266-973c-20049231b248.s3.eu-west-1.amazonaws.com/c5cff7f2-09fa-40ff-a346-c2fc69572d7d?pitch-bytes=740991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7093" y="1316128"/>
            <a:ext cx="3697558" cy="2780497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5007093" y="2293371"/>
            <a:ext cx="518400" cy="1477368"/>
          </a:xfrm>
          <a:prstGeom prst="roundRect">
            <a:avLst>
              <a:gd name="adj" fmla="val 11250"/>
            </a:avLst>
          </a:prstGeom>
          <a:solidFill>
            <a:srgbClr val="F6F6F6"/>
          </a:solidFill>
          <a:ln w="5292">
            <a:solidFill>
              <a:srgbClr val="F6F6F6"/>
            </a:solidFill>
            <a:prstDash val="solid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 4"/>
          <p:cNvSpPr/>
          <p:nvPr/>
        </p:nvSpPr>
        <p:spPr>
          <a:xfrm>
            <a:off x="823708" y="1836462"/>
            <a:ext cx="4794572" cy="2525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5400"/>
              </a:lnSpc>
            </a:pP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Huolinta- ja </a:t>
            </a:r>
            <a:r>
              <a:rPr lang="en-US" sz="4500" b="1" kern="0" spc="-36" dirty="0" err="1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logistiikka</a:t>
            </a: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-ala 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5400"/>
              </a:lnSpc>
            </a:pP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elää muutoksissa mukana!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755A14C3-8957-FEEC-6B0B-98BAFE9251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13</a:t>
            </a:fld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168365" y="790126"/>
            <a:ext cx="2813597" cy="2813597"/>
          </a:xfrm>
          <a:prstGeom prst="ellipse">
            <a:avLst/>
          </a:prstGeom>
          <a:solidFill>
            <a:srgbClr val="F6F6F6"/>
          </a:solidFill>
          <a:ln/>
        </p:spPr>
        <p:txBody>
          <a:bodyPr/>
          <a:lstStyle/>
          <a:p>
            <a:endParaRPr lang="fi-FI"/>
          </a:p>
        </p:txBody>
      </p:sp>
      <p:sp>
        <p:nvSpPr>
          <p:cNvPr id="4" name="Text 1"/>
          <p:cNvSpPr/>
          <p:nvPr/>
        </p:nvSpPr>
        <p:spPr>
          <a:xfrm>
            <a:off x="862326" y="1686994"/>
            <a:ext cx="4482406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5400"/>
              </a:lnSpc>
            </a:pP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Ilman meitä, koko maailma pysähtyisi!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Varmistamme materiaalivirtojen liikkeen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pic>
        <p:nvPicPr>
          <p:cNvPr id="7" name="Image 0" descr="https://pitch-assets-ccb95893-de3f-4266-973c-20049231b248.s3.eu-west-1.amazonaws.com/285e4c95-347a-416c-ba61-a1f386ab5f94?pitch-bytes=667171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5711" y="887744"/>
            <a:ext cx="4726327" cy="29896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78586" y="475297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B01CB136-0F32-DFAE-7B3A-ECEC1F4D60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14</a:t>
            </a:fld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D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4994" y="1716571"/>
            <a:ext cx="4745236" cy="19185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Mannerten välinen yhteistyö on meille arkea. Huolinta- ja logistiikka-ala tarjoaa kansainvälisiä urapolkuja. 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4" name="Image 0" descr="https://pitch-assets-ccb95893-de3f-4266-973c-20049231b248.s3.eu-west-1.amazonaws.com/ce637281-c6ee-412a-8537-40b61263e4cb?pitch-bytes=14518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070658" y="1451967"/>
            <a:ext cx="4526035" cy="2238375"/>
          </a:xfrm>
          <a:prstGeom prst="rect">
            <a:avLst/>
          </a:prstGeom>
          <a:effectLst>
            <a:outerShdw blurRad="406400" dist="50800" dir="540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 1" descr="https://pitch-assets-ccb95893-de3f-4266-973c-20049231b248.s3.eu-west-1.amazonaws.com/7092adf3-21be-43d1-ac38-7918b46b6b39?pitch-bytes=188049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17977" y="1172429"/>
            <a:ext cx="2880763" cy="2947090"/>
          </a:xfrm>
          <a:prstGeom prst="rect">
            <a:avLst/>
          </a:prstGeom>
        </p:spPr>
      </p:pic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63E7D406-9EE3-8A13-F4E6-BE0668FF04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15</a:t>
            </a:fld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F9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4994" y="1930884"/>
            <a:ext cx="4745236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Kansainvälistä tiimityötä rennolla asenteella!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4" name="Image 0" descr="https://pitch-assets-ccb95893-de3f-4266-973c-20049231b248.s3.eu-west-1.amazonaws.com/ce637281-c6ee-412a-8537-40b61263e4cb?pitch-bytes=14518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066264" y="1451967"/>
            <a:ext cx="4526035" cy="2238375"/>
          </a:xfrm>
          <a:prstGeom prst="rect">
            <a:avLst/>
          </a:prstGeom>
          <a:effectLst>
            <a:outerShdw blurRad="406400" dist="50800" dir="540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1"/>
          <p:cNvSpPr/>
          <p:nvPr/>
        </p:nvSpPr>
        <p:spPr>
          <a:xfrm>
            <a:off x="476893" y="1524742"/>
            <a:ext cx="5333553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Materiaalien liike on valtavan verkoston yhteistyötä,</a:t>
            </a:r>
            <a:endParaRPr lang="en-US" sz="1200" dirty="0"/>
          </a:p>
        </p:txBody>
      </p:sp>
      <p:pic>
        <p:nvPicPr>
          <p:cNvPr id="6" name="Image 1" descr="https://pitch-assets-ccb95893-de3f-4266-973c-20049231b248.s3.eu-west-1.amazonaws.com/a68b5e5f-d15a-4907-b9a6-1a04fd55ee58?pitch-bytes=716779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30877" y="1763484"/>
            <a:ext cx="3075042" cy="2428523"/>
          </a:xfrm>
          <a:prstGeom prst="rect">
            <a:avLst/>
          </a:prstGeom>
        </p:spPr>
      </p:pic>
      <p:pic>
        <p:nvPicPr>
          <p:cNvPr id="7" name="Image 2" descr="https://pitch-assets-ccb95893-de3f-4266-973c-20049231b248.s3.eu-west-1.amazonaws.com/13375de5-1e3e-4695-9e80-fc04faf09f60?pitch-bytes=226120&amp;pitch-content-type=image%2F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90744" y="2541544"/>
            <a:ext cx="1364265" cy="2124008"/>
          </a:xfrm>
          <a:prstGeom prst="rect">
            <a:avLst/>
          </a:prstGeom>
        </p:spPr>
      </p:pic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8A2DA2FA-4C40-FC7C-02B5-F9017C528C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16</a:t>
            </a:fld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ED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3300601"/>
            <a:ext cx="5285482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5738"/>
              </a:lnSpc>
            </a:pPr>
            <a:r>
              <a:rPr lang="en-US" sz="6800" kern="0" spc="-72" dirty="0">
                <a:solidFill>
                  <a:srgbClr val="07195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Viestinnän kanavat</a:t>
            </a:r>
            <a:endParaRPr lang="en-US" sz="675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04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D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59535915214-e7cbac112038?crop=entropy&amp;cs=tinysrgb&amp;fit=max&amp;fm=jpg&amp;ixid=M3wyMTIyMnwwfDF8c2VhcmNofDUwfHxoZWFkcGhvbmVzJTIwcHJvZmlsZSUyMHBpY3R1cmV8ZW58MHx8fHwxNzIwNDQ1NzM5fDA&amp;ixlib=rb-4.0.3&amp;q=80&amp;w=1080"/>
          <p:cNvPicPr>
            <a:picLocks noChangeAspect="1"/>
          </p:cNvPicPr>
          <p:nvPr/>
        </p:nvPicPr>
        <p:blipFill>
          <a:blip r:embed="rId3"/>
          <a:srcRect t="25670" b="55551"/>
          <a:stretch/>
        </p:blipFill>
        <p:spPr>
          <a:xfrm>
            <a:off x="-2189" y="-3449"/>
            <a:ext cx="9146189" cy="257519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5936" y="3388043"/>
            <a:ext cx="3880917" cy="1366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Sosiaalinen media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LinkedIn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Instagram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Facebook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X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TikTok?</a:t>
            </a:r>
            <a:endParaRPr lang="en-US" sz="1200" dirty="0"/>
          </a:p>
          <a:p>
            <a:pPr marL="381000" lvl="1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Youtube</a:t>
            </a:r>
            <a:endParaRPr lang="en-US" sz="1200" dirty="0"/>
          </a:p>
        </p:txBody>
      </p:sp>
      <p:sp>
        <p:nvSpPr>
          <p:cNvPr id="5" name="Text 1"/>
          <p:cNvSpPr/>
          <p:nvPr/>
        </p:nvSpPr>
        <p:spPr>
          <a:xfrm>
            <a:off x="476136" y="2816089"/>
            <a:ext cx="819231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Mitä kautta tavoitamme kohderyhmät?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572647" y="3387979"/>
            <a:ext cx="3880992" cy="117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Oppilaitosyhteistyö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Messut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Sähköpostimarkkinointi?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Printti?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TV?</a:t>
            </a:r>
            <a:endParaRPr lang="en-US" sz="1200" dirty="0"/>
          </a:p>
          <a:p>
            <a:pPr marL="190500" indent="-190500" algn="l">
              <a:lnSpc>
                <a:spcPts val="1560"/>
              </a:lnSpc>
              <a:buClr>
                <a:srgbClr val="002060"/>
              </a:buClr>
              <a:buSzPct val="100000"/>
              <a:buChar char="•"/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Radio?</a:t>
            </a:r>
            <a:endParaRPr lang="en-US" sz="12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18</a:t>
            </a:fld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32400" y="3122544"/>
            <a:ext cx="5336047" cy="792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Sisältökonseptit 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1. Uratarinat, 2. Vahvuudet, 3. Tietoiskut</a:t>
            </a:r>
            <a:endParaRPr lang="en-US" sz="1200" dirty="0"/>
          </a:p>
          <a:p>
            <a:pPr algn="l">
              <a:lnSpc>
                <a:spcPts val="1560"/>
              </a:lnSpc>
            </a:pP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Somelähettiläiden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hyödyntäminen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, </a:t>
            </a:r>
            <a:r>
              <a:rPr lang="en-US" sz="120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u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ratarinoiden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kautta alasta tulee helposti lähestyttävä. Hyvän pöhinän ja fiiliksen nostaminen oikeiden asiantuntijoiden kautta. Vetovoimatekijöistä viestiminen, arjen käytännöt, tiimityö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3333038" y="2142813"/>
            <a:ext cx="3500214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Miten tavoitetaan suuri yleisö?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31805" y="1760989"/>
            <a:ext cx="5333888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Tavoite: 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Yleisen mielikuvan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muuttaminen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huolinta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- ja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logistiikka-alasta</a:t>
            </a:r>
            <a:endParaRPr lang="en-US" sz="1200" dirty="0"/>
          </a:p>
        </p:txBody>
      </p:sp>
      <p:pic>
        <p:nvPicPr>
          <p:cNvPr id="6" name="Image 0" descr="https://images.unsplash.com/photo-1579047917338-a6a69144fe63?crop=entropy&amp;cs=tinysrgb&amp;fit=max&amp;fm=jpg&amp;ixid=M3wyMTIyMnwwfDF8c2VhcmNofDQ1fHx0ZWFtd29ya3xlbnwwfHx8fDE3MjA2ODYyMDN8MA&amp;ixlib=rb-4.0.3&amp;q=80&amp;w=1080"/>
          <p:cNvPicPr>
            <a:picLocks noChangeAspect="1"/>
          </p:cNvPicPr>
          <p:nvPr/>
        </p:nvPicPr>
        <p:blipFill>
          <a:blip r:embed="rId3"/>
          <a:srcRect l="6173" r="7716"/>
          <a:stretch/>
        </p:blipFill>
        <p:spPr>
          <a:xfrm>
            <a:off x="1162" y="-2238"/>
            <a:ext cx="2954035" cy="51457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35028" y="476250"/>
            <a:ext cx="53334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Sosiaalinen media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333737" y="433514"/>
            <a:ext cx="476250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6458" tIns="1124" rIns="26458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476250" y="476250"/>
            <a:ext cx="572058" cy="1980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3332400" y="4467093"/>
            <a:ext cx="5336047" cy="1980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D80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#huolinta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28AB9231-AF8A-BFC9-209D-40B6651AE0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19</a:t>
            </a:fld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835513" y="748586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Taustat ja tavoitteet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835513" y="1401647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Kohderyhmät ja pääviestit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835513" y="2049849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Slogan ideat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835513" y="2705576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Viestintäkanavat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835513" y="4016364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Miten käytän materiaalia?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977489" y="677464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01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977489" y="1339684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02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977489" y="1983899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03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977489" y="2644021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04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977489" y="3294906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05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977489" y="3955218"/>
            <a:ext cx="952277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120"/>
              </a:lnSpc>
            </a:pPr>
            <a:r>
              <a:rPr lang="en-US" sz="2400" b="1" kern="0" spc="-24" dirty="0">
                <a:solidFill>
                  <a:srgbClr val="BED03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06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3835403" y="1244630"/>
            <a:ext cx="4144951" cy="0"/>
          </a:xfrm>
          <a:prstGeom prst="line">
            <a:avLst/>
          </a:prstGeom>
          <a:solidFill>
            <a:srgbClr val="BED032">
              <a:alpha val="0"/>
            </a:srgbClr>
          </a:solidFill>
          <a:ln w="5292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15" name="Shape 12"/>
          <p:cNvSpPr/>
          <p:nvPr/>
        </p:nvSpPr>
        <p:spPr>
          <a:xfrm>
            <a:off x="3835403" y="1896876"/>
            <a:ext cx="4144951" cy="0"/>
          </a:xfrm>
          <a:prstGeom prst="line">
            <a:avLst/>
          </a:prstGeom>
          <a:solidFill>
            <a:srgbClr val="BED032">
              <a:alpha val="0"/>
            </a:srgbClr>
          </a:solidFill>
          <a:ln w="5292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16" name="Shape 13"/>
          <p:cNvSpPr/>
          <p:nvPr/>
        </p:nvSpPr>
        <p:spPr>
          <a:xfrm>
            <a:off x="3835403" y="2549122"/>
            <a:ext cx="4144951" cy="0"/>
          </a:xfrm>
          <a:prstGeom prst="line">
            <a:avLst/>
          </a:prstGeom>
          <a:solidFill>
            <a:srgbClr val="BED032">
              <a:alpha val="0"/>
            </a:srgbClr>
          </a:solidFill>
          <a:ln w="5292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17" name="Shape 14"/>
          <p:cNvSpPr/>
          <p:nvPr/>
        </p:nvSpPr>
        <p:spPr>
          <a:xfrm>
            <a:off x="3835403" y="3206130"/>
            <a:ext cx="4144951" cy="0"/>
          </a:xfrm>
          <a:prstGeom prst="line">
            <a:avLst/>
          </a:prstGeom>
          <a:solidFill>
            <a:srgbClr val="BED032">
              <a:alpha val="0"/>
            </a:srgbClr>
          </a:solidFill>
          <a:ln w="5292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18" name="Shape 15"/>
          <p:cNvSpPr/>
          <p:nvPr/>
        </p:nvSpPr>
        <p:spPr>
          <a:xfrm>
            <a:off x="3835403" y="3858376"/>
            <a:ext cx="4144951" cy="0"/>
          </a:xfrm>
          <a:prstGeom prst="line">
            <a:avLst/>
          </a:prstGeom>
          <a:solidFill>
            <a:srgbClr val="BED032">
              <a:alpha val="0"/>
            </a:srgbClr>
          </a:solidFill>
          <a:ln w="5292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19" name="Text 16"/>
          <p:cNvSpPr/>
          <p:nvPr/>
        </p:nvSpPr>
        <p:spPr>
          <a:xfrm>
            <a:off x="3835513" y="3360448"/>
            <a:ext cx="36569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Työkalupakki</a:t>
            </a:r>
            <a:endParaRPr lang="en-US" sz="21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20" name="Image 0" descr="https://images.unsplash.com/photo-1556761175-b413da4baf72?crop=entropy&amp;cs=tinysrgb&amp;fit=max&amp;fm=jpg&amp;ixid=M3wyMTIyMnwwfDF8c2VhcmNofDI3fHxsb2dpc3RpY3MlMjB0ZWFtfGVufDB8fHx8MTcyMDY4NzQ4MXww&amp;ixlib=rb-4.0.3&amp;q=80&amp;w=1080"/>
          <p:cNvPicPr>
            <a:picLocks noChangeAspect="1"/>
          </p:cNvPicPr>
          <p:nvPr/>
        </p:nvPicPr>
        <p:blipFill>
          <a:blip r:embed="rId3"/>
          <a:srcRect l="45462" r="8367"/>
          <a:stretch/>
        </p:blipFill>
        <p:spPr>
          <a:xfrm>
            <a:off x="0" y="0"/>
            <a:ext cx="316638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32400" y="4465895"/>
            <a:ext cx="533608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D80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#huolinta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3333038" y="2142813"/>
            <a:ext cx="5333777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Kerrotaan omasta alasta ylpeydellä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31805" y="1760989"/>
            <a:ext cx="5333888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Messut, oppilaitosyhteistyö ja arjen kohtaamiset</a:t>
            </a:r>
            <a:endParaRPr lang="en-US" sz="1200" dirty="0"/>
          </a:p>
        </p:txBody>
      </p:sp>
      <p:pic>
        <p:nvPicPr>
          <p:cNvPr id="6" name="Image 0" descr="https://images.unsplash.com/photo-1538688423619-a81d3f23454b?crop=entropy&amp;cs=tinysrgb&amp;fit=max&amp;fm=jpg&amp;ixid=M3wyMTIyMnwwfDF8c2VhcmNofDV8fGdyb3VwJTIwb2YlMjBwZW9wbGUlMjB3b3JraW5nJTIwdG9nZXRoZXJ8ZW58MHx8fHwxNzIwNjg1NjExfDA&amp;ixlib=rb-4.0.3&amp;q=80&amp;w=1080"/>
          <p:cNvPicPr>
            <a:picLocks noChangeAspect="1"/>
          </p:cNvPicPr>
          <p:nvPr/>
        </p:nvPicPr>
        <p:blipFill>
          <a:blip r:embed="rId3"/>
          <a:srcRect l="47372" r="14356"/>
          <a:stretch/>
        </p:blipFill>
        <p:spPr>
          <a:xfrm>
            <a:off x="1162" y="-2238"/>
            <a:ext cx="2954035" cy="51457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35028" y="476250"/>
            <a:ext cx="53334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F2F kohtaamiset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333737" y="433514"/>
            <a:ext cx="476250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6458" tIns="1124" rIns="26458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6EC256A7-249E-5710-1ADC-0FAC2AE307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20</a:t>
            </a:fld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32400" y="4465895"/>
            <a:ext cx="533608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D80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#huolinta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3333038" y="2142813"/>
            <a:ext cx="5333777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Kerrotaan omasta alasta ylpeydellä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31805" y="1763817"/>
            <a:ext cx="5333926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Avataan uratarinat audiovisuaaliseen muotoon</a:t>
            </a:r>
            <a:endParaRPr lang="en-US" sz="1200" dirty="0"/>
          </a:p>
        </p:txBody>
      </p:sp>
      <p:pic>
        <p:nvPicPr>
          <p:cNvPr id="6" name="Image 0" descr="https://images.unsplash.com/photo-1573878221976-aab98adadabc?crop=entropy&amp;cs=tinysrgb&amp;fit=max&amp;fm=jpg&amp;ixid=M3wyMTIyMnwwfDF8c2VhcmNofDM4fHxsb2dpc3RpYyUyMGVtcGxveWVlfGVufDB8fHx8MTcyMDY4NzU5OXww&amp;ixlib=rb-4.0.3&amp;q=80&amp;w=1080"/>
          <p:cNvPicPr>
            <a:picLocks noChangeAspect="1"/>
          </p:cNvPicPr>
          <p:nvPr/>
        </p:nvPicPr>
        <p:blipFill>
          <a:blip r:embed="rId3"/>
          <a:srcRect l="34537" r="25638"/>
          <a:stretch/>
        </p:blipFill>
        <p:spPr>
          <a:xfrm>
            <a:off x="1162" y="-2238"/>
            <a:ext cx="2954035" cy="51457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35028" y="476250"/>
            <a:ext cx="53334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Markkinointivideot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333737" y="433514"/>
            <a:ext cx="476250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6458" tIns="1124" rIns="26458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B7A418EB-E02F-9C00-EDB6-35995C85C3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21</a:t>
            </a:fld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BED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4029264"/>
            <a:ext cx="8239125" cy="72866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5738"/>
              </a:lnSpc>
            </a:pPr>
            <a:r>
              <a:rPr lang="en-US" sz="6800" kern="0" spc="-72" dirty="0">
                <a:solidFill>
                  <a:srgbClr val="07195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Työkalupakki</a:t>
            </a:r>
            <a:endParaRPr lang="en-US" sz="675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05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D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640126" y="0"/>
            <a:ext cx="4503874" cy="5143500"/>
          </a:xfrm>
          <a:prstGeom prst="roundRect">
            <a:avLst>
              <a:gd name="adj" fmla="val -20303"/>
            </a:avLst>
          </a:prstGeom>
          <a:solidFill>
            <a:srgbClr val="F6F6F6"/>
          </a:solidFill>
          <a:ln/>
        </p:spPr>
        <p:txBody>
          <a:bodyPr wrap="square" lIns="250215" tIns="607219" rIns="250215" bIns="60721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75936" y="3500613"/>
            <a:ext cx="3566220" cy="117157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Työkalupakkiin</a:t>
            </a:r>
            <a:r>
              <a:rPr lang="en-US" sz="1200" b="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on luotu </a:t>
            </a:r>
            <a:r>
              <a:rPr lang="en-US" sz="1200" b="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pohjat</a:t>
            </a:r>
            <a:r>
              <a:rPr lang="en-US" sz="1200" b="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huolinnan</a:t>
            </a:r>
            <a:r>
              <a:rPr lang="en-US" sz="120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ja </a:t>
            </a:r>
            <a:r>
              <a:rPr lang="en-US" sz="120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logistiikan</a:t>
            </a:r>
            <a:r>
              <a:rPr lang="en-US" sz="1200" b="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ammattilaisten työnkuvien avaamiseen, sekä erilaisten </a:t>
            </a:r>
            <a:r>
              <a:rPr lang="en-US" sz="1200" b="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urapolkujen</a:t>
            </a:r>
            <a:r>
              <a:rPr lang="en-US" sz="1200" b="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havainnollistamiseen</a:t>
            </a:r>
            <a:r>
              <a:rPr lang="en-US" sz="1200" b="0" kern="0" spc="-24" dirty="0">
                <a:solidFill>
                  <a:srgbClr val="F6F6F6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. Voit vapaasti hyödyntää pohjia esimerkiksi kertoessasi oppilaitoksissa huolitsijan työstä tai vaikka rekrytointitilanteissa. 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76136" y="1472831"/>
            <a:ext cx="356614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6F6F6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Miten käytän työkalupakkia?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6" name="Image 0" descr="https://pitch-assets-ccb95893-de3f-4266-973c-20049231b248.s3.eu-west-1.amazonaws.com/6824905c-3637-469a-ac03-8ce6309aef77?pitch-bytes=667171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81645" y="1402115"/>
            <a:ext cx="4494647" cy="2843098"/>
          </a:xfrm>
          <a:prstGeom prst="rect">
            <a:avLst/>
          </a:prstGeom>
        </p:spPr>
      </p:pic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27CE6191-9F4E-A814-6F54-C0A6193115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23</a:t>
            </a:fld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19122" y="1972876"/>
            <a:ext cx="2533352" cy="410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Alan osaaminen (lainsäädäntö, kuljetuskaluston jne. osaaminen)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​​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12786" y="1464573"/>
            <a:ext cx="3952763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Ydintaitoja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75343" y="1966677"/>
            <a:ext cx="3293008" cy="1980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Kuljetusketjujen järjestäminen, kollegoiden neuvonta tullilainsäädäntöön tai esimerkiksi toimitusehtoihin liittyen. </a:t>
            </a:r>
            <a:endParaRPr lang="en-US" sz="1200" dirty="0"/>
          </a:p>
          <a:p>
            <a:pPr algn="l">
              <a:lnSpc>
                <a:spcPts val="1560"/>
              </a:lnSpc>
            </a:pPr>
            <a:endParaRPr lang="en-US" sz="1200" dirty="0"/>
          </a:p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Erilaisten järjestelmien hyödyntäminen työtehtävissä. </a:t>
            </a:r>
            <a:endParaRPr lang="en-US" sz="1200" dirty="0"/>
          </a:p>
          <a:p>
            <a:pPr algn="l">
              <a:lnSpc>
                <a:spcPts val="1560"/>
              </a:lnSpc>
            </a:pPr>
            <a:endParaRPr lang="en-US" sz="1200" dirty="0"/>
          </a:p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Looginen ja matemaattinen hahmottaminen helpottaa kuljetusketjujen suunnittelua ja hahmottamista.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75343" y="1464476"/>
            <a:ext cx="3952875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Työtehtävät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5343" y="476250"/>
            <a:ext cx="8191463" cy="365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Tuontihuolinnan asiantuntija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9122" y="2746149"/>
            <a:ext cx="3446301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Vuorovaikutus- ja ongelmanratkaisutaidot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219122" y="3385813"/>
            <a:ext cx="3446301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Oma-aloitteisuus ja mukautumiskyky</a:t>
            </a:r>
            <a:r>
              <a:rPr lang="en-US" sz="1200" b="0" kern="0" spc="-24" dirty="0">
                <a:solidFill>
                  <a:srgbClr val="1C334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​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715567" y="1963486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820812" y="2060914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715567" y="2651034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820812" y="2748462"/>
            <a:ext cx="19050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715567" y="3290698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4820812" y="3388126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F4E0F711-4DE1-FA12-899B-E341003B28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24</a:t>
            </a:fld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6138" y="2241865"/>
            <a:ext cx="8587873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071951"/>
            </a:solidFill>
            <a:prstDash val="solid"/>
            <a:headEnd type="none"/>
            <a:tailEnd type="none"/>
          </a:ln>
        </p:spPr>
        <p:txBody>
          <a:bodyPr wrap="square" lIns="477104" tIns="1124" rIns="477104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3825644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214553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7309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500735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76250" y="476250"/>
            <a:ext cx="5951339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Esimerkki tuontihuolinnan asiatuntijan opinnoista ja urapolusta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6250" y="4004593"/>
            <a:ext cx="8384716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Asioita ei pelkästään opita kirjoista lukemalla. 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Käytännön työkokemus tuo ratkaisukykyä ja avaa silmät työelämän todellisuudelle. ​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6250" y="2568783"/>
            <a:ext cx="973857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Merkonomin opintoja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7836" y="2145303"/>
            <a:ext cx="1840818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2149192" y="2568783"/>
            <a:ext cx="1324273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Logistiikan opintoja 40 op tutkinnon osana​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2250778" y="2145303"/>
            <a:ext cx="1838325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831134" y="2569173"/>
            <a:ext cx="1116099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Harjoittelupaikka alan yrityksessä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932720" y="2145303"/>
            <a:ext cx="183732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5503264" y="2569173"/>
            <a:ext cx="1132247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Logistiikka insinöörin amk tutkinto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604849" y="2145303"/>
            <a:ext cx="1838139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04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7172637" y="2047875"/>
            <a:ext cx="385743" cy="385743"/>
          </a:xfrm>
          <a:prstGeom prst="ellipse">
            <a:avLst/>
          </a:prstGeom>
          <a:solidFill>
            <a:srgbClr val="0D80FF"/>
          </a:solidFill>
          <a:ln/>
          <a:effectLst>
            <a:outerShdw blurRad="254000" dist="25400" dir="5400000" algn="bl" rotWithShape="0">
              <a:srgbClr val="000000">
                <a:alpha val="20000"/>
              </a:srgbClr>
            </a:outerShdw>
          </a:effectLst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7175165" y="2569173"/>
            <a:ext cx="1357350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Työllistyminen tuontihuolinnan asiantuntijaksi</a:t>
            </a:r>
            <a:endParaRPr lang="en-US" sz="10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276751" y="2145303"/>
            <a:ext cx="1838102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05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6643A203-BDB9-0120-85E3-892E042B58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25</a:t>
            </a:fld>
            <a:endParaRPr lang="en-US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19122" y="2058601"/>
            <a:ext cx="3446301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Vuorovaikutus ja tiimityö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​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75343" y="1966677"/>
            <a:ext cx="2940174" cy="237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Toimia linkkinä / edustajana asiakkaan ja yrityksen välillä, ymmärtää yrityksen ​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tarjoama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tuote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 ja 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palvelu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, asiakaspalvelu, tarpeiden ja muutosten ennakointi. </a:t>
            </a:r>
            <a:endParaRPr lang="en-US" sz="1200" dirty="0"/>
          </a:p>
          <a:p>
            <a:pPr algn="l">
              <a:lnSpc>
                <a:spcPts val="1560"/>
              </a:lnSpc>
            </a:pPr>
            <a:endParaRPr lang="en-US" sz="1200" dirty="0"/>
          </a:p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Työskentelee sujuvasti enganniksi, suomeksi ja tarvittaessa myös muilla kielillä. </a:t>
            </a:r>
            <a:endParaRPr lang="en-US" sz="1200" dirty="0"/>
          </a:p>
          <a:p>
            <a:pPr algn="l">
              <a:lnSpc>
                <a:spcPts val="1560"/>
              </a:lnSpc>
            </a:pPr>
            <a:endParaRPr lang="en-US" sz="1200" dirty="0"/>
          </a:p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Asiakaspalvelun ja myynnin erilaiset tehtävät.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75343" y="476250"/>
            <a:ext cx="8191463" cy="365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Asiakkuuspäällikkö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19122" y="2744037"/>
            <a:ext cx="3446301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Ennakointi ja uteliaisuus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219122" y="3385813"/>
            <a:ext cx="3446301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Ongelmanratkaisu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​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715567" y="1963486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820812" y="2060914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715567" y="2648922"/>
            <a:ext cx="385743" cy="385743"/>
          </a:xfrm>
          <a:prstGeom prst="ellipse">
            <a:avLst/>
          </a:prstGeom>
          <a:solidFill>
            <a:srgbClr val="0D8A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820812" y="2746350"/>
            <a:ext cx="19050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715567" y="3290698"/>
            <a:ext cx="385743" cy="385743"/>
          </a:xfrm>
          <a:prstGeom prst="ellipse">
            <a:avLst/>
          </a:prstGeom>
          <a:solidFill>
            <a:srgbClr val="0D8A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820812" y="3388126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712786" y="1464573"/>
            <a:ext cx="3952763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Ydintaitoja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5343" y="1464476"/>
            <a:ext cx="3952875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Työtehtävät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6EB8BC13-BBEC-F156-7164-D89F401FD7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26</a:t>
            </a:fld>
            <a:endParaRPr lang="en-US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665699" y="2241865"/>
            <a:ext cx="8588313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071951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 1"/>
          <p:cNvSpPr/>
          <p:nvPr/>
        </p:nvSpPr>
        <p:spPr>
          <a:xfrm>
            <a:off x="3825644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214553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  <a:prstDash val="solid"/>
          </a:ln>
        </p:spPr>
        <p:txBody>
          <a:bodyPr/>
          <a:lstStyle/>
          <a:p>
            <a:endParaRPr lang="fi-FI"/>
          </a:p>
        </p:txBody>
      </p:sp>
      <p:sp>
        <p:nvSpPr>
          <p:cNvPr id="6" name="Shape 3"/>
          <p:cNvSpPr/>
          <p:nvPr/>
        </p:nvSpPr>
        <p:spPr>
          <a:xfrm>
            <a:off x="47309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  <a:prstDash val="solid"/>
          </a:ln>
        </p:spPr>
        <p:txBody>
          <a:bodyPr/>
          <a:lstStyle/>
          <a:p>
            <a:endParaRPr lang="fi-FI"/>
          </a:p>
        </p:txBody>
      </p:sp>
      <p:sp>
        <p:nvSpPr>
          <p:cNvPr id="7" name="Shape 4"/>
          <p:cNvSpPr/>
          <p:nvPr/>
        </p:nvSpPr>
        <p:spPr>
          <a:xfrm>
            <a:off x="5500735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  <a:prstDash val="solid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 5"/>
          <p:cNvSpPr/>
          <p:nvPr/>
        </p:nvSpPr>
        <p:spPr>
          <a:xfrm>
            <a:off x="476250" y="476250"/>
            <a:ext cx="5951339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Esimerkki asiakkuuspäällikön opinnoista ja urapolusta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6250" y="4004593"/>
            <a:ext cx="8384716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Monelta alalta on mahdollista työllistyä asiakkuuspäällikön tehtäviin. 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Ymmärrys alasta, tai halu oppia. CV:ssä asiakaspalvelu/ myyntityökokemusta.  ​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6250" y="2568783"/>
            <a:ext cx="1411151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Amis, korkeakoulut, esim. Kaupallinen ala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7836" y="2145303"/>
            <a:ext cx="1840818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2149192" y="2568783"/>
            <a:ext cx="1324273" cy="173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Harjoittelu​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2250778" y="2145303"/>
            <a:ext cx="1838325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831134" y="2569173"/>
            <a:ext cx="1453679" cy="173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Asiakaspalvelu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932720" y="2145303"/>
            <a:ext cx="183732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5503264" y="2569173"/>
            <a:ext cx="1132247" cy="173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Myynti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604849" y="2145303"/>
            <a:ext cx="1838139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04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7172637" y="2047875"/>
            <a:ext cx="385743" cy="385743"/>
          </a:xfrm>
          <a:prstGeom prst="ellipse">
            <a:avLst/>
          </a:prstGeom>
          <a:solidFill>
            <a:srgbClr val="0D80FF"/>
          </a:solidFill>
          <a:ln/>
          <a:effectLst>
            <a:outerShdw blurRad="254000" dist="254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9" name="Text 16"/>
          <p:cNvSpPr/>
          <p:nvPr/>
        </p:nvSpPr>
        <p:spPr>
          <a:xfrm>
            <a:off x="7175165" y="2569173"/>
            <a:ext cx="1685776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Työllistyminen asiakkuuspäälliköksi asiantuntijaksi</a:t>
            </a:r>
            <a:endParaRPr lang="en-US" sz="10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276751" y="2145303"/>
            <a:ext cx="1838102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05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5921ECE1-3CB7-4718-CEA4-F8D209ED55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27</a:t>
            </a:fld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19122" y="2058601"/>
            <a:ext cx="3446301" cy="2052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Asiakaslähtöisyys, helppo lähestyä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5343" y="1966677"/>
            <a:ext cx="2940174" cy="99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Lähdetään työntekijöiden vahvuudesta ja hyödynnetään työntekijän osaaminen roolia suunniteltaessa, esimerkiksi kielitaito on eduksi, mutta myös suomenkielellä pärjää.​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75343" y="476250"/>
            <a:ext cx="8191463" cy="365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Maantie-/ meri-/ lentoliikenteen asiantuntija​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19122" y="2748799"/>
            <a:ext cx="3446301" cy="2052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Vuorovaikutustaidot, Työyhteisö 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19122" y="3385813"/>
            <a:ext cx="3446301" cy="2052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Halu oppia, kiinnostuneisuus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15567" y="1963486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820812" y="2060914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715567" y="2653684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820812" y="2751112"/>
            <a:ext cx="19050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715567" y="3290698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820812" y="3388126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712786" y="1464573"/>
            <a:ext cx="3952763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Ydintaitoja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5343" y="1464476"/>
            <a:ext cx="3952875" cy="22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4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Työtehtävät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9122" y="4037911"/>
            <a:ext cx="3446301" cy="2052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1C33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Toimistotaidot (taidot opittavissa nopeasti)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​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715567" y="3942796"/>
            <a:ext cx="385743" cy="385743"/>
          </a:xfrm>
          <a:prstGeom prst="ellipse">
            <a:avLst/>
          </a:prstGeom>
          <a:solidFill>
            <a:srgbClr val="0D80FF"/>
          </a:solidFill>
          <a:ln/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4820812" y="4040224"/>
            <a:ext cx="190463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04</a:t>
            </a:r>
            <a:endParaRPr lang="en-US" sz="12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78240" y="47548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8027" y="2241865"/>
            <a:ext cx="8675984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071951"/>
            </a:solidFill>
            <a:prstDash val="solid"/>
            <a:headEnd type="none"/>
            <a:tailEnd type="none"/>
          </a:ln>
        </p:spPr>
        <p:txBody>
          <a:bodyPr wrap="square" lIns="481999" tIns="1124" rIns="481999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3825644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214553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73092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500735" y="2047875"/>
            <a:ext cx="385743" cy="385743"/>
          </a:xfrm>
          <a:prstGeom prst="ellipse">
            <a:avLst/>
          </a:prstGeom>
          <a:solidFill>
            <a:srgbClr val="BED032"/>
          </a:solidFill>
          <a:ln w="21167">
            <a:solidFill>
              <a:srgbClr val="BED032"/>
            </a:solidFill>
          </a:ln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76250" y="476250"/>
            <a:ext cx="6966719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Esimerkki maantie-/ meri-/ lentoliikenteen asiantuntijan opinnoista ja urapolusta</a:t>
            </a:r>
            <a:endParaRPr lang="en-US" sz="24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6250" y="4004593"/>
            <a:ext cx="615925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Esimerkiksi hallinnon-, kaupan- tai myynnin alalta on helppo </a:t>
            </a:r>
            <a:r>
              <a:rPr lang="en-US" sz="1500" b="1" kern="0" spc="-24" dirty="0" err="1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siirtyä</a:t>
            </a: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en-US" sz="1500" b="1" kern="0" spc="-24" dirty="0" err="1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</a:t>
            </a: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- ja logistiikka-alalle.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6250" y="2568783"/>
            <a:ext cx="973820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Armeija: kuljettajapuoli​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7836" y="2145303"/>
            <a:ext cx="1840818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01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2149192" y="2568783"/>
            <a:ext cx="1324273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AMK, merkonomi/ tradenomi​​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2250778" y="2145303"/>
            <a:ext cx="1838325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831134" y="2569173"/>
            <a:ext cx="1116025" cy="693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Harjoittelu (esim lopputyön parissa)/ varastopuoli​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932720" y="2145303"/>
            <a:ext cx="183732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03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5503264" y="2569173"/>
            <a:ext cx="1132247" cy="34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Asiakaspalvelu/ myyntiharjoittelija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604849" y="2145303"/>
            <a:ext cx="1838139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071951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04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7172637" y="2047875"/>
            <a:ext cx="385743" cy="385743"/>
          </a:xfrm>
          <a:prstGeom prst="ellipse">
            <a:avLst/>
          </a:prstGeom>
          <a:solidFill>
            <a:srgbClr val="0D80FF"/>
          </a:solidFill>
          <a:ln/>
          <a:effectLst>
            <a:outerShdw blurRad="254000" dist="25400" dir="5400000" algn="bl" rotWithShape="0">
              <a:srgbClr val="000000">
                <a:alpha val="20000"/>
              </a:srgbClr>
            </a:outerShdw>
          </a:effectLst>
        </p:spPr>
        <p:txBody>
          <a:bodyPr wrap="square" lIns="21430" tIns="45539" rIns="21430" bIns="45539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7175165" y="2569173"/>
            <a:ext cx="1357350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65"/>
              </a:lnSpc>
            </a:pPr>
            <a:r>
              <a:rPr lang="en-US" sz="11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Työllistyminen operatiiviselle puolelle</a:t>
            </a:r>
            <a:endParaRPr lang="en-US" sz="10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278863" y="2145303"/>
            <a:ext cx="19050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05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CADDFB92-B6A4-7961-8125-EFB5E3CA0E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29</a:t>
            </a:fld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ED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3043426"/>
            <a:ext cx="5592291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6750"/>
              </a:lnSpc>
            </a:pPr>
            <a:r>
              <a:rPr lang="en-US" sz="6800" kern="0" spc="-72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Taustat ja tavoitteet</a:t>
            </a:r>
            <a:endParaRPr lang="en-US" sz="675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01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BED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3043426"/>
            <a:ext cx="823912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6750"/>
              </a:lnSpc>
            </a:pPr>
            <a:r>
              <a:rPr lang="en-US" sz="6800" kern="0" spc="-72" dirty="0">
                <a:solidFill>
                  <a:srgbClr val="07195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Miten käytän materiaalia?</a:t>
            </a:r>
            <a:endParaRPr lang="en-US" sz="675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06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AF9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484264121943-78dd345bd494?crop=entropy&amp;cs=tinysrgb&amp;fit=max&amp;fm=jpg&amp;ixid=M3wyMTIyMnwwfDF8c2VhcmNofDN8fHBhcGVyJTIwcGxhbmV8ZW58MHx8fHwxNzIwNDc0ODIwfDA&amp;ixlib=rb-4.0.3&amp;q=80&amp;w=1080"/>
          <p:cNvPicPr>
            <a:picLocks noChangeAspect="1"/>
          </p:cNvPicPr>
          <p:nvPr/>
        </p:nvPicPr>
        <p:blipFill>
          <a:blip r:embed="rId3"/>
          <a:srcRect t="31463" b="26303"/>
          <a:stretch/>
        </p:blipFill>
        <p:spPr>
          <a:xfrm>
            <a:off x="-2189" y="-3449"/>
            <a:ext cx="9146189" cy="257519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6136" y="2794986"/>
            <a:ext cx="819231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Maine muuttuu, kun sitä  muutetaan yhdessä!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475936" y="3446910"/>
            <a:ext cx="3880842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Voit vapaasti hyödyntää tätä materiaalia omassa viestinnässäsi. Voit poimia siitä parhaat palat mainoskampanjoihin ja hyödyntää ppt-pohjaa omien esitystesi tukena. 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4572647" y="3446847"/>
            <a:ext cx="3880991" cy="10202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Kun viestimme kaikki omissa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kanavissamme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huolinta- ja logistiikka-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vetovoimaisuudesta, alan mielikuva muuttuu pikkuhiljaa. Varmistetaan, että vuonna 2030 jokainen suomalainen työikäinen tietää mitä huolitsija tekee!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5B7E5F42-AB79-E2F4-DC96-DAC8C7C8F7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31</a:t>
            </a:fld>
            <a:endParaRPr lang="en-US" sz="1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77357" y="995059"/>
            <a:ext cx="6389712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400"/>
              </a:lnSpc>
            </a:pPr>
            <a:r>
              <a:rPr lang="en-US" sz="4500" b="1" kern="0" spc="-36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Alan maine kirkastetaan yhdessä!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858742" y="2912994"/>
            <a:ext cx="142856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Milka Kortet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5857843" y="3151621"/>
            <a:ext cx="1221284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Johtava asiantuntija, </a:t>
            </a:r>
            <a:endParaRPr lang="en-US" sz="750" dirty="0"/>
          </a:p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Elinkeinopolitiikka </a:t>
            </a:r>
            <a:endParaRPr lang="en-US" sz="750" dirty="0"/>
          </a:p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Koulutus ja osaaminen</a:t>
            </a:r>
            <a:endParaRPr lang="en-US" sz="750" dirty="0"/>
          </a:p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endParaRPr lang="en-US" sz="750" dirty="0"/>
          </a:p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+358 50 569 7856 </a:t>
            </a:r>
            <a:endParaRPr lang="en-US" sz="750" dirty="0"/>
          </a:p>
          <a:p>
            <a:pPr algn="l">
              <a:lnSpc>
                <a:spcPts val="1050"/>
              </a:lnSpc>
            </a:pPr>
            <a:endParaRPr lang="en-US" sz="750" dirty="0"/>
          </a:p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milka.kortet@palta.fi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3073545" y="2912994"/>
            <a:ext cx="142849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Anna Haakana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3072638" y="3151621"/>
            <a:ext cx="1424992" cy="863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Asiantuntija, </a:t>
            </a:r>
            <a:endParaRPr lang="en-US" sz="750" dirty="0"/>
          </a:p>
          <a:p>
            <a:pPr algn="l">
              <a:lnSpc>
                <a:spcPts val="1050"/>
              </a:lnSpc>
            </a:pPr>
            <a:r>
              <a:rPr lang="fi-FI" sz="8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Elinkeinopolitiikka</a:t>
            </a:r>
          </a:p>
          <a:p>
            <a:pPr algn="l">
              <a:lnSpc>
                <a:spcPts val="1050"/>
              </a:lnSpc>
            </a:pPr>
            <a:endParaRPr lang="fi-FI" sz="800" kern="0" spc="24" dirty="0">
              <a:solidFill>
                <a:srgbClr val="071951"/>
              </a:solidFill>
              <a:latin typeface="Open Sans Light" pitchFamily="34" charset="0"/>
              <a:ea typeface="Open Sans Light" pitchFamily="34" charset="-122"/>
              <a:cs typeface="Open Sans Light" pitchFamily="34" charset="-120"/>
            </a:endParaRPr>
          </a:p>
          <a:p>
            <a:pPr algn="l">
              <a:lnSpc>
                <a:spcPts val="1050"/>
              </a:lnSpc>
            </a:pPr>
            <a:r>
              <a:rPr lang="fi-FI" sz="80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anna.haakana</a:t>
            </a:r>
            <a:r>
              <a:rPr lang="fi-FI" sz="700" b="0" kern="0" spc="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@huolintaliitto.fi</a:t>
            </a:r>
            <a:endParaRPr lang="fi-FI" sz="750" dirty="0"/>
          </a:p>
        </p:txBody>
      </p:sp>
      <p:pic>
        <p:nvPicPr>
          <p:cNvPr id="11" name="Picture 10" descr="https://pitch-assets-ccb95893-de3f-4266-973c-20049231b248.s3.eu-west-1.amazonaws.com/79d6f585-a2d0-44b9-9843-09bc07474f2d?pitch-bytes=24652&amp;pitch-content-type=image%2Fjpeg">
            <a:extLst>
              <a:ext uri="{FF2B5EF4-FFF2-40B4-BE49-F238E27FC236}">
                <a16:creationId xmlns:a16="http://schemas.microsoft.com/office/drawing/2014/main" id="{BDB827FF-3B7A-4A4A-502F-AC0FC718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23" t="12433" r="31609" b="24112"/>
          <a:stretch/>
        </p:blipFill>
        <p:spPr>
          <a:xfrm>
            <a:off x="4938010" y="2928460"/>
            <a:ext cx="667624" cy="667624"/>
          </a:xfrm>
          <a:custGeom>
            <a:avLst/>
            <a:gdLst>
              <a:gd name="connsiteX0" fmla="*/ 111273 w 667624"/>
              <a:gd name="connsiteY0" fmla="*/ 0 h 667624"/>
              <a:gd name="connsiteX1" fmla="*/ 556351 w 667624"/>
              <a:gd name="connsiteY1" fmla="*/ 0 h 667624"/>
              <a:gd name="connsiteX2" fmla="*/ 667624 w 667624"/>
              <a:gd name="connsiteY2" fmla="*/ 111273 h 667624"/>
              <a:gd name="connsiteX3" fmla="*/ 667624 w 667624"/>
              <a:gd name="connsiteY3" fmla="*/ 556351 h 667624"/>
              <a:gd name="connsiteX4" fmla="*/ 556351 w 667624"/>
              <a:gd name="connsiteY4" fmla="*/ 667624 h 667624"/>
              <a:gd name="connsiteX5" fmla="*/ 111273 w 667624"/>
              <a:gd name="connsiteY5" fmla="*/ 667624 h 667624"/>
              <a:gd name="connsiteX6" fmla="*/ 0 w 667624"/>
              <a:gd name="connsiteY6" fmla="*/ 556351 h 667624"/>
              <a:gd name="connsiteX7" fmla="*/ 0 w 667624"/>
              <a:gd name="connsiteY7" fmla="*/ 111273 h 667624"/>
              <a:gd name="connsiteX8" fmla="*/ 111273 w 667624"/>
              <a:gd name="connsiteY8" fmla="*/ 0 h 6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624" h="667624">
                <a:moveTo>
                  <a:pt x="111273" y="0"/>
                </a:moveTo>
                <a:lnTo>
                  <a:pt x="556351" y="0"/>
                </a:lnTo>
                <a:cubicBezTo>
                  <a:pt x="617805" y="0"/>
                  <a:pt x="667624" y="49819"/>
                  <a:pt x="667624" y="111273"/>
                </a:cubicBezTo>
                <a:lnTo>
                  <a:pt x="667624" y="556351"/>
                </a:lnTo>
                <a:cubicBezTo>
                  <a:pt x="667624" y="617805"/>
                  <a:pt x="617805" y="667624"/>
                  <a:pt x="556351" y="667624"/>
                </a:cubicBezTo>
                <a:lnTo>
                  <a:pt x="111273" y="667624"/>
                </a:lnTo>
                <a:cubicBezTo>
                  <a:pt x="49819" y="667624"/>
                  <a:pt x="0" y="617805"/>
                  <a:pt x="0" y="556351"/>
                </a:cubicBezTo>
                <a:lnTo>
                  <a:pt x="0" y="111273"/>
                </a:lnTo>
                <a:cubicBezTo>
                  <a:pt x="0" y="49819"/>
                  <a:pt x="49819" y="0"/>
                  <a:pt x="111273" y="0"/>
                </a:cubicBezTo>
                <a:close/>
              </a:path>
            </a:pathLst>
          </a:custGeom>
        </p:spPr>
      </p:pic>
      <p:pic>
        <p:nvPicPr>
          <p:cNvPr id="12" name="Picture 11" descr="https://pitch-assets-ccb95893-de3f-4266-973c-20049231b248.s3.eu-west-1.amazonaws.com/0e7d6ceb-d7ca-4c4b-a462-9f8340136529?pitch-bytes=22594&amp;pitch-content-type=image%2Fjpeg">
            <a:extLst>
              <a:ext uri="{FF2B5EF4-FFF2-40B4-BE49-F238E27FC236}">
                <a16:creationId xmlns:a16="http://schemas.microsoft.com/office/drawing/2014/main" id="{93AF84C8-5BE4-1969-F928-E7BCA31D3C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921" t="15726" r="16686" b="18881"/>
          <a:stretch/>
        </p:blipFill>
        <p:spPr>
          <a:xfrm>
            <a:off x="2123689" y="2928460"/>
            <a:ext cx="667624" cy="667624"/>
          </a:xfrm>
          <a:custGeom>
            <a:avLst/>
            <a:gdLst>
              <a:gd name="connsiteX0" fmla="*/ 111273 w 667624"/>
              <a:gd name="connsiteY0" fmla="*/ 0 h 667624"/>
              <a:gd name="connsiteX1" fmla="*/ 556351 w 667624"/>
              <a:gd name="connsiteY1" fmla="*/ 0 h 667624"/>
              <a:gd name="connsiteX2" fmla="*/ 667624 w 667624"/>
              <a:gd name="connsiteY2" fmla="*/ 111273 h 667624"/>
              <a:gd name="connsiteX3" fmla="*/ 667624 w 667624"/>
              <a:gd name="connsiteY3" fmla="*/ 556351 h 667624"/>
              <a:gd name="connsiteX4" fmla="*/ 556351 w 667624"/>
              <a:gd name="connsiteY4" fmla="*/ 667624 h 667624"/>
              <a:gd name="connsiteX5" fmla="*/ 111273 w 667624"/>
              <a:gd name="connsiteY5" fmla="*/ 667624 h 667624"/>
              <a:gd name="connsiteX6" fmla="*/ 0 w 667624"/>
              <a:gd name="connsiteY6" fmla="*/ 556351 h 667624"/>
              <a:gd name="connsiteX7" fmla="*/ 0 w 667624"/>
              <a:gd name="connsiteY7" fmla="*/ 111273 h 667624"/>
              <a:gd name="connsiteX8" fmla="*/ 111273 w 667624"/>
              <a:gd name="connsiteY8" fmla="*/ 0 h 66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624" h="667624">
                <a:moveTo>
                  <a:pt x="111273" y="0"/>
                </a:moveTo>
                <a:lnTo>
                  <a:pt x="556351" y="0"/>
                </a:lnTo>
                <a:cubicBezTo>
                  <a:pt x="617805" y="0"/>
                  <a:pt x="667624" y="49819"/>
                  <a:pt x="667624" y="111273"/>
                </a:cubicBezTo>
                <a:lnTo>
                  <a:pt x="667624" y="556351"/>
                </a:lnTo>
                <a:cubicBezTo>
                  <a:pt x="667624" y="617805"/>
                  <a:pt x="617805" y="667624"/>
                  <a:pt x="556351" y="667624"/>
                </a:cubicBezTo>
                <a:lnTo>
                  <a:pt x="111273" y="667624"/>
                </a:lnTo>
                <a:cubicBezTo>
                  <a:pt x="49819" y="667624"/>
                  <a:pt x="0" y="617805"/>
                  <a:pt x="0" y="556351"/>
                </a:cubicBezTo>
                <a:lnTo>
                  <a:pt x="0" y="111273"/>
                </a:lnTo>
                <a:cubicBezTo>
                  <a:pt x="0" y="49819"/>
                  <a:pt x="49819" y="0"/>
                  <a:pt x="111273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b1c993ad-b35f-4d16-a3de-d39176b25b64?pitch-bytes=1201&amp;pitch-content-type=image%2Fsvg%2Bxm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62740" y="2855185"/>
            <a:ext cx="1014217" cy="433462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809108e2-8dd6-466d-aea7-6d54073e861c?pitch-bytes=24001&amp;pitch-content-type=image%2Fsvg%2Bxm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369070" y="1762694"/>
            <a:ext cx="4405859" cy="785894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78240" y="475488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809108e2-8dd6-466d-aea7-6d54073e861c?pitch-bytes=24001&amp;pitch-content-type=image%2Fsvg%2Bxm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49481" y="3385398"/>
            <a:ext cx="2723133" cy="48573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6487" y="1776379"/>
            <a:ext cx="823905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7650"/>
              </a:lnSpc>
            </a:pPr>
            <a:r>
              <a:rPr lang="en-US" sz="9000" b="0" kern="0" spc="-72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Kiitos!</a:t>
            </a:r>
            <a:endParaRPr lang="en-US" sz="9000" dirty="0"/>
          </a:p>
        </p:txBody>
      </p:sp>
      <p:pic>
        <p:nvPicPr>
          <p:cNvPr id="5" name="Image 1" descr="https://pitch-assets-ccb95893-de3f-4266-973c-20049231b248.s3.eu-west-1.amazonaws.com/b1c993ad-b35f-4d16-a3de-d39176b25b64?pitch-bytes=1201&amp;pitch-content-type=image%2Fsvg%2Bxm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76540" y="3471629"/>
            <a:ext cx="422384" cy="1805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4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51525670056-100b1f1ce4c3?crop=entropy&amp;cs=tinysrgb&amp;fit=max&amp;fm=jpg&amp;ixid=M3wyMTIyMnwwfDF8c2VhcmNofDY0fHxzdG9yYWdlJTIwd29ya3xlbnwwfHx8fDE3MjA1MzA5MjN8MA&amp;ixlib=rb-4.0.3&amp;q=80&amp;w=1080"/>
          <p:cNvPicPr>
            <a:picLocks noChangeAspect="1"/>
          </p:cNvPicPr>
          <p:nvPr/>
        </p:nvPicPr>
        <p:blipFill>
          <a:blip r:embed="rId3"/>
          <a:srcRect l="3083" r="10791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2326" y="1686994"/>
            <a:ext cx="4482405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5400"/>
              </a:lnSpc>
            </a:pP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Ilman meitä, koko maailma pysähtyisi.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Varmistamme materiaalivirtojen liikkeen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29D67093-8EB4-BB3E-AFE2-FAF3E0ABD4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>
                <a:solidFill>
                  <a:schemeClr val="bg1"/>
                </a:solidFill>
              </a:rPr>
              <a:t>35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5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86528116022-aeda1613c63d?crop=entropy&amp;cs=tinysrgb&amp;fit=max&amp;fm=jpg&amp;ixid=M3wyMTIyMnwwfDF8c2VhcmNofDI1fHxsb2dpc3RpY3N8ZW58MHx8fHwxNzIwNjQ2NDM1fDA&amp;ixlib=rb-4.0.3&amp;q=80&amp;w=1080"/>
          <p:cNvPicPr>
            <a:picLocks noChangeAspect="1"/>
          </p:cNvPicPr>
          <p:nvPr/>
        </p:nvPicPr>
        <p:blipFill>
          <a:blip r:embed="rId3"/>
          <a:srcRect l="23480" r="38252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Huolinta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Varmistamme materiaalivirtojen liikkeen</a:t>
            </a:r>
            <a:endParaRPr lang="en-US" sz="120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DA06B90B-41D3-F075-5A5A-A6B372DC2923}"/>
              </a:ext>
            </a:extLst>
          </p:cNvPr>
          <p:cNvSpPr/>
          <p:nvPr/>
        </p:nvSpPr>
        <p:spPr>
          <a:xfrm>
            <a:off x="862326" y="1686994"/>
            <a:ext cx="4482405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5400"/>
              </a:lnSpc>
            </a:pPr>
            <a:r>
              <a:rPr lang="en-US" sz="45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Ilman meitä, koko maailma pysähtyisi.</a:t>
            </a:r>
            <a:endParaRPr lang="en-US" sz="4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Slide Number Placeholder 0">
            <a:extLst>
              <a:ext uri="{FF2B5EF4-FFF2-40B4-BE49-F238E27FC236}">
                <a16:creationId xmlns:a16="http://schemas.microsoft.com/office/drawing/2014/main" id="{B9081EDE-64F3-A955-57E7-93DF0CEDA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36</a:t>
            </a:fld>
            <a:endParaRPr lang="en-US" sz="1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6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80674285054-bed31e145f59?crop=entropy&amp;cs=tinysrgb&amp;fit=max&amp;fm=jpg&amp;ixid=M3wyMTIyMnwwfDF8c2VhcmNofDV8fGRlbGl2ZXJ5fGVufDB8fHx8MTcyMDQzNTMxN3ww&amp;ixlib=rb-4.0.3&amp;q=80&amp;w=1080"/>
          <p:cNvPicPr>
            <a:picLocks noChangeAspect="1"/>
          </p:cNvPicPr>
          <p:nvPr/>
        </p:nvPicPr>
        <p:blipFill>
          <a:blip r:embed="rId3"/>
          <a:srcRect l="8298" r="53411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We ensure the flow of materials.</a:t>
            </a:r>
            <a:endParaRPr lang="en-US" sz="120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180165D2-C058-FCE9-1E0E-99D463B9C435}"/>
              </a:ext>
            </a:extLst>
          </p:cNvPr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Freight Forwarding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14BB76E9-5362-AD1C-86D9-2CE18B47F003}"/>
              </a:ext>
            </a:extLst>
          </p:cNvPr>
          <p:cNvSpPr/>
          <p:nvPr/>
        </p:nvSpPr>
        <p:spPr>
          <a:xfrm>
            <a:off x="862326" y="1818190"/>
            <a:ext cx="494861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Without us,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the whole world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would come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to a halt.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Slide Number Placeholder 0">
            <a:extLst>
              <a:ext uri="{FF2B5EF4-FFF2-40B4-BE49-F238E27FC236}">
                <a16:creationId xmlns:a16="http://schemas.microsoft.com/office/drawing/2014/main" id="{1C45F1D0-6B37-AF84-2B08-EF36F5C87D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>
                <a:solidFill>
                  <a:schemeClr val="bg1"/>
                </a:solidFill>
              </a:rPr>
              <a:t>37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8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06857521015-7f9fcf423740?crop=entropy&amp;cs=tinysrgb&amp;fit=max&amp;fm=jpg&amp;ixid=M3wyMTIyMnwwfDF8c2VhcmNofDE2OHx8YmFjayUyMG9mZmljZXxlbnwwfHx8fDE3MjA2ODgyMzh8MA&amp;ixlib=rb-4.0.3&amp;q=80&amp;w=1080"/>
          <p:cNvPicPr>
            <a:picLocks noChangeAspect="1"/>
          </p:cNvPicPr>
          <p:nvPr/>
        </p:nvPicPr>
        <p:blipFill>
          <a:blip r:embed="rId3"/>
          <a:srcRect l="10665" r="51060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We ensure the flow of materials.</a:t>
            </a:r>
            <a:endParaRPr lang="en-US" sz="120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BB17BE1F-73D0-BF59-05B2-AD59FC3CF36C}"/>
              </a:ext>
            </a:extLst>
          </p:cNvPr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Freight Forwarding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46BFDBBA-80E5-1D30-6A2F-0F412898CFD2}"/>
              </a:ext>
            </a:extLst>
          </p:cNvPr>
          <p:cNvSpPr/>
          <p:nvPr/>
        </p:nvSpPr>
        <p:spPr>
          <a:xfrm>
            <a:off x="862326" y="1818190"/>
            <a:ext cx="494861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Without us,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the whole world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would come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to a halt.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Slide Number Placeholder 0">
            <a:extLst>
              <a:ext uri="{FF2B5EF4-FFF2-40B4-BE49-F238E27FC236}">
                <a16:creationId xmlns:a16="http://schemas.microsoft.com/office/drawing/2014/main" id="{50B76335-31E9-AEA6-D5FE-C804AECD36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>
                <a:solidFill>
                  <a:schemeClr val="bg1"/>
                </a:solidFill>
              </a:rPr>
              <a:t>38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7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79719558505-ad4a5fee0847?crop=entropy&amp;cs=tinysrgb&amp;fit=max&amp;fm=jpg&amp;ixid=M3wyMTIyMnwwfDF8c2VhcmNofDE5M3x8c2hpcHBpbmd8ZW58MHx8fHwxNzIwNjg5MzI3fDA&amp;ixlib=rb-4.0.3&amp;q=80&amp;w=1080"/>
          <p:cNvPicPr>
            <a:picLocks noChangeAspect="1"/>
          </p:cNvPicPr>
          <p:nvPr/>
        </p:nvPicPr>
        <p:blipFill>
          <a:blip r:embed="rId3"/>
          <a:srcRect l="36138" r="28739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We ensure the flow of materials.</a:t>
            </a:r>
            <a:endParaRPr lang="en-US" sz="120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7901B234-0467-6E23-9069-53ACEE2AA409}"/>
              </a:ext>
            </a:extLst>
          </p:cNvPr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Freight Forwarding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B25A5867-A715-568D-BF93-20CBCD8E95B1}"/>
              </a:ext>
            </a:extLst>
          </p:cNvPr>
          <p:cNvSpPr/>
          <p:nvPr/>
        </p:nvSpPr>
        <p:spPr>
          <a:xfrm>
            <a:off x="862326" y="1818190"/>
            <a:ext cx="494861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Without us,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the whole world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would come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to a halt.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Slide Number Placeholder 0">
            <a:extLst>
              <a:ext uri="{FF2B5EF4-FFF2-40B4-BE49-F238E27FC236}">
                <a16:creationId xmlns:a16="http://schemas.microsoft.com/office/drawing/2014/main" id="{BBF37A79-497A-B0B7-FE40-4A6AC6CE29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>
                <a:solidFill>
                  <a:schemeClr val="bg1"/>
                </a:solidFill>
              </a:rPr>
              <a:t>39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823766" y="1539674"/>
            <a:ext cx="5333405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375"/>
              </a:lnSpc>
            </a:pPr>
            <a:r>
              <a:rPr lang="en-US" sz="2800" b="1" kern="0" spc="-36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Maine muuttuu, kun kaikki puhuvat samaa kieltä omissa kanavissaan. 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72176" y="433514"/>
            <a:ext cx="642938" cy="0"/>
          </a:xfrm>
          <a:prstGeom prst="line">
            <a:avLst/>
          </a:prstGeom>
          <a:solidFill>
            <a:srgbClr val="BED032">
              <a:alpha val="0"/>
            </a:srgbClr>
          </a:solidFill>
          <a:ln w="10583">
            <a:solidFill>
              <a:srgbClr val="BED032">
                <a:alpha val="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 2"/>
          <p:cNvSpPr/>
          <p:nvPr/>
        </p:nvSpPr>
        <p:spPr>
          <a:xfrm>
            <a:off x="1839147" y="3280167"/>
            <a:ext cx="529497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88"/>
              </a:lnSpc>
            </a:pPr>
            <a:r>
              <a:rPr lang="en-US" sz="14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Tämä materiaali on kaikkien alalla toimivien vapaasti hyödynnettävissä viestinnän ja markkinoinnin tukena.</a:t>
            </a:r>
            <a:endParaRPr lang="en-US" sz="13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6" name="Image 0" descr="https://pitch-assets-ccb95893-de3f-4266-973c-20049231b248.s3.eu-west-1.amazonaws.com/fa876869-ebb2-4c94-aa39-be6956acb521?pitch-bytes=34685&amp;pitch-content-type=image%2Fpng"/>
          <p:cNvPicPr>
            <a:picLocks noChangeAspect="1"/>
          </p:cNvPicPr>
          <p:nvPr/>
        </p:nvPicPr>
        <p:blipFill rotWithShape="1">
          <a:blip r:embed="rId3"/>
          <a:srcRect b="3739"/>
          <a:stretch/>
        </p:blipFill>
        <p:spPr>
          <a:xfrm rot="16500000">
            <a:off x="7915353" y="1186904"/>
            <a:ext cx="494126" cy="1980469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3960490" y="3003184"/>
            <a:ext cx="1047750" cy="0"/>
          </a:xfrm>
          <a:prstGeom prst="line">
            <a:avLst/>
          </a:prstGeom>
          <a:solidFill>
            <a:srgbClr val="BED032"/>
          </a:solidFill>
          <a:ln w="21167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fi-FI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A4F61E41-6FB4-EC67-9D72-4509E297FA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4</a:t>
            </a:fld>
            <a:endParaRPr lang="en-US" sz="1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9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03287431940-718e4143f95a?crop=entropy&amp;cs=tinysrgb&amp;fit=max&amp;fm=jpg&amp;ixid=M3wyMTIyMnwwfDF8c2VhcmNofDR8fHNoaXBwaW5nJTIwYmx1ZXxlbnwwfHx8fDE3MjA2ODg2NDZ8MA&amp;ixlib=rb-4.0.3&amp;q=80&amp;w=1080"/>
          <p:cNvPicPr>
            <a:picLocks noChangeAspect="1"/>
          </p:cNvPicPr>
          <p:nvPr/>
        </p:nvPicPr>
        <p:blipFill>
          <a:blip r:embed="rId3"/>
          <a:srcRect l="13209" r="48478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Freight Forwarding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We ensure the flow of materials.</a:t>
            </a:r>
            <a:endParaRPr lang="en-US" sz="1200" dirty="0"/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FCD5A056-0894-3878-7CB9-4B1F74EE84CD}"/>
              </a:ext>
            </a:extLst>
          </p:cNvPr>
          <p:cNvSpPr/>
          <p:nvPr/>
        </p:nvSpPr>
        <p:spPr>
          <a:xfrm>
            <a:off x="862326" y="1818190"/>
            <a:ext cx="494861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Without us,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the whole world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would come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to a halt.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Slide Number Placeholder 0">
            <a:extLst>
              <a:ext uri="{FF2B5EF4-FFF2-40B4-BE49-F238E27FC236}">
                <a16:creationId xmlns:a16="http://schemas.microsoft.com/office/drawing/2014/main" id="{B3F09A28-BE16-ADED-45B5-4CB6243F08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40</a:t>
            </a:fld>
            <a:endParaRPr lang="en-US" sz="1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40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73669236244-60f764c15f27?crop=entropy&amp;cs=tinysrgb&amp;fit=max&amp;fm=jpg&amp;ixid=M3wyMTIyMnwwfDF8c2VhcmNofDU1fHxjYWxsJTIwY2VudGVyfGVufDB8fHx8MTcyMDY4ODQzM3ww&amp;ixlib=rb-4.0.3&amp;q=80&amp;w=1080"/>
          <p:cNvPicPr>
            <a:picLocks noChangeAspect="1"/>
          </p:cNvPicPr>
          <p:nvPr/>
        </p:nvPicPr>
        <p:blipFill>
          <a:blip r:embed="rId3"/>
          <a:srcRect r="56950"/>
          <a:stretch/>
        </p:blipFill>
        <p:spPr>
          <a:xfrm>
            <a:off x="6192317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860739" y="1263903"/>
            <a:ext cx="5333554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We ensure the flow of materials.</a:t>
            </a:r>
            <a:endParaRPr lang="en-US" sz="1200" dirty="0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D2C95085-15FD-60EE-DB50-F42BE7BA2A51}"/>
              </a:ext>
            </a:extLst>
          </p:cNvPr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Freight Forwarding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AB9474DF-B41F-13E6-DA51-DACF027DE41C}"/>
              </a:ext>
            </a:extLst>
          </p:cNvPr>
          <p:cNvSpPr/>
          <p:nvPr/>
        </p:nvSpPr>
        <p:spPr>
          <a:xfrm>
            <a:off x="862326" y="1818190"/>
            <a:ext cx="494861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Without us,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the whole world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would come 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4500"/>
              </a:lnSpc>
            </a:pPr>
            <a:r>
              <a:rPr lang="en-US" sz="3800" b="1" kern="0" spc="-36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to a halt.</a:t>
            </a:r>
            <a:endParaRPr lang="en-US" sz="3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1" name="Slide Number Placeholder 0">
            <a:extLst>
              <a:ext uri="{FF2B5EF4-FFF2-40B4-BE49-F238E27FC236}">
                <a16:creationId xmlns:a16="http://schemas.microsoft.com/office/drawing/2014/main" id="{CCE53F4D-BC96-BDFE-3EB5-BBF3E93269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41</a:t>
            </a:fld>
            <a:endParaRPr lang="en-US" sz="1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41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1776379"/>
            <a:ext cx="823905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7650"/>
              </a:lnSpc>
            </a:pPr>
            <a:r>
              <a:rPr lang="en-US" sz="9000" b="0" kern="0" spc="-72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Thank you!</a:t>
            </a:r>
            <a:endParaRPr lang="en-US" sz="9000" dirty="0"/>
          </a:p>
        </p:txBody>
      </p:sp>
      <p:pic>
        <p:nvPicPr>
          <p:cNvPr id="4" name="Image 0" descr="https://pitch-assets-ccb95893-de3f-4266-973c-20049231b248.s3.eu-west-1.amazonaws.com/b1c993ad-b35f-4d16-a3de-d39176b25b64?pitch-bytes=1201&amp;pitch-content-type=image%2Fsvg%2Bxm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76540" y="3540675"/>
            <a:ext cx="422384" cy="180521"/>
          </a:xfrm>
          <a:prstGeom prst="rect">
            <a:avLst/>
          </a:prstGeom>
        </p:spPr>
      </p:pic>
      <p:pic>
        <p:nvPicPr>
          <p:cNvPr id="5" name="Image 1" descr="https://pitch-assets-ccb95893-de3f-4266-973c-20049231b248.s3.eu-west-1.amazonaws.com/0e2262b5-97fb-4d68-86f5-dbe83ddb9339?pitch-bytes=61654&amp;pitch-content-type=image%2Fsvg%2Bxm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54164" y="3387347"/>
            <a:ext cx="2075934" cy="4876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D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59535915214-e7cbac112038?crop=entropy&amp;cs=tinysrgb&amp;fit=max&amp;fm=jpg&amp;ixid=M3wyMTIyMnwwfDF8c2VhcmNofDUwfHxoZWFkcGhvbmVzJTIwcHJvZmlsZSUyMHBpY3R1cmV8ZW58MHx8fHwxNzIwNDQ1NzM5fDA&amp;ixlib=rb-4.0.3&amp;q=80&amp;w=1080"/>
          <p:cNvPicPr>
            <a:picLocks noChangeAspect="1"/>
          </p:cNvPicPr>
          <p:nvPr/>
        </p:nvPicPr>
        <p:blipFill>
          <a:blip r:embed="rId3"/>
          <a:srcRect t="25670" b="55551"/>
          <a:stretch/>
        </p:blipFill>
        <p:spPr>
          <a:xfrm>
            <a:off x="-2189" y="-3449"/>
            <a:ext cx="9146189" cy="257519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5936" y="3483647"/>
            <a:ext cx="3880991" cy="118854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Huolinta- ja logistiikka-alan Tulevaisuusvuoropuhelussa käytiin keskustelua siitä, miten ala voisi houkutella aikuisia alanvaihtajia toimihenkilötehtäviin. Keskeisimmiksi haasteiksi tunnistettiin alan tuntemattomuus ja vanhanaikainen jämähtänyt maine. Jotta alan brändiä saataisiin kirkastettua ideoitiin </a:t>
            </a:r>
            <a:endParaRPr lang="en-US" sz="1200" dirty="0"/>
          </a:p>
        </p:txBody>
      </p:sp>
      <p:sp>
        <p:nvSpPr>
          <p:cNvPr id="5" name="Text 1"/>
          <p:cNvSpPr/>
          <p:nvPr/>
        </p:nvSpPr>
        <p:spPr>
          <a:xfrm>
            <a:off x="476136" y="2816089"/>
            <a:ext cx="819231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2800" b="1" kern="0" spc="-36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Alan uudelleen brändäys on yhteinen ponnistus</a:t>
            </a:r>
            <a:endParaRPr lang="en-US" sz="2813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572647" y="3483647"/>
            <a:ext cx="3880991" cy="117157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yhdessä ratkaisuja markkinointiin ja viestintään liittyen. Tähän materiaalipakettiin on </a:t>
            </a:r>
            <a:r>
              <a:rPr lang="en-US" sz="1200" b="0" kern="0" spc="-24" dirty="0" err="1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tuotettu</a:t>
            </a:r>
            <a:r>
              <a:rPr lang="en-US" sz="1200" b="0" kern="0" spc="-24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ja koottu materiaalia, jota kaikki alalla toimijat voivat vapaasti hyödyntää ja soveltaa omassa viestinnässään. Tavoitteena on, että kaikki kertovat samaa viestiä, jolloin alan tunnettuus kasvaa ja maine paranee. </a:t>
            </a: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BBDC00D3-2C3F-DF8A-913D-7AA4B01332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5</a:t>
            </a:fld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4411" y="1141409"/>
            <a:ext cx="4319588" cy="2771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40"/>
              </a:lnSpc>
            </a:pPr>
            <a:r>
              <a:rPr lang="en-US" sz="18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Tavoitteena on</a:t>
            </a: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</a:pP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90500" indent="-190500" algn="l">
              <a:lnSpc>
                <a:spcPts val="1950"/>
              </a:lnSpc>
              <a:buSzPct val="100000"/>
              <a:buChar char="•"/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kirkastaa ja yhtenäistää alan mainetta</a:t>
            </a: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muun muassa yhtenäistämällä termejä, visuaalista ilmettä ja viestin sisältöä. 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</a:pP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90500" indent="-190500" algn="l">
              <a:lnSpc>
                <a:spcPts val="1950"/>
              </a:lnSpc>
              <a:buSzPct val="100000"/>
              <a:buChar char="•"/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muuttaa alan mielikuvaa</a:t>
            </a:r>
            <a:r>
              <a:rPr lang="en-US" sz="15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raskaasta, likaisesta ja maskuliinisesta alasta vaikuttavaksi, monipuoliseksi ja moderniksi alaksi, joka mahdollistaa kehittymisen myös asiantuntijatehtävissä.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4" name="Image 0" descr="https://images.unsplash.com/photo-1571666522201-5b39e6d0cd29?crop=entropy&amp;cs=tinysrgb&amp;fit=max&amp;fm=jpg&amp;ixid=M3wyMTIyMnwwfDF8c2VhcmNofDIwfHxoYXJib3VyJTIwam9ifGVufDB8fHx8MTcyMDY4NzAyOXww&amp;ixlib=rb-4.0.3&amp;q=80&amp;w=1080"/>
          <p:cNvPicPr>
            <a:picLocks noChangeAspect="1"/>
          </p:cNvPicPr>
          <p:nvPr/>
        </p:nvPicPr>
        <p:blipFill>
          <a:blip r:embed="rId3"/>
          <a:srcRect l="9179" r="4710"/>
          <a:stretch/>
        </p:blipFill>
        <p:spPr>
          <a:xfrm>
            <a:off x="6188883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3467" y="476250"/>
            <a:ext cx="53334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Tavoitteet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95DD70EF-2B8A-B431-38F9-9AC41FCC0B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6</a:t>
            </a:fld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ED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6487" y="3043426"/>
            <a:ext cx="542418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6750"/>
              </a:lnSpc>
            </a:pPr>
            <a:r>
              <a:rPr lang="en-US" sz="6800" kern="0" spc="-6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Kohderyhmät</a:t>
            </a:r>
            <a:r>
              <a:rPr lang="en-US" sz="6800" kern="0" spc="-8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ja pääviestit</a:t>
            </a:r>
            <a:endParaRPr lang="en-US" sz="6750" spc="-8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8586" y="477600"/>
            <a:ext cx="3903092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00"/>
              </a:lnSpc>
            </a:pPr>
            <a:r>
              <a:rPr lang="en-US" sz="3000" b="1" kern="0" spc="-24" dirty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02</a:t>
            </a:r>
            <a:endParaRPr lang="en-US" sz="30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27898" y="1082929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Suuri yleisö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327898" y="1418553"/>
            <a:ext cx="2315356" cy="59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Yleisen tietoisuuden ja kiinnostuksen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lisääminen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huolinta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-ja logistiikka-</a:t>
            </a:r>
            <a:r>
              <a:rPr lang="en-US" sz="1200" b="0" kern="0" spc="-24" dirty="0" err="1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alaa</a:t>
            </a: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kohtaan. 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187639" y="1083139"/>
            <a:ext cx="2473449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Kaupallinen ala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187639" y="1418763"/>
            <a:ext cx="1961666" cy="59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Kaupallisen alan opiskelijat ja työntekijät sekä erilaiset urakkamyyjät. 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3327898" y="2370371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Rakennusala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327898" y="2701233"/>
            <a:ext cx="2046759" cy="59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Erityisesti rakennusalan toimihenkilöt, joilla projekti- ja prosessiosaamista. 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187639" y="2370371"/>
            <a:ext cx="2473449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Varastotyöntekijät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187639" y="2701233"/>
            <a:ext cx="1961703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Alan työntekijät, joilla hyvä asenne ja tahto kehittyä uralla. 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3327898" y="3710304"/>
            <a:ext cx="2476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950"/>
              </a:lnSpc>
            </a:pPr>
            <a:r>
              <a:rPr lang="en-US" sz="1500" b="1" kern="0" spc="-24" dirty="0">
                <a:solidFill>
                  <a:srgbClr val="0D80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Logistiikka-ala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327898" y="4041166"/>
            <a:ext cx="24765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0" kern="0" spc="-24" dirty="0">
                <a:solidFill>
                  <a:srgbClr val="071951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Meri- lento- ja kumipyörärahdin osaajat ja opiskelijat. 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332475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Kohderyhmät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14" name="Image 0" descr="https://images.unsplash.com/photo-1718279603849-acff5470f1a2?crop=entropy&amp;cs=tinysrgb&amp;fit=max&amp;fm=jpg&amp;ixid=M3wyMTIyMnwwfDF8c2VhcmNofDEwM3x8YWR1bHQlMjB3b3JraW5nfGVufDB8fHx8MTcyMDUzMTYyM3ww&amp;ixlib=rb-4.0.3&amp;q=80&amp;w=1080"/>
          <p:cNvPicPr>
            <a:picLocks noChangeAspect="1"/>
          </p:cNvPicPr>
          <p:nvPr/>
        </p:nvPicPr>
        <p:blipFill>
          <a:blip r:embed="rId3"/>
          <a:srcRect l="27912" r="29032"/>
          <a:stretch/>
        </p:blipFill>
        <p:spPr>
          <a:xfrm>
            <a:off x="-1868" y="0"/>
            <a:ext cx="2952750" cy="514350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328803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D6BB175F-253E-6442-FB23-8929BEE76B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8</a:t>
            </a:fld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2"/>
          <p:cNvSpPr/>
          <p:nvPr/>
        </p:nvSpPr>
        <p:spPr>
          <a:xfrm>
            <a:off x="478586" y="476250"/>
            <a:ext cx="53323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800" b="1" kern="0" spc="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Pääviestit</a:t>
            </a:r>
            <a:endParaRPr lang="en-US" sz="75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16" name="Image 0" descr="https://pitch-assets-ccb95893-de3f-4266-973c-20049231b248.s3.eu-west-1.amazonaws.com/620291f6-7187-456b-ac6d-ba8c01badfe2?pitch-bytes=750889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372" y="2259597"/>
            <a:ext cx="2361037" cy="2081653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477295" y="433514"/>
            <a:ext cx="428625" cy="0"/>
          </a:xfrm>
          <a:prstGeom prst="line">
            <a:avLst/>
          </a:prstGeom>
          <a:solidFill>
            <a:srgbClr val="BED032"/>
          </a:solidFill>
          <a:ln w="10583">
            <a:solidFill>
              <a:srgbClr val="BED032"/>
            </a:solidFill>
            <a:prstDash val="solid"/>
            <a:headEnd type="none"/>
            <a:tailEnd type="none"/>
          </a:ln>
        </p:spPr>
        <p:txBody>
          <a:bodyPr wrap="square" lIns="23813" tIns="1124" rIns="23813" bIns="1124" rtlCol="0" anchor="ctr"/>
          <a:lstStyle/>
          <a:p>
            <a:pPr algn="ctr">
              <a:lnSpc>
                <a:spcPts val="1560"/>
              </a:lnSpc>
            </a:pPr>
            <a:endParaRPr lang="en-US" sz="1200" dirty="0"/>
          </a:p>
        </p:txBody>
      </p:sp>
      <p:sp>
        <p:nvSpPr>
          <p:cNvPr id="2" name="Slide Number Placeholder 0">
            <a:extLst>
              <a:ext uri="{FF2B5EF4-FFF2-40B4-BE49-F238E27FC236}">
                <a16:creationId xmlns:a16="http://schemas.microsoft.com/office/drawing/2014/main" id="{E19BCF20-DB50-E83D-11BA-1864A9FAF4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8064" y="4746567"/>
            <a:ext cx="4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300">
                <a:solidFill>
                  <a:srgbClr val="07195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sz="1000" b="0"/>
              <a:t>9</a:t>
            </a:fld>
            <a:endParaRPr lang="en-US" sz="1000" dirty="0"/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514F57AA-F87A-6D57-E03C-010F948D01D2}"/>
              </a:ext>
            </a:extLst>
          </p:cNvPr>
          <p:cNvSpPr/>
          <p:nvPr/>
        </p:nvSpPr>
        <p:spPr>
          <a:xfrm>
            <a:off x="3540749" y="1141409"/>
            <a:ext cx="5005109" cy="33924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40"/>
              </a:lnSpc>
            </a:pPr>
            <a:r>
              <a:rPr lang="en-US" sz="1800" b="1" kern="0" spc="-24" dirty="0">
                <a:solidFill>
                  <a:srgbClr val="07195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Mitä huolinta on?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</a:pP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ts val="1950"/>
              </a:lnSpc>
              <a:buSzPct val="100000"/>
            </a:pPr>
            <a:r>
              <a:rPr lang="fi-FI" sz="1600" dirty="0">
                <a:solidFill>
                  <a:srgbClr val="020912"/>
                </a:solidFill>
                <a:latin typeface="Open Sans" panose="020B0606030504020204" pitchFamily="34" charset="0"/>
              </a:rPr>
              <a:t>H</a:t>
            </a:r>
            <a:r>
              <a:rPr lang="fi-FI" sz="1600" b="0" i="0" dirty="0">
                <a:solidFill>
                  <a:srgbClr val="020912"/>
                </a:solidFill>
                <a:effectLst/>
                <a:latin typeface="Open Sans" panose="020B0606030504020204" pitchFamily="34" charset="0"/>
              </a:rPr>
              <a:t>uolinnalla tarkoitetaan yksinkertaisimmillaan tavaran ja siihen liittyvän tiedon liikuttamista, varastoimista ja toimittamista perille. </a:t>
            </a:r>
          </a:p>
          <a:p>
            <a:pPr algn="l">
              <a:lnSpc>
                <a:spcPts val="1950"/>
              </a:lnSpc>
              <a:buSzPct val="100000"/>
            </a:pPr>
            <a:endParaRPr lang="fi-FI" sz="1600" b="0" i="0" dirty="0">
              <a:solidFill>
                <a:srgbClr val="020912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950"/>
              </a:lnSpc>
              <a:buSzPct val="100000"/>
            </a:pPr>
            <a:r>
              <a:rPr lang="fi-FI" sz="1600" b="0" i="0" dirty="0">
                <a:solidFill>
                  <a:srgbClr val="020912"/>
                </a:solidFill>
                <a:effectLst/>
                <a:latin typeface="Open Sans" panose="020B0606030504020204" pitchFamily="34" charset="0"/>
              </a:rPr>
              <a:t>Liikuteltavana voi olla mitä tahansa mikrosiruista satojen tuhansien kilojen painoisiin koneisiin. </a:t>
            </a:r>
          </a:p>
          <a:p>
            <a:pPr algn="l">
              <a:lnSpc>
                <a:spcPts val="1950"/>
              </a:lnSpc>
              <a:buSzPct val="100000"/>
            </a:pPr>
            <a:endParaRPr lang="fi-FI" sz="1600" b="0" i="0" dirty="0">
              <a:solidFill>
                <a:srgbClr val="020912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ts val="1950"/>
              </a:lnSpc>
              <a:buSzPct val="100000"/>
            </a:pPr>
            <a:r>
              <a:rPr lang="fi-FI" sz="1600" b="0" i="0" dirty="0">
                <a:solidFill>
                  <a:srgbClr val="020912"/>
                </a:solidFill>
                <a:effectLst/>
                <a:latin typeface="Open Sans" panose="020B0606030504020204" pitchFamily="34" charset="0"/>
              </a:rPr>
              <a:t>Se on konkreettista tavarankuljetusta ja siihen liittyvää toimintaa, mutta vähintään yhtä tärkeää on informaation ja rahan kulku ketjun eri osapuolten välillä.</a:t>
            </a:r>
            <a:endParaRPr lang="en-US" sz="15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#BED032">
      <a:dk1>
        <a:srgbClr val="071951"/>
      </a:dk1>
      <a:lt1>
        <a:srgbClr val="FFFFFF"/>
      </a:lt1>
      <a:dk2>
        <a:srgbClr val="44546A"/>
      </a:dk2>
      <a:lt2>
        <a:srgbClr val="E7E6E6"/>
      </a:lt2>
      <a:accent1>
        <a:srgbClr val="0D80FF"/>
      </a:accent1>
      <a:accent2>
        <a:srgbClr val="BED032"/>
      </a:accent2>
      <a:accent3>
        <a:srgbClr val="F6F6F6"/>
      </a:accent3>
      <a:accent4>
        <a:srgbClr val="3C4BA0"/>
      </a:accent4>
      <a:accent5>
        <a:srgbClr val="AD9D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8CB3D91940B66458D2FC3C17D4D5086" ma:contentTypeVersion="16" ma:contentTypeDescription="Luo uusi asiakirja." ma:contentTypeScope="" ma:versionID="39ae4127c6ffe6774a94a187c2960482">
  <xsd:schema xmlns:xsd="http://www.w3.org/2001/XMLSchema" xmlns:xs="http://www.w3.org/2001/XMLSchema" xmlns:p="http://schemas.microsoft.com/office/2006/metadata/properties" xmlns:ns3="4ebb6915-2eec-4ed1-8415-378195348878" xmlns:ns4="bb4570a0-d246-4792-995f-43dc5daf3703" targetNamespace="http://schemas.microsoft.com/office/2006/metadata/properties" ma:root="true" ma:fieldsID="d20d4eb0c8c805d57f313c5c0104dfbd" ns3:_="" ns4:_="">
    <xsd:import namespace="4ebb6915-2eec-4ed1-8415-378195348878"/>
    <xsd:import namespace="bb4570a0-d246-4792-995f-43dc5daf37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b6915-2eec-4ed1-8415-378195348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570a0-d246-4792-995f-43dc5daf3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bb6915-2eec-4ed1-8415-378195348878" xsi:nil="true"/>
  </documentManagement>
</p:properties>
</file>

<file path=customXml/itemProps1.xml><?xml version="1.0" encoding="utf-8"?>
<ds:datastoreItem xmlns:ds="http://schemas.openxmlformats.org/officeDocument/2006/customXml" ds:itemID="{E17298AE-9849-43C6-A7C2-D3A7EE99EA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b6915-2eec-4ed1-8415-378195348878"/>
    <ds:schemaRef ds:uri="bb4570a0-d246-4792-995f-43dc5daf3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0BEA69-D07D-4DC7-8DF3-12B243A02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8719FB-5B45-4D94-A3B8-0C7AF9A9EA92}">
  <ds:schemaRefs>
    <ds:schemaRef ds:uri="bb4570a0-d246-4792-995f-43dc5daf3703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ebb6915-2eec-4ed1-8415-378195348878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d7ea8694-a69e-4054-938c-27a458e3c8a5}" enabled="1" method="Standard" siteId="{d6281b70-a671-445d-b65e-d1ad5ca4c08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</TotalTime>
  <Words>1267</Words>
  <Application>Microsoft Office PowerPoint</Application>
  <PresentationFormat>Näytössä katseltava esitys (16:9)</PresentationFormat>
  <Paragraphs>328</Paragraphs>
  <Slides>42</Slides>
  <Notes>42</Notes>
  <HiddenSlides>9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Open Sans</vt:lpstr>
      <vt:lpstr>Open Sans ExtraBold</vt:lpstr>
      <vt:lpstr>Open Sans Light</vt:lpstr>
      <vt:lpstr>Open Sans SemiBold</vt:lpstr>
      <vt:lpstr>Office 2013 - 2022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Huolinta</dc:title>
  <dc:subject>PptxGenJS Presentation</dc:subject>
  <dc:creator>Pitch Software GmbH</dc:creator>
  <cp:lastModifiedBy>Nina Sillantaka</cp:lastModifiedBy>
  <cp:revision>14</cp:revision>
  <dcterms:created xsi:type="dcterms:W3CDTF">2024-08-16T13:17:10Z</dcterms:created>
  <dcterms:modified xsi:type="dcterms:W3CDTF">2024-11-15T09:08:34Z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24af32-0c44-458f-a759-9fc0c2793537_Enabled">
    <vt:lpwstr>true</vt:lpwstr>
  </property>
  <property fmtid="{D5CDD505-2E9C-101B-9397-08002B2CF9AE}" pid="3" name="MSIP_Label_b624af32-0c44-458f-a759-9fc0c2793537_SetDate">
    <vt:lpwstr>2024-08-16T13:34:23Z</vt:lpwstr>
  </property>
  <property fmtid="{D5CDD505-2E9C-101B-9397-08002B2CF9AE}" pid="4" name="MSIP_Label_b624af32-0c44-458f-a759-9fc0c2793537_Method">
    <vt:lpwstr>Privileged</vt:lpwstr>
  </property>
  <property fmtid="{D5CDD505-2E9C-101B-9397-08002B2CF9AE}" pid="5" name="MSIP_Label_b624af32-0c44-458f-a759-9fc0c2793537_Name">
    <vt:lpwstr>Public</vt:lpwstr>
  </property>
  <property fmtid="{D5CDD505-2E9C-101B-9397-08002B2CF9AE}" pid="6" name="MSIP_Label_b624af32-0c44-458f-a759-9fc0c2793537_SiteId">
    <vt:lpwstr>4b4e036d-f94b-4209-8f07-6860b3641366</vt:lpwstr>
  </property>
  <property fmtid="{D5CDD505-2E9C-101B-9397-08002B2CF9AE}" pid="7" name="MSIP_Label_b624af32-0c44-458f-a759-9fc0c2793537_ActionId">
    <vt:lpwstr>9935bbe3-f445-476a-aa4d-5591b2440872</vt:lpwstr>
  </property>
  <property fmtid="{D5CDD505-2E9C-101B-9397-08002B2CF9AE}" pid="8" name="MSIP_Label_b624af32-0c44-458f-a759-9fc0c2793537_ContentBits">
    <vt:lpwstr>0</vt:lpwstr>
  </property>
  <property fmtid="{D5CDD505-2E9C-101B-9397-08002B2CF9AE}" pid="9" name="ContentTypeId">
    <vt:lpwstr>0x010100A8CB3D91940B66458D2FC3C17D4D5086</vt:lpwstr>
  </property>
</Properties>
</file>