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658" r:id="rId14"/>
    <p:sldId id="659" r:id="rId15"/>
    <p:sldId id="660" r:id="rId16"/>
    <p:sldId id="661" r:id="rId17"/>
    <p:sldId id="662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6" autoAdjust="0"/>
    <p:restoredTop sz="94693"/>
  </p:normalViewPr>
  <p:slideViewPr>
    <p:cSldViewPr snapToGrid="0">
      <p:cViewPr varScale="1">
        <p:scale>
          <a:sx n="78" d="100"/>
          <a:sy n="78" d="100"/>
        </p:scale>
        <p:origin x="8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ny Smeds" userId="e0f764ce58a6575a" providerId="LiveId" clId="{83003854-EF19-46D9-A89E-76AA27733105}"/>
    <pc:docChg chg="undo custSel modSld">
      <pc:chgData name="Jonny Smeds" userId="e0f764ce58a6575a" providerId="LiveId" clId="{83003854-EF19-46D9-A89E-76AA27733105}" dt="2026-03-02T05:12:43.727" v="572" actId="20577"/>
      <pc:docMkLst>
        <pc:docMk/>
      </pc:docMkLst>
      <pc:sldChg chg="modSp mod">
        <pc:chgData name="Jonny Smeds" userId="e0f764ce58a6575a" providerId="LiveId" clId="{83003854-EF19-46D9-A89E-76AA27733105}" dt="2026-02-26T20:23:58.433" v="537" actId="20577"/>
        <pc:sldMkLst>
          <pc:docMk/>
          <pc:sldMk cId="3686299038" sldId="256"/>
        </pc:sldMkLst>
        <pc:spChg chg="mod">
          <ac:chgData name="Jonny Smeds" userId="e0f764ce58a6575a" providerId="LiveId" clId="{83003854-EF19-46D9-A89E-76AA27733105}" dt="2026-02-26T20:23:58.433" v="537" actId="20577"/>
          <ac:spMkLst>
            <pc:docMk/>
            <pc:sldMk cId="3686299038" sldId="256"/>
            <ac:spMk id="2" creationId="{D5E02299-6FC1-2DB8-9460-B7CB5B3A17FA}"/>
          </ac:spMkLst>
        </pc:spChg>
      </pc:sldChg>
      <pc:sldChg chg="modSp mod">
        <pc:chgData name="Jonny Smeds" userId="e0f764ce58a6575a" providerId="LiveId" clId="{83003854-EF19-46D9-A89E-76AA27733105}" dt="2026-03-01T19:52:23.786" v="566" actId="207"/>
        <pc:sldMkLst>
          <pc:docMk/>
          <pc:sldMk cId="68244774" sldId="257"/>
        </pc:sldMkLst>
        <pc:spChg chg="mod">
          <ac:chgData name="Jonny Smeds" userId="e0f764ce58a6575a" providerId="LiveId" clId="{83003854-EF19-46D9-A89E-76AA27733105}" dt="2026-03-01T19:52:23.786" v="566" actId="207"/>
          <ac:spMkLst>
            <pc:docMk/>
            <pc:sldMk cId="68244774" sldId="257"/>
            <ac:spMk id="3" creationId="{E830E17B-E3A1-9DD7-1ECD-8C9DB4FD6E79}"/>
          </ac:spMkLst>
        </pc:spChg>
      </pc:sldChg>
      <pc:sldChg chg="modSp mod">
        <pc:chgData name="Jonny Smeds" userId="e0f764ce58a6575a" providerId="LiveId" clId="{83003854-EF19-46D9-A89E-76AA27733105}" dt="2026-03-01T19:55:43.625" v="570" actId="14100"/>
        <pc:sldMkLst>
          <pc:docMk/>
          <pc:sldMk cId="2563457099" sldId="258"/>
        </pc:sldMkLst>
        <pc:spChg chg="mod">
          <ac:chgData name="Jonny Smeds" userId="e0f764ce58a6575a" providerId="LiveId" clId="{83003854-EF19-46D9-A89E-76AA27733105}" dt="2026-03-01T19:55:43.625" v="570" actId="14100"/>
          <ac:spMkLst>
            <pc:docMk/>
            <pc:sldMk cId="2563457099" sldId="258"/>
            <ac:spMk id="17" creationId="{296A816B-4530-CC17-31C9-B2B02BB8B478}"/>
          </ac:spMkLst>
        </pc:spChg>
      </pc:sldChg>
      <pc:sldChg chg="modSp mod">
        <pc:chgData name="Jonny Smeds" userId="e0f764ce58a6575a" providerId="LiveId" clId="{83003854-EF19-46D9-A89E-76AA27733105}" dt="2026-02-25T20:31:56.798" v="80" actId="207"/>
        <pc:sldMkLst>
          <pc:docMk/>
          <pc:sldMk cId="1761209474" sldId="259"/>
        </pc:sldMkLst>
        <pc:spChg chg="mod">
          <ac:chgData name="Jonny Smeds" userId="e0f764ce58a6575a" providerId="LiveId" clId="{83003854-EF19-46D9-A89E-76AA27733105}" dt="2026-02-25T20:30:29.706" v="75" actId="207"/>
          <ac:spMkLst>
            <pc:docMk/>
            <pc:sldMk cId="1761209474" sldId="259"/>
            <ac:spMk id="3" creationId="{2C7218AF-EC15-0FA0-C333-DA3F7B0F4074}"/>
          </ac:spMkLst>
        </pc:spChg>
        <pc:spChg chg="mod">
          <ac:chgData name="Jonny Smeds" userId="e0f764ce58a6575a" providerId="LiveId" clId="{83003854-EF19-46D9-A89E-76AA27733105}" dt="2026-02-25T20:31:56.798" v="80" actId="207"/>
          <ac:spMkLst>
            <pc:docMk/>
            <pc:sldMk cId="1761209474" sldId="259"/>
            <ac:spMk id="18" creationId="{99A44D6D-DA75-42AF-88B8-26BE2402FB8D}"/>
          </ac:spMkLst>
        </pc:spChg>
      </pc:sldChg>
      <pc:sldChg chg="modSp mod">
        <pc:chgData name="Jonny Smeds" userId="e0f764ce58a6575a" providerId="LiveId" clId="{83003854-EF19-46D9-A89E-76AA27733105}" dt="2026-02-26T20:02:38.001" v="243" actId="207"/>
        <pc:sldMkLst>
          <pc:docMk/>
          <pc:sldMk cId="1316941233" sldId="260"/>
        </pc:sldMkLst>
        <pc:spChg chg="mod">
          <ac:chgData name="Jonny Smeds" userId="e0f764ce58a6575a" providerId="LiveId" clId="{83003854-EF19-46D9-A89E-76AA27733105}" dt="2026-02-26T20:02:38.001" v="243" actId="207"/>
          <ac:spMkLst>
            <pc:docMk/>
            <pc:sldMk cId="1316941233" sldId="260"/>
            <ac:spMk id="14" creationId="{FD8E986E-D982-A171-E558-ACDA69E4AD52}"/>
          </ac:spMkLst>
        </pc:spChg>
      </pc:sldChg>
      <pc:sldChg chg="modSp mod">
        <pc:chgData name="Jonny Smeds" userId="e0f764ce58a6575a" providerId="LiveId" clId="{83003854-EF19-46D9-A89E-76AA27733105}" dt="2026-02-25T20:25:09.047" v="13" actId="207"/>
        <pc:sldMkLst>
          <pc:docMk/>
          <pc:sldMk cId="3710689519" sldId="261"/>
        </pc:sldMkLst>
        <pc:spChg chg="mod">
          <ac:chgData name="Jonny Smeds" userId="e0f764ce58a6575a" providerId="LiveId" clId="{83003854-EF19-46D9-A89E-76AA27733105}" dt="2026-02-25T20:25:09.047" v="13" actId="207"/>
          <ac:spMkLst>
            <pc:docMk/>
            <pc:sldMk cId="3710689519" sldId="261"/>
            <ac:spMk id="18" creationId="{99A44D6D-DA75-42AF-88B8-26BE2402FB8D}"/>
          </ac:spMkLst>
        </pc:spChg>
      </pc:sldChg>
      <pc:sldChg chg="modSp mod">
        <pc:chgData name="Jonny Smeds" userId="e0f764ce58a6575a" providerId="LiveId" clId="{83003854-EF19-46D9-A89E-76AA27733105}" dt="2026-02-25T20:26:22.756" v="26" actId="207"/>
        <pc:sldMkLst>
          <pc:docMk/>
          <pc:sldMk cId="444216961" sldId="263"/>
        </pc:sldMkLst>
        <pc:spChg chg="mod">
          <ac:chgData name="Jonny Smeds" userId="e0f764ce58a6575a" providerId="LiveId" clId="{83003854-EF19-46D9-A89E-76AA27733105}" dt="2026-02-25T20:26:22.756" v="26" actId="207"/>
          <ac:spMkLst>
            <pc:docMk/>
            <pc:sldMk cId="444216961" sldId="263"/>
            <ac:spMk id="3" creationId="{2C7218AF-EC15-0FA0-C333-DA3F7B0F4074}"/>
          </ac:spMkLst>
        </pc:spChg>
        <pc:spChg chg="mod">
          <ac:chgData name="Jonny Smeds" userId="e0f764ce58a6575a" providerId="LiveId" clId="{83003854-EF19-46D9-A89E-76AA27733105}" dt="2026-02-25T20:26:01.350" v="17" actId="207"/>
          <ac:spMkLst>
            <pc:docMk/>
            <pc:sldMk cId="444216961" sldId="263"/>
            <ac:spMk id="9" creationId="{C132434D-69DC-4CF0-0E8F-D644F439FCA5}"/>
          </ac:spMkLst>
        </pc:spChg>
      </pc:sldChg>
      <pc:sldChg chg="modSp mod">
        <pc:chgData name="Jonny Smeds" userId="e0f764ce58a6575a" providerId="LiveId" clId="{83003854-EF19-46D9-A89E-76AA27733105}" dt="2026-03-02T05:12:43.727" v="572" actId="20577"/>
        <pc:sldMkLst>
          <pc:docMk/>
          <pc:sldMk cId="1261353550" sldId="264"/>
        </pc:sldMkLst>
        <pc:spChg chg="mod">
          <ac:chgData name="Jonny Smeds" userId="e0f764ce58a6575a" providerId="LiveId" clId="{83003854-EF19-46D9-A89E-76AA27733105}" dt="2026-02-26T19:40:29.961" v="208" actId="20577"/>
          <ac:spMkLst>
            <pc:docMk/>
            <pc:sldMk cId="1261353550" sldId="264"/>
            <ac:spMk id="9" creationId="{C132434D-69DC-4CF0-0E8F-D644F439FCA5}"/>
          </ac:spMkLst>
        </pc:spChg>
        <pc:spChg chg="mod">
          <ac:chgData name="Jonny Smeds" userId="e0f764ce58a6575a" providerId="LiveId" clId="{83003854-EF19-46D9-A89E-76AA27733105}" dt="2026-03-02T05:12:43.727" v="572" actId="20577"/>
          <ac:spMkLst>
            <pc:docMk/>
            <pc:sldMk cId="1261353550" sldId="264"/>
            <ac:spMk id="11" creationId="{8CD92B67-4659-ED5B-F549-5521C2F9B5EF}"/>
          </ac:spMkLst>
        </pc:spChg>
        <pc:spChg chg="mod">
          <ac:chgData name="Jonny Smeds" userId="e0f764ce58a6575a" providerId="LiveId" clId="{83003854-EF19-46D9-A89E-76AA27733105}" dt="2026-02-25T20:27:54.639" v="41" actId="207"/>
          <ac:spMkLst>
            <pc:docMk/>
            <pc:sldMk cId="1261353550" sldId="264"/>
            <ac:spMk id="15" creationId="{EC7FC55F-D7CE-9C0D-4DA3-62A4E68B2CD9}"/>
          </ac:spMkLst>
        </pc:spChg>
        <pc:spChg chg="mod">
          <ac:chgData name="Jonny Smeds" userId="e0f764ce58a6575a" providerId="LiveId" clId="{83003854-EF19-46D9-A89E-76AA27733105}" dt="2026-02-25T20:45:13.780" v="157" actId="207"/>
          <ac:spMkLst>
            <pc:docMk/>
            <pc:sldMk cId="1261353550" sldId="264"/>
            <ac:spMk id="16" creationId="{95CC04F2-3F3B-73A6-B187-115B1F10E67C}"/>
          </ac:spMkLst>
        </pc:spChg>
      </pc:sldChg>
      <pc:sldChg chg="modSp mod">
        <pc:chgData name="Jonny Smeds" userId="e0f764ce58a6575a" providerId="LiveId" clId="{83003854-EF19-46D9-A89E-76AA27733105}" dt="2026-02-26T20:07:27.174" v="284" actId="207"/>
        <pc:sldMkLst>
          <pc:docMk/>
          <pc:sldMk cId="658240614" sldId="658"/>
        </pc:sldMkLst>
        <pc:spChg chg="mod">
          <ac:chgData name="Jonny Smeds" userId="e0f764ce58a6575a" providerId="LiveId" clId="{83003854-EF19-46D9-A89E-76AA27733105}" dt="2026-02-26T20:05:45.257" v="246" actId="207"/>
          <ac:spMkLst>
            <pc:docMk/>
            <pc:sldMk cId="658240614" sldId="658"/>
            <ac:spMk id="5" creationId="{1E32C08E-9A28-8290-FC28-E9E5721AA843}"/>
          </ac:spMkLst>
        </pc:spChg>
        <pc:spChg chg="mod">
          <ac:chgData name="Jonny Smeds" userId="e0f764ce58a6575a" providerId="LiveId" clId="{83003854-EF19-46D9-A89E-76AA27733105}" dt="2026-02-26T20:07:27.174" v="284" actId="207"/>
          <ac:spMkLst>
            <pc:docMk/>
            <pc:sldMk cId="658240614" sldId="658"/>
            <ac:spMk id="6" creationId="{F17489D1-CBE5-1388-3000-472B518FB3D3}"/>
          </ac:spMkLst>
        </pc:spChg>
      </pc:sldChg>
      <pc:sldChg chg="modSp mod">
        <pc:chgData name="Jonny Smeds" userId="e0f764ce58a6575a" providerId="LiveId" clId="{83003854-EF19-46D9-A89E-76AA27733105}" dt="2026-02-26T21:31:45.748" v="546" actId="20577"/>
        <pc:sldMkLst>
          <pc:docMk/>
          <pc:sldMk cId="2480617254" sldId="659"/>
        </pc:sldMkLst>
        <pc:spChg chg="mod">
          <ac:chgData name="Jonny Smeds" userId="e0f764ce58a6575a" providerId="LiveId" clId="{83003854-EF19-46D9-A89E-76AA27733105}" dt="2026-02-26T21:31:45.748" v="546" actId="20577"/>
          <ac:spMkLst>
            <pc:docMk/>
            <pc:sldMk cId="2480617254" sldId="659"/>
            <ac:spMk id="3" creationId="{ACF4CA87-02DA-1EA2-0A77-AD70CE7ABFEB}"/>
          </ac:spMkLst>
        </pc:spChg>
        <pc:spChg chg="mod">
          <ac:chgData name="Jonny Smeds" userId="e0f764ce58a6575a" providerId="LiveId" clId="{83003854-EF19-46D9-A89E-76AA27733105}" dt="2026-02-26T21:30:38.708" v="540" actId="207"/>
          <ac:spMkLst>
            <pc:docMk/>
            <pc:sldMk cId="2480617254" sldId="659"/>
            <ac:spMk id="6" creationId="{F17489D1-CBE5-1388-3000-472B518FB3D3}"/>
          </ac:spMkLst>
        </pc:spChg>
      </pc:sldChg>
      <pc:sldChg chg="modSp mod">
        <pc:chgData name="Jonny Smeds" userId="e0f764ce58a6575a" providerId="LiveId" clId="{83003854-EF19-46D9-A89E-76AA27733105}" dt="2026-02-26T20:17:03.163" v="463" actId="207"/>
        <pc:sldMkLst>
          <pc:docMk/>
          <pc:sldMk cId="1786015251" sldId="660"/>
        </pc:sldMkLst>
        <pc:spChg chg="mod">
          <ac:chgData name="Jonny Smeds" userId="e0f764ce58a6575a" providerId="LiveId" clId="{83003854-EF19-46D9-A89E-76AA27733105}" dt="2026-02-26T20:14:52.258" v="392" actId="207"/>
          <ac:spMkLst>
            <pc:docMk/>
            <pc:sldMk cId="1786015251" sldId="660"/>
            <ac:spMk id="2" creationId="{C767518E-42B9-7698-2B45-389B2818E562}"/>
          </ac:spMkLst>
        </pc:spChg>
        <pc:spChg chg="mod">
          <ac:chgData name="Jonny Smeds" userId="e0f764ce58a6575a" providerId="LiveId" clId="{83003854-EF19-46D9-A89E-76AA27733105}" dt="2026-02-26T20:17:03.163" v="463" actId="207"/>
          <ac:spMkLst>
            <pc:docMk/>
            <pc:sldMk cId="1786015251" sldId="660"/>
            <ac:spMk id="6" creationId="{F17489D1-CBE5-1388-3000-472B518FB3D3}"/>
          </ac:spMkLst>
        </pc:spChg>
      </pc:sldChg>
      <pc:sldChg chg="modSp mod">
        <pc:chgData name="Jonny Smeds" userId="e0f764ce58a6575a" providerId="LiveId" clId="{83003854-EF19-46D9-A89E-76AA27733105}" dt="2026-02-26T21:35:40.831" v="548" actId="20577"/>
        <pc:sldMkLst>
          <pc:docMk/>
          <pc:sldMk cId="3303359741" sldId="661"/>
        </pc:sldMkLst>
        <pc:spChg chg="mod">
          <ac:chgData name="Jonny Smeds" userId="e0f764ce58a6575a" providerId="LiveId" clId="{83003854-EF19-46D9-A89E-76AA27733105}" dt="2026-02-26T20:11:10.755" v="317" actId="20577"/>
          <ac:spMkLst>
            <pc:docMk/>
            <pc:sldMk cId="3303359741" sldId="661"/>
            <ac:spMk id="7" creationId="{2B9EAA8F-A70D-62F6-1545-C0BE9B80CD9D}"/>
          </ac:spMkLst>
        </pc:spChg>
        <pc:spChg chg="mod">
          <ac:chgData name="Jonny Smeds" userId="e0f764ce58a6575a" providerId="LiveId" clId="{83003854-EF19-46D9-A89E-76AA27733105}" dt="2026-02-26T21:35:40.831" v="548" actId="20577"/>
          <ac:spMkLst>
            <pc:docMk/>
            <pc:sldMk cId="3303359741" sldId="661"/>
            <ac:spMk id="22" creationId="{F47471E7-AC0B-85A8-BACA-AE2E19BFE553}"/>
          </ac:spMkLst>
        </pc:spChg>
        <pc:spChg chg="mod">
          <ac:chgData name="Jonny Smeds" userId="e0f764ce58a6575a" providerId="LiveId" clId="{83003854-EF19-46D9-A89E-76AA27733105}" dt="2026-02-26T20:11:54.461" v="323" actId="20577"/>
          <ac:spMkLst>
            <pc:docMk/>
            <pc:sldMk cId="3303359741" sldId="661"/>
            <ac:spMk id="24" creationId="{90A8CDA9-F56C-0B22-0B34-082F292F7020}"/>
          </ac:spMkLst>
        </pc:spChg>
        <pc:spChg chg="mod">
          <ac:chgData name="Jonny Smeds" userId="e0f764ce58a6575a" providerId="LiveId" clId="{83003854-EF19-46D9-A89E-76AA27733105}" dt="2026-02-26T20:12:01.998" v="326" actId="20577"/>
          <ac:spMkLst>
            <pc:docMk/>
            <pc:sldMk cId="3303359741" sldId="661"/>
            <ac:spMk id="26" creationId="{E5FD20BA-729B-A407-7BC3-64894ACB2FF1}"/>
          </ac:spMkLst>
        </pc:spChg>
        <pc:spChg chg="mod">
          <ac:chgData name="Jonny Smeds" userId="e0f764ce58a6575a" providerId="LiveId" clId="{83003854-EF19-46D9-A89E-76AA27733105}" dt="2026-02-26T21:35:37.652" v="547" actId="20577"/>
          <ac:spMkLst>
            <pc:docMk/>
            <pc:sldMk cId="3303359741" sldId="661"/>
            <ac:spMk id="28" creationId="{D2717C5F-71D9-4BE4-6138-89DFF2526C87}"/>
          </ac:spMkLst>
        </pc:spChg>
        <pc:spChg chg="mod">
          <ac:chgData name="Jonny Smeds" userId="e0f764ce58a6575a" providerId="LiveId" clId="{83003854-EF19-46D9-A89E-76AA27733105}" dt="2026-02-26T20:13:01.309" v="360" actId="207"/>
          <ac:spMkLst>
            <pc:docMk/>
            <pc:sldMk cId="3303359741" sldId="661"/>
            <ac:spMk id="33" creationId="{CCE49338-BE9D-41B2-A576-07A8A0C37D58}"/>
          </ac:spMkLst>
        </pc:spChg>
        <pc:spChg chg="mod">
          <ac:chgData name="Jonny Smeds" userId="e0f764ce58a6575a" providerId="LiveId" clId="{83003854-EF19-46D9-A89E-76AA27733105}" dt="2026-02-26T20:13:32.036" v="373" actId="207"/>
          <ac:spMkLst>
            <pc:docMk/>
            <pc:sldMk cId="3303359741" sldId="661"/>
            <ac:spMk id="34" creationId="{4A923D23-F10C-A607-539B-E9CDE99DAA30}"/>
          </ac:spMkLst>
        </pc:spChg>
      </pc:sldChg>
      <pc:sldChg chg="modSp mod">
        <pc:chgData name="Jonny Smeds" userId="e0f764ce58a6575a" providerId="LiveId" clId="{83003854-EF19-46D9-A89E-76AA27733105}" dt="2026-02-26T20:09:34.784" v="285" actId="14734"/>
        <pc:sldMkLst>
          <pc:docMk/>
          <pc:sldMk cId="1753269465" sldId="662"/>
        </pc:sldMkLst>
        <pc:spChg chg="mod">
          <ac:chgData name="Jonny Smeds" userId="e0f764ce58a6575a" providerId="LiveId" clId="{83003854-EF19-46D9-A89E-76AA27733105}" dt="2026-02-25T20:25:00.696" v="9" actId="27636"/>
          <ac:spMkLst>
            <pc:docMk/>
            <pc:sldMk cId="1753269465" sldId="662"/>
            <ac:spMk id="2" creationId="{C767518E-42B9-7698-2B45-389B2818E562}"/>
          </ac:spMkLst>
        </pc:spChg>
        <pc:graphicFrameChg chg="modGraphic">
          <ac:chgData name="Jonny Smeds" userId="e0f764ce58a6575a" providerId="LiveId" clId="{83003854-EF19-46D9-A89E-76AA27733105}" dt="2026-02-26T20:09:34.784" v="285" actId="14734"/>
          <ac:graphicFrameMkLst>
            <pc:docMk/>
            <pc:sldMk cId="1753269465" sldId="662"/>
            <ac:graphicFrameMk id="3" creationId="{B8705307-B079-3D3C-9497-A519D3046F92}"/>
          </ac:graphicFrameMkLst>
        </pc:graphicFrameChg>
      </pc:sldChg>
    </pc:docChg>
  </pc:docChgLst>
  <pc:docChgLst>
    <pc:chgData name="Haverinen Mari" userId="bd8842aa-86e2-4998-8f36-a48f07c6b51a" providerId="ADAL" clId="{6AAF3D13-01BD-448C-8F91-042E991E556A}"/>
    <pc:docChg chg="undo custSel modSld">
      <pc:chgData name="Haverinen Mari" userId="bd8842aa-86e2-4998-8f36-a48f07c6b51a" providerId="ADAL" clId="{6AAF3D13-01BD-448C-8F91-042E991E556A}" dt="2026-03-11T08:26:53.746" v="18" actId="207"/>
      <pc:docMkLst>
        <pc:docMk/>
      </pc:docMkLst>
      <pc:sldChg chg="modSp mod">
        <pc:chgData name="Haverinen Mari" userId="bd8842aa-86e2-4998-8f36-a48f07c6b51a" providerId="ADAL" clId="{6AAF3D13-01BD-448C-8F91-042E991E556A}" dt="2026-03-11T08:24:32.774" v="0" actId="207"/>
        <pc:sldMkLst>
          <pc:docMk/>
          <pc:sldMk cId="68244774" sldId="257"/>
        </pc:sldMkLst>
        <pc:spChg chg="mod">
          <ac:chgData name="Haverinen Mari" userId="bd8842aa-86e2-4998-8f36-a48f07c6b51a" providerId="ADAL" clId="{6AAF3D13-01BD-448C-8F91-042E991E556A}" dt="2026-03-11T08:24:32.774" v="0" actId="207"/>
          <ac:spMkLst>
            <pc:docMk/>
            <pc:sldMk cId="68244774" sldId="257"/>
            <ac:spMk id="3" creationId="{E830E17B-E3A1-9DD7-1ECD-8C9DB4FD6E79}"/>
          </ac:spMkLst>
        </pc:spChg>
      </pc:sldChg>
      <pc:sldChg chg="modSp mod">
        <pc:chgData name="Haverinen Mari" userId="bd8842aa-86e2-4998-8f36-a48f07c6b51a" providerId="ADAL" clId="{6AAF3D13-01BD-448C-8F91-042E991E556A}" dt="2026-03-11T08:24:45.863" v="2" actId="207"/>
        <pc:sldMkLst>
          <pc:docMk/>
          <pc:sldMk cId="1761209474" sldId="259"/>
        </pc:sldMkLst>
        <pc:spChg chg="mod">
          <ac:chgData name="Haverinen Mari" userId="bd8842aa-86e2-4998-8f36-a48f07c6b51a" providerId="ADAL" clId="{6AAF3D13-01BD-448C-8F91-042E991E556A}" dt="2026-03-11T08:24:42.257" v="1" actId="207"/>
          <ac:spMkLst>
            <pc:docMk/>
            <pc:sldMk cId="1761209474" sldId="259"/>
            <ac:spMk id="3" creationId="{2C7218AF-EC15-0FA0-C333-DA3F7B0F4074}"/>
          </ac:spMkLst>
        </pc:spChg>
        <pc:spChg chg="mod">
          <ac:chgData name="Haverinen Mari" userId="bd8842aa-86e2-4998-8f36-a48f07c6b51a" providerId="ADAL" clId="{6AAF3D13-01BD-448C-8F91-042E991E556A}" dt="2026-03-11T08:24:45.863" v="2" actId="207"/>
          <ac:spMkLst>
            <pc:docMk/>
            <pc:sldMk cId="1761209474" sldId="259"/>
            <ac:spMk id="18" creationId="{99A44D6D-DA75-42AF-88B8-26BE2402FB8D}"/>
          </ac:spMkLst>
        </pc:spChg>
      </pc:sldChg>
      <pc:sldChg chg="modSp mod">
        <pc:chgData name="Haverinen Mari" userId="bd8842aa-86e2-4998-8f36-a48f07c6b51a" providerId="ADAL" clId="{6AAF3D13-01BD-448C-8F91-042E991E556A}" dt="2026-03-11T08:24:57.935" v="5" actId="207"/>
        <pc:sldMkLst>
          <pc:docMk/>
          <pc:sldMk cId="1316941233" sldId="260"/>
        </pc:sldMkLst>
        <pc:spChg chg="mod">
          <ac:chgData name="Haverinen Mari" userId="bd8842aa-86e2-4998-8f36-a48f07c6b51a" providerId="ADAL" clId="{6AAF3D13-01BD-448C-8F91-042E991E556A}" dt="2026-03-11T08:24:57.935" v="5" actId="207"/>
          <ac:spMkLst>
            <pc:docMk/>
            <pc:sldMk cId="1316941233" sldId="260"/>
            <ac:spMk id="14" creationId="{FD8E986E-D982-A171-E558-ACDA69E4AD52}"/>
          </ac:spMkLst>
        </pc:spChg>
      </pc:sldChg>
      <pc:sldChg chg="modSp mod">
        <pc:chgData name="Haverinen Mari" userId="bd8842aa-86e2-4998-8f36-a48f07c6b51a" providerId="ADAL" clId="{6AAF3D13-01BD-448C-8F91-042E991E556A}" dt="2026-03-11T08:25:06.415" v="6" actId="207"/>
        <pc:sldMkLst>
          <pc:docMk/>
          <pc:sldMk cId="3710689519" sldId="261"/>
        </pc:sldMkLst>
        <pc:spChg chg="mod">
          <ac:chgData name="Haverinen Mari" userId="bd8842aa-86e2-4998-8f36-a48f07c6b51a" providerId="ADAL" clId="{6AAF3D13-01BD-448C-8F91-042E991E556A}" dt="2026-03-11T08:25:06.415" v="6" actId="207"/>
          <ac:spMkLst>
            <pc:docMk/>
            <pc:sldMk cId="3710689519" sldId="261"/>
            <ac:spMk id="18" creationId="{99A44D6D-DA75-42AF-88B8-26BE2402FB8D}"/>
          </ac:spMkLst>
        </pc:spChg>
      </pc:sldChg>
      <pc:sldChg chg="modSp mod">
        <pc:chgData name="Haverinen Mari" userId="bd8842aa-86e2-4998-8f36-a48f07c6b51a" providerId="ADAL" clId="{6AAF3D13-01BD-448C-8F91-042E991E556A}" dt="2026-03-11T08:25:17.614" v="8" actId="207"/>
        <pc:sldMkLst>
          <pc:docMk/>
          <pc:sldMk cId="444216961" sldId="263"/>
        </pc:sldMkLst>
        <pc:spChg chg="mod">
          <ac:chgData name="Haverinen Mari" userId="bd8842aa-86e2-4998-8f36-a48f07c6b51a" providerId="ADAL" clId="{6AAF3D13-01BD-448C-8F91-042E991E556A}" dt="2026-03-11T08:25:15.341" v="7" actId="207"/>
          <ac:spMkLst>
            <pc:docMk/>
            <pc:sldMk cId="444216961" sldId="263"/>
            <ac:spMk id="3" creationId="{2C7218AF-EC15-0FA0-C333-DA3F7B0F4074}"/>
          </ac:spMkLst>
        </pc:spChg>
        <pc:spChg chg="mod">
          <ac:chgData name="Haverinen Mari" userId="bd8842aa-86e2-4998-8f36-a48f07c6b51a" providerId="ADAL" clId="{6AAF3D13-01BD-448C-8F91-042E991E556A}" dt="2026-03-11T08:25:17.614" v="8" actId="207"/>
          <ac:spMkLst>
            <pc:docMk/>
            <pc:sldMk cId="444216961" sldId="263"/>
            <ac:spMk id="9" creationId="{C132434D-69DC-4CF0-0E8F-D644F439FCA5}"/>
          </ac:spMkLst>
        </pc:spChg>
      </pc:sldChg>
      <pc:sldChg chg="modSp mod">
        <pc:chgData name="Haverinen Mari" userId="bd8842aa-86e2-4998-8f36-a48f07c6b51a" providerId="ADAL" clId="{6AAF3D13-01BD-448C-8F91-042E991E556A}" dt="2026-03-11T08:25:28.790" v="11" actId="207"/>
        <pc:sldMkLst>
          <pc:docMk/>
          <pc:sldMk cId="1261353550" sldId="264"/>
        </pc:sldMkLst>
        <pc:spChg chg="mod">
          <ac:chgData name="Haverinen Mari" userId="bd8842aa-86e2-4998-8f36-a48f07c6b51a" providerId="ADAL" clId="{6AAF3D13-01BD-448C-8F91-042E991E556A}" dt="2026-03-11T08:25:22.272" v="9" actId="207"/>
          <ac:spMkLst>
            <pc:docMk/>
            <pc:sldMk cId="1261353550" sldId="264"/>
            <ac:spMk id="11" creationId="{8CD92B67-4659-ED5B-F549-5521C2F9B5EF}"/>
          </ac:spMkLst>
        </pc:spChg>
        <pc:spChg chg="mod">
          <ac:chgData name="Haverinen Mari" userId="bd8842aa-86e2-4998-8f36-a48f07c6b51a" providerId="ADAL" clId="{6AAF3D13-01BD-448C-8F91-042E991E556A}" dt="2026-03-11T08:25:28.790" v="11" actId="207"/>
          <ac:spMkLst>
            <pc:docMk/>
            <pc:sldMk cId="1261353550" sldId="264"/>
            <ac:spMk id="15" creationId="{EC7FC55F-D7CE-9C0D-4DA3-62A4E68B2CD9}"/>
          </ac:spMkLst>
        </pc:spChg>
        <pc:spChg chg="mod">
          <ac:chgData name="Haverinen Mari" userId="bd8842aa-86e2-4998-8f36-a48f07c6b51a" providerId="ADAL" clId="{6AAF3D13-01BD-448C-8F91-042E991E556A}" dt="2026-03-11T08:25:24.753" v="10" actId="207"/>
          <ac:spMkLst>
            <pc:docMk/>
            <pc:sldMk cId="1261353550" sldId="264"/>
            <ac:spMk id="16" creationId="{95CC04F2-3F3B-73A6-B187-115B1F10E67C}"/>
          </ac:spMkLst>
        </pc:spChg>
      </pc:sldChg>
      <pc:sldChg chg="modSp mod">
        <pc:chgData name="Haverinen Mari" userId="bd8842aa-86e2-4998-8f36-a48f07c6b51a" providerId="ADAL" clId="{6AAF3D13-01BD-448C-8F91-042E991E556A}" dt="2026-03-11T08:25:35.896" v="13" actId="207"/>
        <pc:sldMkLst>
          <pc:docMk/>
          <pc:sldMk cId="658240614" sldId="658"/>
        </pc:sldMkLst>
        <pc:spChg chg="mod">
          <ac:chgData name="Haverinen Mari" userId="bd8842aa-86e2-4998-8f36-a48f07c6b51a" providerId="ADAL" clId="{6AAF3D13-01BD-448C-8F91-042E991E556A}" dt="2026-03-11T08:25:35.896" v="13" actId="207"/>
          <ac:spMkLst>
            <pc:docMk/>
            <pc:sldMk cId="658240614" sldId="658"/>
            <ac:spMk id="5" creationId="{1E32C08E-9A28-8290-FC28-E9E5721AA843}"/>
          </ac:spMkLst>
        </pc:spChg>
        <pc:spChg chg="mod">
          <ac:chgData name="Haverinen Mari" userId="bd8842aa-86e2-4998-8f36-a48f07c6b51a" providerId="ADAL" clId="{6AAF3D13-01BD-448C-8F91-042E991E556A}" dt="2026-03-11T08:25:33.419" v="12" actId="207"/>
          <ac:spMkLst>
            <pc:docMk/>
            <pc:sldMk cId="658240614" sldId="658"/>
            <ac:spMk id="6" creationId="{F17489D1-CBE5-1388-3000-472B518FB3D3}"/>
          </ac:spMkLst>
        </pc:spChg>
      </pc:sldChg>
      <pc:sldChg chg="modSp mod">
        <pc:chgData name="Haverinen Mari" userId="bd8842aa-86e2-4998-8f36-a48f07c6b51a" providerId="ADAL" clId="{6AAF3D13-01BD-448C-8F91-042E991E556A}" dt="2026-03-11T08:25:48.530" v="15" actId="207"/>
        <pc:sldMkLst>
          <pc:docMk/>
          <pc:sldMk cId="2480617254" sldId="659"/>
        </pc:sldMkLst>
        <pc:spChg chg="mod">
          <ac:chgData name="Haverinen Mari" userId="bd8842aa-86e2-4998-8f36-a48f07c6b51a" providerId="ADAL" clId="{6AAF3D13-01BD-448C-8F91-042E991E556A}" dt="2026-03-11T08:25:45.806" v="14" actId="207"/>
          <ac:spMkLst>
            <pc:docMk/>
            <pc:sldMk cId="2480617254" sldId="659"/>
            <ac:spMk id="3" creationId="{ACF4CA87-02DA-1EA2-0A77-AD70CE7ABFEB}"/>
          </ac:spMkLst>
        </pc:spChg>
        <pc:spChg chg="mod">
          <ac:chgData name="Haverinen Mari" userId="bd8842aa-86e2-4998-8f36-a48f07c6b51a" providerId="ADAL" clId="{6AAF3D13-01BD-448C-8F91-042E991E556A}" dt="2026-03-11T08:25:48.530" v="15" actId="207"/>
          <ac:spMkLst>
            <pc:docMk/>
            <pc:sldMk cId="2480617254" sldId="659"/>
            <ac:spMk id="6" creationId="{F17489D1-CBE5-1388-3000-472B518FB3D3}"/>
          </ac:spMkLst>
        </pc:spChg>
      </pc:sldChg>
      <pc:sldChg chg="modSp mod">
        <pc:chgData name="Haverinen Mari" userId="bd8842aa-86e2-4998-8f36-a48f07c6b51a" providerId="ADAL" clId="{6AAF3D13-01BD-448C-8F91-042E991E556A}" dt="2026-03-11T08:26:41.887" v="17" actId="207"/>
        <pc:sldMkLst>
          <pc:docMk/>
          <pc:sldMk cId="1786015251" sldId="660"/>
        </pc:sldMkLst>
        <pc:spChg chg="mod">
          <ac:chgData name="Haverinen Mari" userId="bd8842aa-86e2-4998-8f36-a48f07c6b51a" providerId="ADAL" clId="{6AAF3D13-01BD-448C-8F91-042E991E556A}" dt="2026-03-11T08:26:41.887" v="17" actId="207"/>
          <ac:spMkLst>
            <pc:docMk/>
            <pc:sldMk cId="1786015251" sldId="660"/>
            <ac:spMk id="2" creationId="{C767518E-42B9-7698-2B45-389B2818E562}"/>
          </ac:spMkLst>
        </pc:spChg>
        <pc:spChg chg="mod">
          <ac:chgData name="Haverinen Mari" userId="bd8842aa-86e2-4998-8f36-a48f07c6b51a" providerId="ADAL" clId="{6AAF3D13-01BD-448C-8F91-042E991E556A}" dt="2026-03-11T08:26:38.352" v="16" actId="207"/>
          <ac:spMkLst>
            <pc:docMk/>
            <pc:sldMk cId="1786015251" sldId="660"/>
            <ac:spMk id="6" creationId="{F17489D1-CBE5-1388-3000-472B518FB3D3}"/>
          </ac:spMkLst>
        </pc:spChg>
      </pc:sldChg>
      <pc:sldChg chg="modSp mod">
        <pc:chgData name="Haverinen Mari" userId="bd8842aa-86e2-4998-8f36-a48f07c6b51a" providerId="ADAL" clId="{6AAF3D13-01BD-448C-8F91-042E991E556A}" dt="2026-03-11T08:26:53.746" v="18" actId="207"/>
        <pc:sldMkLst>
          <pc:docMk/>
          <pc:sldMk cId="3303359741" sldId="661"/>
        </pc:sldMkLst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7" creationId="{2B9EAA8F-A70D-62F6-1545-C0BE9B80CD9D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16" creationId="{7E7F6897-5FAA-1B22-A969-80A3543FA2C5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23" creationId="{A22A276C-CEEF-EC20-5C57-0DB5A8D84C79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27" creationId="{640EB28F-A928-CC3C-13A5-F6F4547489AF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28" creationId="{D2717C5F-71D9-4BE4-6138-89DFF2526C87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30" creationId="{9FD00008-F238-670F-D527-94E40AB1336A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32" creationId="{A7BCCC19-9FEE-991C-9063-D6719C7DC631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33" creationId="{CCE49338-BE9D-41B2-A576-07A8A0C37D58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34" creationId="{4A923D23-F10C-A607-539B-E9CDE99DAA30}"/>
          </ac:spMkLst>
        </pc:spChg>
        <pc:spChg chg="mod">
          <ac:chgData name="Haverinen Mari" userId="bd8842aa-86e2-4998-8f36-a48f07c6b51a" providerId="ADAL" clId="{6AAF3D13-01BD-448C-8F91-042E991E556A}" dt="2026-03-11T08:26:53.746" v="18" actId="207"/>
          <ac:spMkLst>
            <pc:docMk/>
            <pc:sldMk cId="3303359741" sldId="661"/>
            <ac:spMk id="35" creationId="{913AB040-5558-8233-6D79-198A0CF5B1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CC86D-25A8-A94B-A67C-DCD619ECE532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5A9B3-494F-2841-9984-BF0A6D70D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5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75A9B3-494F-2841-9984-BF0A6D70D0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5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6AD7CE-D828-9486-135C-CFB5F0657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E8CF77D-3891-64BB-C47D-DF0FBE5A2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789ED1-2A3E-49A9-24D0-A33736221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C571-4901-7E4C-A380-808A83DB1715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9DB3DD-B4A5-B1F4-0A19-12F18C6A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ADEC83-C66D-54F1-7CBB-E5A9EAEF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55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B4C52-9CE9-CDA5-0546-9B86A1FC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DC5846-1842-EF8F-4916-4CE48FE10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E274B8-199B-1213-8242-941DAF0A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CDB0-90FF-C34D-99AC-62DB670819D4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84A44B-EA1E-3631-83F1-91B49B08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977023-E29C-7544-E0DD-FFCA2DD97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28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C21A4F8-6EF5-E1F2-B40F-E72671FF9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92DF6F-BA66-32AC-08A5-B970B5434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EC2623-DE34-6174-0803-710074EC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8496-3FCB-BB41-8A4E-8352BA9F105E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4C8075-64D4-7A70-B694-08EE53FE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01C9AF-1E9B-F8F7-BABA-6BD90A05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DD76BF-5503-408D-2D67-2DA6AE784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10922809" cy="1325563"/>
          </a:xfrm>
        </p:spPr>
        <p:txBody>
          <a:bodyPr/>
          <a:lstStyle>
            <a:lvl1pPr>
              <a:defRPr sz="3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4DA865-6866-93D7-3F3A-C9E2EC7FC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865563"/>
            <a:ext cx="10922809" cy="4311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AA7FA9-B292-A981-B373-3255714DA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70BAF2-6C1D-E641-F76D-56662D92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80C2DF-5785-2C6C-E841-4945C2C8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02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5F6AE9-6662-4426-6D80-FFD8BEA26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B65F66-3C4B-6F33-5754-053EF60E6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270C4D-D642-D36A-B67A-A0FAB652E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4FF6-84E3-F042-9955-B4BAC9DDAE99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9430FF-9AA5-F88C-A0B5-F03412E97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0879B8-D543-10EC-9426-19DF64A5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09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7B8C2-4EB5-7913-030C-BA57B03B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891DDC-25E9-220C-CE6F-4D4C3B926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430BAD-8F63-6896-FEDF-64A4A1E5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9165B7-C57A-3923-3D4B-AD9B0C39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408A-288E-CA48-87CE-61A8C3EF7064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F4E5E77-8E6C-6B17-63F6-2BC2B6E75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7865E9-621A-570C-0749-ECC22A228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2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A357C5-6F0E-7565-E7F2-F5CE0E8B9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D2F665-F71B-682A-D104-359C9C2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C08699-A178-6255-F084-C54A6CCF7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646D8E7-A29F-ED6B-8171-65180431B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6D3654-A762-BF38-BB8B-B2B7F12BC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82F5EB-08F0-7A79-5066-95D362C6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33C07-3C3A-F44C-A627-C1B522429D4E}" type="datetime1">
              <a:rPr lang="fi-FI" smtClean="0"/>
              <a:t>28.4.2026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9BCC4B3-69ED-AF65-0579-CCF24A98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18DDC6B-0B04-FF02-25B5-EE5004226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82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F7906-3290-4A79-02A7-32EEB44C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4772ED6-42F1-1DC9-C94A-70245AA99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7A12-CB33-1046-84EC-C67765EFFBC7}" type="datetime1">
              <a:rPr lang="fi-FI" smtClean="0"/>
              <a:t>28.4.2026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70BC514-8D5B-CDBC-CBE8-5E741976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A5900FA-DFFB-DE0F-FE66-415F6A44D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66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A97B9AC-23E0-656E-E600-BD0B990D9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6F4A-E075-D54F-9D94-F1BABAF2BDF0}" type="datetime1">
              <a:rPr lang="fi-FI" smtClean="0"/>
              <a:t>28.4.2026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9E9B8A-F114-F2E0-B74A-7E2926461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213C60-BCA0-E039-E4F8-405F144B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1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C4BF09-CB27-8170-7C27-BC639D6D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C3E1FE-04F3-E897-84D4-5212FBC6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738917-AFE0-E50A-6693-431EAB236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04644AF-4B7D-7435-8F5A-E227F665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87C-A872-A243-BF2E-6AB2D6424271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AFD971-F10D-B09C-B9E8-0FC3C618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E2FBE5-231C-2917-202F-6FEB09BB6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68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791E6-8D69-AAF7-2867-D0CF77547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491CFBA-E012-796E-D5B5-E66967213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0D5A7A-8C80-C9B0-00A6-A4090D12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38392A-1987-8E6B-5FDF-CD394C9C6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F486-3D48-EC40-90C5-1DD0201765A6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B5D372-8C4D-B2C7-6EEA-A86BF78E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325159-7D0E-EFC8-9A17-FE53CCEB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1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E2ACB4-437F-A024-FE23-5C5D214D1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4981D6-7C75-7406-5551-EF041C18C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B8E388-948B-273A-8CA0-1F74333E4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22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A76093A-3E97-3B4F-82DC-D063B57A60B8}" type="datetime1">
              <a:rPr lang="fi-FI" smtClean="0"/>
              <a:pPr/>
              <a:t>28.4.2026</a:t>
            </a:fld>
            <a:endParaRPr lang="en-GB" sz="100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583461-6B7E-A392-4CC7-1C41378FF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/>
              <a:t>Työn voimavarat ja kuormitustekijät -kysely</a:t>
            </a:r>
            <a:endParaRPr lang="en-GB" sz="100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C123A0-AF41-55FD-E7F4-0BF7F02E2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653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B13DA67-5306-ED47-920E-7A0E06EABD02}" type="slidenum">
              <a:rPr lang="en-GB" smtClean="0"/>
              <a:pPr/>
              <a:t>‹#›</a:t>
            </a:fld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91910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A869DA-6D5D-D020-7CB1-455796D4A9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E02299-6FC1-2DB8-9460-B7CB5B3A1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766" y="2888973"/>
            <a:ext cx="7275443" cy="1588397"/>
          </a:xfrm>
        </p:spPr>
        <p:txBody>
          <a:bodyPr>
            <a:noAutofit/>
          </a:bodyPr>
          <a:lstStyle/>
          <a:p>
            <a:pPr algn="l"/>
            <a:r>
              <a:rPr lang="sv-FI" sz="4200" noProof="0" dirty="0">
                <a:solidFill>
                  <a:schemeClr val="bg1"/>
                </a:solidFill>
              </a:rPr>
              <a:t>Enkäten</a:t>
            </a:r>
            <a:br>
              <a:rPr lang="sv-FI" sz="4200" dirty="0">
                <a:solidFill>
                  <a:schemeClr val="bg1"/>
                </a:solidFill>
              </a:rPr>
            </a:br>
            <a:r>
              <a:rPr lang="sv-FI" sz="4200" noProof="0" dirty="0">
                <a:solidFill>
                  <a:schemeClr val="bg1"/>
                </a:solidFill>
              </a:rPr>
              <a:t>Arbetets resurser</a:t>
            </a:r>
            <a:br>
              <a:rPr lang="sv-FI" sz="4200" noProof="0" dirty="0">
                <a:solidFill>
                  <a:schemeClr val="bg1"/>
                </a:solidFill>
              </a:rPr>
            </a:br>
            <a:r>
              <a:rPr lang="sv-FI" sz="4200" noProof="0" dirty="0">
                <a:solidFill>
                  <a:schemeClr val="bg1"/>
                </a:solidFill>
              </a:rPr>
              <a:t>och belastnings-</a:t>
            </a:r>
            <a:br>
              <a:rPr lang="sv-FI" sz="4200" noProof="0" dirty="0">
                <a:solidFill>
                  <a:schemeClr val="bg1"/>
                </a:solidFill>
              </a:rPr>
            </a:br>
            <a:r>
              <a:rPr lang="sv-FI" sz="4200" noProof="0" dirty="0">
                <a:solidFill>
                  <a:schemeClr val="bg1"/>
                </a:solidFill>
              </a:rPr>
              <a:t>faktorer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96E1B8-6B25-E365-1051-F16ECBE76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767" y="4622456"/>
            <a:ext cx="6129130" cy="433250"/>
          </a:xfrm>
        </p:spPr>
        <p:txBody>
          <a:bodyPr>
            <a:normAutofit/>
          </a:bodyPr>
          <a:lstStyle/>
          <a:p>
            <a:pPr algn="l"/>
            <a:r>
              <a:rPr lang="sv-FI" sz="1800" noProof="0">
                <a:solidFill>
                  <a:schemeClr val="bg1"/>
                </a:solidFill>
              </a:rPr>
              <a:t>Informationsmaterial för arbetsplatsen</a:t>
            </a:r>
          </a:p>
          <a:p>
            <a:pPr algn="l"/>
            <a:endParaRPr lang="fi-FI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9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1"/>
            <a:ext cx="10922809" cy="759990"/>
          </a:xfrm>
        </p:spPr>
        <p:txBody>
          <a:bodyPr anchor="t">
            <a:normAutofit/>
          </a:bodyPr>
          <a:lstStyle/>
          <a:p>
            <a:r>
              <a:rPr lang="sv-FI" sz="3600"/>
              <a:t>Exempel på genomgång av enkätresultat</a:t>
            </a:r>
          </a:p>
        </p:txBody>
      </p:sp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1E32C08E-9A28-8290-FC28-E9E5721AA843}"/>
              </a:ext>
            </a:extLst>
          </p:cNvPr>
          <p:cNvSpPr/>
          <p:nvPr/>
        </p:nvSpPr>
        <p:spPr>
          <a:xfrm>
            <a:off x="672030" y="1487277"/>
            <a:ext cx="2806461" cy="4516916"/>
          </a:xfrm>
          <a:prstGeom prst="roundRect">
            <a:avLst>
              <a:gd name="adj" fmla="val 403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288000" rtlCol="0" anchor="ctr"/>
          <a:lstStyle/>
          <a:p>
            <a:r>
              <a:rPr lang="sv-FI" sz="1500" b="1" dirty="0">
                <a:solidFill>
                  <a:schemeClr val="tx1"/>
                </a:solidFill>
              </a:rPr>
              <a:t>Mötesledare:</a:t>
            </a:r>
          </a:p>
          <a:p>
            <a:pPr>
              <a:spcAft>
                <a:spcPts val="1200"/>
              </a:spcAft>
            </a:pPr>
            <a:r>
              <a:rPr lang="sv-FI" sz="1500" dirty="0">
                <a:solidFill>
                  <a:schemeClr val="tx1"/>
                </a:solidFill>
              </a:rPr>
              <a:t>Boka tid och bjud in deltagare</a:t>
            </a:r>
          </a:p>
          <a:p>
            <a:pPr>
              <a:spcAft>
                <a:spcPts val="1200"/>
              </a:spcAft>
            </a:pPr>
            <a:r>
              <a:rPr lang="sv-FI" sz="1500" dirty="0">
                <a:solidFill>
                  <a:schemeClr val="tx1"/>
                </a:solidFill>
              </a:rPr>
              <a:t>Skicka rapporten till deltagarna på förhand</a:t>
            </a:r>
          </a:p>
          <a:p>
            <a:pPr>
              <a:spcAft>
                <a:spcPts val="2400"/>
              </a:spcAft>
            </a:pPr>
            <a:r>
              <a:rPr lang="sv-FI" sz="1500" dirty="0">
                <a:solidFill>
                  <a:schemeClr val="tx1"/>
                </a:solidFill>
              </a:rPr>
              <a:t>Styr diskussionen genom att söka lösningar</a:t>
            </a:r>
          </a:p>
          <a:p>
            <a:r>
              <a:rPr lang="sv-FI" sz="1500" b="1" dirty="0">
                <a:solidFill>
                  <a:schemeClr val="tx1"/>
                </a:solidFill>
              </a:rPr>
              <a:t>Mötesdeltagare:</a:t>
            </a:r>
          </a:p>
          <a:p>
            <a:pPr>
              <a:spcAft>
                <a:spcPts val="1200"/>
              </a:spcAft>
            </a:pPr>
            <a:r>
              <a:rPr lang="sv-FI" sz="1500" dirty="0">
                <a:solidFill>
                  <a:schemeClr val="tx1"/>
                </a:solidFill>
              </a:rPr>
              <a:t>Bekanta dig med rapporten om enkätresultaten på förhand</a:t>
            </a:r>
          </a:p>
          <a:p>
            <a:pPr>
              <a:spcAft>
                <a:spcPts val="1200"/>
              </a:spcAft>
            </a:pPr>
            <a:r>
              <a:rPr lang="sv-FI" sz="1500" dirty="0">
                <a:solidFill>
                  <a:schemeClr val="tx1"/>
                </a:solidFill>
              </a:rPr>
              <a:t>Delta i diskussionen och bedömningen av situationen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7489D1-CBE5-1388-3000-472B518FB3D3}"/>
              </a:ext>
            </a:extLst>
          </p:cNvPr>
          <p:cNvSpPr txBox="1">
            <a:spLocks/>
          </p:cNvSpPr>
          <p:nvPr/>
        </p:nvSpPr>
        <p:spPr>
          <a:xfrm>
            <a:off x="3817856" y="1458996"/>
            <a:ext cx="8069344" cy="4508171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Mötets mål (10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Genomgång av enkätresultaten och gemensam diskussion om situationen på arbetsplatsen (35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Identifiering av resurser och belastningsfaktorer samt val av utvecklingsobjekt (15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b="1" dirty="0"/>
              <a:t>PAUS (5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Idéer till utvecklingsåtgärder och en plan för att stärka resurserna (45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b="1" dirty="0"/>
              <a:t>PAUS (5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Idéer till utvecklingsåtgärder och en plan för att minska belastningsfaktorerna (45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Överenskommelse om uppföljning (10 min)</a:t>
            </a:r>
          </a:p>
          <a:p>
            <a:pPr fontAlgn="t">
              <a:lnSpc>
                <a:spcPct val="120000"/>
              </a:lnSpc>
              <a:spcAft>
                <a:spcPts val="1800"/>
              </a:spcAft>
            </a:pPr>
            <a:r>
              <a:rPr lang="sv-FI" sz="1500" dirty="0"/>
              <a:t>Sammanfattning (5 min)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10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65824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6FA99D4F-8111-6BCA-7313-558D1AEF2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1"/>
            <a:ext cx="10922809" cy="759990"/>
          </a:xfrm>
        </p:spPr>
        <p:txBody>
          <a:bodyPr anchor="t">
            <a:normAutofit/>
          </a:bodyPr>
          <a:lstStyle/>
          <a:p>
            <a:r>
              <a:rPr lang="sv-FI" sz="3600" dirty="0"/>
              <a:t>Allmänna grunder för tolkning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7489D1-CBE5-1388-3000-472B518FB3D3}"/>
              </a:ext>
            </a:extLst>
          </p:cNvPr>
          <p:cNvSpPr txBox="1">
            <a:spLocks/>
          </p:cNvSpPr>
          <p:nvPr/>
        </p:nvSpPr>
        <p:spPr>
          <a:xfrm>
            <a:off x="634595" y="1415092"/>
            <a:ext cx="5379706" cy="46992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20000"/>
              </a:lnSpc>
              <a:spcAft>
                <a:spcPts val="1200"/>
              </a:spcAft>
            </a:pPr>
            <a:r>
              <a:rPr lang="sv-FI" sz="1600" b="1" dirty="0"/>
              <a:t>Bedöm följande: 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Svarsprocent – svarade minst 60 procent?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Hur ser den allmänna bilden ut – är bedömningarna överlag låga, på medelnivå eller höga? 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Vilket är teamets resultat i förhållande till hela arbetsplatsen?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Har det skett några förändringar i resultaten jämfört med föregående enkät? (Om enkäten upprepas.)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Tycker ni att resultatet är bra eller dåligt? </a:t>
            </a:r>
            <a:br>
              <a:rPr lang="sv-FI" sz="1600" dirty="0"/>
            </a:br>
            <a:r>
              <a:rPr lang="sv-FI" sz="1600" dirty="0">
                <a:sym typeface="Wingdings" pitchFamily="2" charset="2"/>
              </a:rPr>
              <a:t></a:t>
            </a:r>
            <a:r>
              <a:rPr lang="sv-FI" sz="1600" dirty="0"/>
              <a:t> Hur uppleves saken i det dagliga arbetet, är den bra eller finns det något att utveckla?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4CA87-02DA-1EA2-0A77-AD70CE7ABFEB}"/>
              </a:ext>
            </a:extLst>
          </p:cNvPr>
          <p:cNvSpPr txBox="1">
            <a:spLocks/>
          </p:cNvSpPr>
          <p:nvPr/>
        </p:nvSpPr>
        <p:spPr>
          <a:xfrm>
            <a:off x="6384032" y="1415092"/>
            <a:ext cx="5286352" cy="46992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20000"/>
              </a:lnSpc>
              <a:spcAft>
                <a:spcPts val="1200"/>
              </a:spcAft>
            </a:pPr>
            <a:r>
              <a:rPr lang="sv-FI" sz="1600" b="1" dirty="0"/>
              <a:t>Annat att beakta: 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Vad är viktigt med tanke på teamets verksamhet? 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Hurdana är teamets verksamhetsförutsättningar?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Fundera på hur olika faktorer upplevs t.ex. på arbetsplatsen, i distansarbete eller hos kunderna.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Var arbetssituationen normal när enkäten genomfördes?</a:t>
            </a:r>
          </a:p>
          <a:p>
            <a:pPr marL="285750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dirty="0"/>
              <a:t>Resultaten av de olika frågorna kan inte jämföras direkt med varandra. Vissa saker är lättare att uppnå medan andra är viktigare för olika grupper med tanke på verksamheten.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11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48061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3C3BA1D7-32FD-5A81-9E53-B0F66A103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1"/>
            <a:ext cx="10922809" cy="759990"/>
          </a:xfrm>
        </p:spPr>
        <p:txBody>
          <a:bodyPr anchor="t">
            <a:normAutofit fontScale="90000"/>
          </a:bodyPr>
          <a:lstStyle/>
          <a:p>
            <a:r>
              <a:rPr lang="sv-FI" sz="3600" dirty="0"/>
              <a:t>Nycklar till framgång när ni tolkar och utnyttjar resultaten 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7489D1-CBE5-1388-3000-472B518FB3D3}"/>
              </a:ext>
            </a:extLst>
          </p:cNvPr>
          <p:cNvSpPr txBox="1">
            <a:spLocks/>
          </p:cNvSpPr>
          <p:nvPr/>
        </p:nvSpPr>
        <p:spPr>
          <a:xfrm>
            <a:off x="634595" y="1734582"/>
            <a:ext cx="10933116" cy="43467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20000"/>
              </a:lnSpc>
              <a:spcAft>
                <a:spcPts val="200"/>
              </a:spcAft>
            </a:pPr>
            <a:r>
              <a:rPr lang="sv-FI" sz="1800" b="1" dirty="0"/>
              <a:t>Ni förstår att enkätens genomsnittliga resultat bygger på olika erfarenheter</a:t>
            </a:r>
          </a:p>
          <a:p>
            <a:pPr marL="742950" lvl="1" indent="-285750" fontAlgn="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Ni accepterar att samma situation kan upplevas på olika sätt. Det finns inga rätta eller felaktiga svar.</a:t>
            </a:r>
          </a:p>
          <a:p>
            <a:pPr marL="742950" lvl="1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Ni lyssnar på och respekterar olika erfarenheter och synpunkter.</a:t>
            </a:r>
          </a:p>
          <a:p>
            <a:pPr fontAlgn="t">
              <a:lnSpc>
                <a:spcPct val="120000"/>
              </a:lnSpc>
              <a:spcAft>
                <a:spcPts val="200"/>
              </a:spcAft>
            </a:pPr>
            <a:r>
              <a:rPr lang="sv-FI" sz="1800" b="1" dirty="0"/>
              <a:t>Genom att diskutera resultaten kan ni ta upp praktiska arbetsrutiner</a:t>
            </a:r>
          </a:p>
          <a:p>
            <a:pPr marL="742950" lvl="1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Resultaten från enkäten är ett hjälpmedel för att väcka diskussion.</a:t>
            </a:r>
          </a:p>
          <a:p>
            <a:pPr fontAlgn="t">
              <a:lnSpc>
                <a:spcPct val="120000"/>
              </a:lnSpc>
              <a:spcAft>
                <a:spcPts val="200"/>
              </a:spcAft>
            </a:pPr>
            <a:r>
              <a:rPr lang="sv-FI" sz="1800" b="1" dirty="0"/>
              <a:t>Ni diskuterar både resurser och belastning</a:t>
            </a:r>
          </a:p>
          <a:p>
            <a:pPr marL="742950" lvl="1" indent="-285750" fontAlgn="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Ni uppmärksammar också sådant som fungerar bra.</a:t>
            </a:r>
          </a:p>
          <a:p>
            <a:pPr marL="742950" lvl="1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Ni diskuterar också sådant som inte fungerar bra.</a:t>
            </a:r>
          </a:p>
          <a:p>
            <a:pPr fontAlgn="t">
              <a:lnSpc>
                <a:spcPct val="120000"/>
              </a:lnSpc>
              <a:spcAft>
                <a:spcPts val="200"/>
              </a:spcAft>
            </a:pPr>
            <a:r>
              <a:rPr lang="sv-FI" sz="1800" b="1" dirty="0"/>
              <a:t>Prioritera de utvecklingsobjekt som är viktigast just nu och kom överens om åtgärder</a:t>
            </a:r>
          </a:p>
          <a:p>
            <a:pPr marL="742950" lvl="1" indent="-285750" fontAlgn="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Ni söker lösningar på frågor som ni vill upprätthålla eller utveckla.</a:t>
            </a:r>
          </a:p>
          <a:p>
            <a:pPr marL="742950" lvl="1" indent="-285750" fontAlgn="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500" dirty="0"/>
              <a:t>Identifiera särskilt sådant som ni kan påverka.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12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8601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1"/>
            <a:ext cx="10922809" cy="759990"/>
          </a:xfrm>
        </p:spPr>
        <p:txBody>
          <a:bodyPr anchor="t">
            <a:normAutofit/>
          </a:bodyPr>
          <a:lstStyle/>
          <a:p>
            <a:r>
              <a:rPr lang="sv-FI" sz="3600"/>
              <a:t>Diskussion om olika teman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B9EAA8F-A70D-62F6-1545-C0BE9B80CD9D}"/>
              </a:ext>
            </a:extLst>
          </p:cNvPr>
          <p:cNvSpPr txBox="1"/>
          <p:nvPr/>
        </p:nvSpPr>
        <p:spPr>
          <a:xfrm>
            <a:off x="634595" y="1219232"/>
            <a:ext cx="1010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/>
              <a:t>När ni diskuterar enkätens olika ämnen kan ni ta hjälp av följande frågor för att konkretisera er situation: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9FD00008-F238-670F-D527-94E40AB1336A}"/>
              </a:ext>
            </a:extLst>
          </p:cNvPr>
          <p:cNvSpPr txBox="1"/>
          <p:nvPr/>
        </p:nvSpPr>
        <p:spPr>
          <a:xfrm>
            <a:off x="3304706" y="1941579"/>
            <a:ext cx="238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b="1"/>
              <a:t>Vi identifierar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E5DE8C49-3697-9B85-DE12-00F7C1C1004A}"/>
              </a:ext>
            </a:extLst>
          </p:cNvPr>
          <p:cNvSpPr txBox="1"/>
          <p:nvPr/>
        </p:nvSpPr>
        <p:spPr>
          <a:xfrm>
            <a:off x="5869191" y="1941579"/>
            <a:ext cx="238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b="1"/>
              <a:t>Vi beslutar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A7BCCC19-9FEE-991C-9063-D6719C7DC631}"/>
              </a:ext>
            </a:extLst>
          </p:cNvPr>
          <p:cNvSpPr txBox="1"/>
          <p:nvPr/>
        </p:nvSpPr>
        <p:spPr>
          <a:xfrm>
            <a:off x="8433676" y="1941579"/>
            <a:ext cx="238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b="1"/>
              <a:t>Vi kommer överens</a:t>
            </a:r>
          </a:p>
        </p:txBody>
      </p:sp>
      <p:grpSp>
        <p:nvGrpSpPr>
          <p:cNvPr id="36" name="Ryhmä 35" descr="Voimavarat-jana: mikä on hyvin ja mikä auttaa jaksamaan? Mitä päätämme vahvistaa? Mitä voin tehdä itse, mitä toivon muilta?">
            <a:extLst>
              <a:ext uri="{FF2B5EF4-FFF2-40B4-BE49-F238E27FC236}">
                <a16:creationId xmlns:a16="http://schemas.microsoft.com/office/drawing/2014/main" id="{E0C661E3-B969-5F4F-55B9-6091BAF1B433}"/>
              </a:ext>
            </a:extLst>
          </p:cNvPr>
          <p:cNvGrpSpPr/>
          <p:nvPr/>
        </p:nvGrpSpPr>
        <p:grpSpPr>
          <a:xfrm>
            <a:off x="740221" y="2385641"/>
            <a:ext cx="10480553" cy="1110363"/>
            <a:chOff x="740221" y="2385641"/>
            <a:chExt cx="10480553" cy="1110363"/>
          </a:xfrm>
        </p:grpSpPr>
        <p:sp>
          <p:nvSpPr>
            <p:cNvPr id="24" name="Kuva 13">
              <a:extLst>
                <a:ext uri="{FF2B5EF4-FFF2-40B4-BE49-F238E27FC236}">
                  <a16:creationId xmlns:a16="http://schemas.microsoft.com/office/drawing/2014/main" id="{90A8CDA9-F56C-0B22-0B34-082F292F7020}"/>
                </a:ext>
              </a:extLst>
            </p:cNvPr>
            <p:cNvSpPr/>
            <p:nvPr/>
          </p:nvSpPr>
          <p:spPr>
            <a:xfrm>
              <a:off x="8433676" y="2385641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 dirty="0"/>
                <a:t>Vad kan jag göra själv, vad önskar jag </a:t>
              </a:r>
              <a:br>
                <a:rPr lang="sv-FI" sz="1500" b="1" dirty="0"/>
              </a:br>
              <a:r>
                <a:rPr lang="sv-FI" sz="1500" b="1" dirty="0"/>
                <a:t>av andra?</a:t>
              </a:r>
            </a:p>
          </p:txBody>
        </p:sp>
        <p:sp>
          <p:nvSpPr>
            <p:cNvPr id="23" name="Kuva 13">
              <a:extLst>
                <a:ext uri="{FF2B5EF4-FFF2-40B4-BE49-F238E27FC236}">
                  <a16:creationId xmlns:a16="http://schemas.microsoft.com/office/drawing/2014/main" id="{A22A276C-CEEF-EC20-5C57-0DB5A8D84C79}"/>
                </a:ext>
              </a:extLst>
            </p:cNvPr>
            <p:cNvSpPr/>
            <p:nvPr/>
          </p:nvSpPr>
          <p:spPr>
            <a:xfrm>
              <a:off x="5869191" y="2385641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/>
                <a:t>Vad</a:t>
              </a:r>
              <a:br>
                <a:rPr lang="sv-FI" sz="1500" b="1"/>
              </a:br>
              <a:r>
                <a:rPr lang="sv-FI" sz="1500" b="1"/>
                <a:t>beslutar vi</a:t>
              </a:r>
              <a:br>
                <a:rPr lang="sv-FI" sz="1500" b="1"/>
              </a:br>
              <a:r>
                <a:rPr lang="sv-FI" sz="1500" b="1"/>
                <a:t>att stärka?</a:t>
              </a:r>
            </a:p>
          </p:txBody>
        </p:sp>
        <p:sp>
          <p:nvSpPr>
            <p:cNvPr id="22" name="Kuva 13">
              <a:extLst>
                <a:ext uri="{FF2B5EF4-FFF2-40B4-BE49-F238E27FC236}">
                  <a16:creationId xmlns:a16="http://schemas.microsoft.com/office/drawing/2014/main" id="{F47471E7-AC0B-85A8-BACA-AE2E19BFE553}"/>
                </a:ext>
              </a:extLst>
            </p:cNvPr>
            <p:cNvSpPr/>
            <p:nvPr/>
          </p:nvSpPr>
          <p:spPr>
            <a:xfrm>
              <a:off x="3304706" y="2385641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/>
                <a:t>Vad är bra? </a:t>
              </a:r>
              <a:r>
                <a:rPr lang="sv-FI" sz="1500" b="1" dirty="0"/>
                <a:t>/ </a:t>
              </a:r>
              <a:br>
                <a:rPr lang="sv-FI" sz="1500" b="1" dirty="0"/>
              </a:br>
              <a:r>
                <a:rPr lang="sv-FI" sz="1500" b="1" dirty="0"/>
                <a:t>Vad hjälper </a:t>
              </a:r>
              <a:br>
                <a:rPr lang="sv-FI" sz="1500" b="1" dirty="0"/>
              </a:br>
              <a:r>
                <a:rPr lang="sv-FI" sz="1500" b="1" dirty="0"/>
                <a:t>oss att orka?</a:t>
              </a:r>
            </a:p>
          </p:txBody>
        </p:sp>
        <p:sp>
          <p:nvSpPr>
            <p:cNvPr id="16" name="Kuva 13">
              <a:extLst>
                <a:ext uri="{FF2B5EF4-FFF2-40B4-BE49-F238E27FC236}">
                  <a16:creationId xmlns:a16="http://schemas.microsoft.com/office/drawing/2014/main" id="{7E7F6897-5FAA-1B22-A969-80A3543FA2C5}"/>
                </a:ext>
              </a:extLst>
            </p:cNvPr>
            <p:cNvSpPr/>
            <p:nvPr/>
          </p:nvSpPr>
          <p:spPr>
            <a:xfrm>
              <a:off x="740221" y="2385641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rgbClr val="003C78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b="1"/>
                <a:t>Styrkor:</a:t>
              </a:r>
            </a:p>
          </p:txBody>
        </p:sp>
      </p:grpSp>
      <p:sp>
        <p:nvSpPr>
          <p:cNvPr id="33" name="Tekstiruutu 32">
            <a:extLst>
              <a:ext uri="{FF2B5EF4-FFF2-40B4-BE49-F238E27FC236}">
                <a16:creationId xmlns:a16="http://schemas.microsoft.com/office/drawing/2014/main" id="{CCE49338-BE9D-41B2-A576-07A8A0C37D58}"/>
              </a:ext>
            </a:extLst>
          </p:cNvPr>
          <p:cNvSpPr txBox="1"/>
          <p:nvPr/>
        </p:nvSpPr>
        <p:spPr>
          <a:xfrm>
            <a:off x="740221" y="3639541"/>
            <a:ext cx="238673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sv-FI" sz="1600" dirty="0"/>
              <a:t>Fundera på när det gäller resurser och belastningsfaktorer: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4A923D23-F10C-A607-539B-E9CDE99DAA30}"/>
              </a:ext>
            </a:extLst>
          </p:cNvPr>
          <p:cNvSpPr txBox="1"/>
          <p:nvPr/>
        </p:nvSpPr>
        <p:spPr>
          <a:xfrm>
            <a:off x="3304706" y="3639541"/>
            <a:ext cx="238673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sv-FI" sz="1600" dirty="0"/>
              <a:t>Hur tar sig saken uttryck i olika uppgifter eller situationer?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913AB040-5558-8233-6D79-198A0CF5B12D}"/>
              </a:ext>
            </a:extLst>
          </p:cNvPr>
          <p:cNvSpPr txBox="1"/>
          <p:nvPr/>
        </p:nvSpPr>
        <p:spPr>
          <a:xfrm>
            <a:off x="5869191" y="3762652"/>
            <a:ext cx="238673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sv-FI" sz="1600" dirty="0"/>
              <a:t>Hur skulle det se ut i bästa fall?</a:t>
            </a:r>
          </a:p>
        </p:txBody>
      </p:sp>
      <p:grpSp>
        <p:nvGrpSpPr>
          <p:cNvPr id="37" name="Ryhmä 36" descr="Kuormitustejijät-jana: Mikä ei toimi? Mikä heikentää työhyvinvointia? Mitä päätämme kehittää? Mitä voin tehdä itse, mitä toivon muilta?">
            <a:extLst>
              <a:ext uri="{FF2B5EF4-FFF2-40B4-BE49-F238E27FC236}">
                <a16:creationId xmlns:a16="http://schemas.microsoft.com/office/drawing/2014/main" id="{8E2AF641-5188-294A-C679-9C38C71DE6B2}"/>
              </a:ext>
            </a:extLst>
          </p:cNvPr>
          <p:cNvGrpSpPr/>
          <p:nvPr/>
        </p:nvGrpSpPr>
        <p:grpSpPr>
          <a:xfrm>
            <a:off x="740221" y="4653136"/>
            <a:ext cx="10480553" cy="1110363"/>
            <a:chOff x="740221" y="4653136"/>
            <a:chExt cx="10480553" cy="1110363"/>
          </a:xfrm>
        </p:grpSpPr>
        <p:sp>
          <p:nvSpPr>
            <p:cNvPr id="26" name="Kuva 13">
              <a:extLst>
                <a:ext uri="{FF2B5EF4-FFF2-40B4-BE49-F238E27FC236}">
                  <a16:creationId xmlns:a16="http://schemas.microsoft.com/office/drawing/2014/main" id="{E5FD20BA-729B-A407-7BC3-64894ACB2FF1}"/>
                </a:ext>
              </a:extLst>
            </p:cNvPr>
            <p:cNvSpPr/>
            <p:nvPr/>
          </p:nvSpPr>
          <p:spPr>
            <a:xfrm>
              <a:off x="8433676" y="4653136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 dirty="0"/>
                <a:t>Vad kan jag göra själv, vad önskar jag </a:t>
              </a:r>
              <a:br>
                <a:rPr lang="sv-FI" sz="1500" b="1" dirty="0"/>
              </a:br>
              <a:r>
                <a:rPr lang="sv-FI" sz="1500" b="1" dirty="0"/>
                <a:t>av andra?</a:t>
              </a:r>
            </a:p>
          </p:txBody>
        </p:sp>
        <p:sp>
          <p:nvSpPr>
            <p:cNvPr id="27" name="Kuva 13">
              <a:extLst>
                <a:ext uri="{FF2B5EF4-FFF2-40B4-BE49-F238E27FC236}">
                  <a16:creationId xmlns:a16="http://schemas.microsoft.com/office/drawing/2014/main" id="{640EB28F-A928-CC3C-13A5-F6F4547489AF}"/>
                </a:ext>
              </a:extLst>
            </p:cNvPr>
            <p:cNvSpPr/>
            <p:nvPr/>
          </p:nvSpPr>
          <p:spPr>
            <a:xfrm>
              <a:off x="5869191" y="4653136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/>
                <a:t>Vad </a:t>
              </a:r>
              <a:br>
                <a:rPr lang="sv-FI" sz="1500" b="1"/>
              </a:br>
              <a:r>
                <a:rPr lang="sv-FI" sz="1500" b="1"/>
                <a:t>beslutar vi </a:t>
              </a:r>
              <a:br>
                <a:rPr lang="sv-FI" sz="1500" b="1"/>
              </a:br>
              <a:r>
                <a:rPr lang="sv-FI" sz="1500" b="1"/>
                <a:t>utveckla?</a:t>
              </a:r>
            </a:p>
          </p:txBody>
        </p:sp>
        <p:sp>
          <p:nvSpPr>
            <p:cNvPr id="28" name="Kuva 13">
              <a:extLst>
                <a:ext uri="{FF2B5EF4-FFF2-40B4-BE49-F238E27FC236}">
                  <a16:creationId xmlns:a16="http://schemas.microsoft.com/office/drawing/2014/main" id="{D2717C5F-71D9-4BE4-6138-89DFF2526C87}"/>
                </a:ext>
              </a:extLst>
            </p:cNvPr>
            <p:cNvSpPr/>
            <p:nvPr/>
          </p:nvSpPr>
          <p:spPr>
            <a:xfrm>
              <a:off x="3304706" y="4653136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sz="1500" b="1" dirty="0"/>
                <a:t>Vad fungerar inte? / </a:t>
              </a:r>
              <a:br>
                <a:rPr lang="sv-FI" sz="1500" b="1" dirty="0"/>
              </a:br>
              <a:r>
                <a:rPr lang="sv-FI" sz="1500" b="1" dirty="0"/>
                <a:t>Vad försämrar arbetshälsan?</a:t>
              </a:r>
            </a:p>
          </p:txBody>
        </p:sp>
        <p:sp>
          <p:nvSpPr>
            <p:cNvPr id="29" name="Kuva 13">
              <a:extLst>
                <a:ext uri="{FF2B5EF4-FFF2-40B4-BE49-F238E27FC236}">
                  <a16:creationId xmlns:a16="http://schemas.microsoft.com/office/drawing/2014/main" id="{34FD9A98-7523-428C-8068-6B99B2B5211C}"/>
                </a:ext>
              </a:extLst>
            </p:cNvPr>
            <p:cNvSpPr/>
            <p:nvPr/>
          </p:nvSpPr>
          <p:spPr>
            <a:xfrm>
              <a:off x="740221" y="4653136"/>
              <a:ext cx="2787098" cy="1110363"/>
            </a:xfrm>
            <a:custGeom>
              <a:avLst/>
              <a:gdLst>
                <a:gd name="csX0" fmla="*/ 227832 w 7719886"/>
                <a:gd name="csY0" fmla="*/ 7 h 3075556"/>
                <a:gd name="csX1" fmla="*/ 6860280 w 7719886"/>
                <a:gd name="csY1" fmla="*/ 7 h 3075556"/>
                <a:gd name="csX2" fmla="*/ 7088112 w 7719886"/>
                <a:gd name="csY2" fmla="*/ 227385 h 3075556"/>
                <a:gd name="csX3" fmla="*/ 7088112 w 7719886"/>
                <a:gd name="csY3" fmla="*/ 1120164 h 3075556"/>
                <a:gd name="csX4" fmla="*/ 7719887 w 7719886"/>
                <a:gd name="csY4" fmla="*/ 1591506 h 3075556"/>
                <a:gd name="csX5" fmla="*/ 7088112 w 7719886"/>
                <a:gd name="csY5" fmla="*/ 2062848 h 3075556"/>
                <a:gd name="csX6" fmla="*/ 7088112 w 7719886"/>
                <a:gd name="csY6" fmla="*/ 2848179 h 3075556"/>
                <a:gd name="csX7" fmla="*/ 6860280 w 7719886"/>
                <a:gd name="csY7" fmla="*/ 3075557 h 3075556"/>
                <a:gd name="csX8" fmla="*/ 227832 w 7719886"/>
                <a:gd name="csY8" fmla="*/ 3075557 h 3075556"/>
                <a:gd name="csX9" fmla="*/ 0 w 7719886"/>
                <a:gd name="csY9" fmla="*/ 2848179 h 3075556"/>
                <a:gd name="csX10" fmla="*/ 0 w 7719886"/>
                <a:gd name="csY10" fmla="*/ 227378 h 3075556"/>
                <a:gd name="csX11" fmla="*/ 227832 w 7719886"/>
                <a:gd name="csY11" fmla="*/ 0 h 30755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719886" h="3075556">
                  <a:moveTo>
                    <a:pt x="227832" y="7"/>
                  </a:moveTo>
                  <a:lnTo>
                    <a:pt x="6860280" y="7"/>
                  </a:lnTo>
                  <a:cubicBezTo>
                    <a:pt x="6986107" y="7"/>
                    <a:pt x="7088112" y="101805"/>
                    <a:pt x="7088112" y="227385"/>
                  </a:cubicBezTo>
                  <a:lnTo>
                    <a:pt x="7088112" y="1120164"/>
                  </a:lnTo>
                  <a:lnTo>
                    <a:pt x="7719887" y="1591506"/>
                  </a:lnTo>
                  <a:lnTo>
                    <a:pt x="7088112" y="2062848"/>
                  </a:lnTo>
                  <a:lnTo>
                    <a:pt x="7088112" y="2848179"/>
                  </a:lnTo>
                  <a:cubicBezTo>
                    <a:pt x="7088112" y="2973759"/>
                    <a:pt x="6986114" y="3075557"/>
                    <a:pt x="6860280" y="3075557"/>
                  </a:cubicBezTo>
                  <a:lnTo>
                    <a:pt x="227832" y="3075557"/>
                  </a:lnTo>
                  <a:cubicBezTo>
                    <a:pt x="102006" y="3075557"/>
                    <a:pt x="0" y="2973759"/>
                    <a:pt x="0" y="2848179"/>
                  </a:cubicBezTo>
                  <a:lnTo>
                    <a:pt x="0" y="227378"/>
                  </a:lnTo>
                  <a:cubicBezTo>
                    <a:pt x="0" y="101798"/>
                    <a:pt x="102006" y="0"/>
                    <a:pt x="227832" y="0"/>
                  </a:cubicBezTo>
                  <a:close/>
                </a:path>
              </a:pathLst>
            </a:custGeom>
            <a:solidFill>
              <a:srgbClr val="003C78"/>
            </a:solidFill>
            <a:ln w="38100" cap="flat">
              <a:solidFill>
                <a:srgbClr val="FFFFFF"/>
              </a:solidFill>
              <a:prstDash val="solid"/>
              <a:miter/>
            </a:ln>
          </p:spPr>
          <p:txBody>
            <a:bodyPr rIns="324000" anchor="ctr"/>
            <a:lstStyle/>
            <a:p>
              <a:pPr algn="ctr"/>
              <a:r>
                <a:rPr lang="sv-FI" b="1"/>
                <a:t>Belastningsfaktorer:</a:t>
              </a:r>
            </a:p>
          </p:txBody>
        </p:sp>
      </p:grp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13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0335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1"/>
            <a:ext cx="10922809" cy="759990"/>
          </a:xfrm>
        </p:spPr>
        <p:txBody>
          <a:bodyPr anchor="t">
            <a:normAutofit fontScale="90000"/>
          </a:bodyPr>
          <a:lstStyle/>
          <a:p>
            <a:r>
              <a:rPr lang="sv-FI" sz="3600"/>
              <a:t>Exempel på dokumentation av utvecklingsåtgärder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B9EAA8F-A70D-62F6-1545-C0BE9B80CD9D}"/>
              </a:ext>
            </a:extLst>
          </p:cNvPr>
          <p:cNvSpPr txBox="1"/>
          <p:nvPr/>
        </p:nvSpPr>
        <p:spPr>
          <a:xfrm>
            <a:off x="634595" y="1219232"/>
            <a:ext cx="109116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sv-FI" b="1"/>
              <a:t>Mål: </a:t>
            </a:r>
            <a:r>
              <a:rPr lang="sv-FI"/>
              <a:t>Åtgärder, roller, ansvar och tidtabeller har dokumenterats</a:t>
            </a:r>
          </a:p>
          <a:p>
            <a:pPr>
              <a:spcAft>
                <a:spcPts val="1200"/>
              </a:spcAft>
            </a:pPr>
            <a:r>
              <a:rPr lang="sv-FI"/>
              <a:t>Ni kan använda mallen för att komma överens om åtgärder som stärker resurserna och minskar belastningsfaktorerna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B8705307-B079-3D3C-9497-A519D3046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399076"/>
              </p:ext>
            </p:extLst>
          </p:nvPr>
        </p:nvGraphicFramePr>
        <p:xfrm>
          <a:off x="683646" y="2479321"/>
          <a:ext cx="10837794" cy="36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869">
                  <a:extLst>
                    <a:ext uri="{9D8B030D-6E8A-4147-A177-3AD203B41FA5}">
                      <a16:colId xmlns:a16="http://schemas.microsoft.com/office/drawing/2014/main" val="1131372537"/>
                    </a:ext>
                  </a:extLst>
                </a:gridCol>
                <a:gridCol w="1767729">
                  <a:extLst>
                    <a:ext uri="{9D8B030D-6E8A-4147-A177-3AD203B41FA5}">
                      <a16:colId xmlns:a16="http://schemas.microsoft.com/office/drawing/2014/main" val="2360860682"/>
                    </a:ext>
                  </a:extLst>
                </a:gridCol>
                <a:gridCol w="1806299">
                  <a:extLst>
                    <a:ext uri="{9D8B030D-6E8A-4147-A177-3AD203B41FA5}">
                      <a16:colId xmlns:a16="http://schemas.microsoft.com/office/drawing/2014/main" val="1334344377"/>
                    </a:ext>
                  </a:extLst>
                </a:gridCol>
                <a:gridCol w="1806299">
                  <a:extLst>
                    <a:ext uri="{9D8B030D-6E8A-4147-A177-3AD203B41FA5}">
                      <a16:colId xmlns:a16="http://schemas.microsoft.com/office/drawing/2014/main" val="192975743"/>
                    </a:ext>
                  </a:extLst>
                </a:gridCol>
                <a:gridCol w="1806299">
                  <a:extLst>
                    <a:ext uri="{9D8B030D-6E8A-4147-A177-3AD203B41FA5}">
                      <a16:colId xmlns:a16="http://schemas.microsoft.com/office/drawing/2014/main" val="1656879716"/>
                    </a:ext>
                  </a:extLst>
                </a:gridCol>
                <a:gridCol w="1806299">
                  <a:extLst>
                    <a:ext uri="{9D8B030D-6E8A-4147-A177-3AD203B41FA5}">
                      <a16:colId xmlns:a16="http://schemas.microsoft.com/office/drawing/2014/main" val="92457796"/>
                    </a:ext>
                  </a:extLst>
                </a:gridCol>
              </a:tblGrid>
              <a:tr h="734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500" noProof="0">
                          <a:solidFill>
                            <a:schemeClr val="tx2"/>
                          </a:solidFill>
                        </a:rPr>
                        <a:t>Utvecklingsobjekt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Målsättningar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Åtgärder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Tidtabell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Ansvarig person</a:t>
                      </a:r>
                    </a:p>
                    <a:p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Genomförare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noProof="0">
                          <a:solidFill>
                            <a:schemeClr val="tx2"/>
                          </a:solidFill>
                        </a:rPr>
                        <a:t>Uppföljning och utvärdering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078191"/>
                  </a:ext>
                </a:extLst>
              </a:tr>
              <a:tr h="734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500"/>
                        <a:t>”Resurs som ska stärkas”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038393"/>
                  </a:ext>
                </a:extLst>
              </a:tr>
              <a:tr h="734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500"/>
                        <a:t>”Belastningsfaktor som ska utvecklas”</a:t>
                      </a:r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982407"/>
                  </a:ext>
                </a:extLst>
              </a:tr>
              <a:tr h="73440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05955"/>
                  </a:ext>
                </a:extLst>
              </a:tr>
              <a:tr h="73440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T="72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789303"/>
                  </a:ext>
                </a:extLst>
              </a:tr>
            </a:tbl>
          </a:graphicData>
        </a:graphic>
      </p:graphicFrame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14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5326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4AD4DB52-AE34-86C7-7A91-480773FD48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10922809" cy="616771"/>
          </a:xfrm>
        </p:spPr>
        <p:txBody>
          <a:bodyPr anchor="t">
            <a:normAutofit/>
          </a:bodyPr>
          <a:lstStyle/>
          <a:p>
            <a:r>
              <a:rPr lang="sv-FI" sz="3600"/>
              <a:t>Arbetshälsa kan främjas på två sätt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830E17B-E3A1-9DD7-1ECD-8C9DB4FD6E79}"/>
              </a:ext>
            </a:extLst>
          </p:cNvPr>
          <p:cNvSpPr txBox="1"/>
          <p:nvPr/>
        </p:nvSpPr>
        <p:spPr>
          <a:xfrm>
            <a:off x="634595" y="1219232"/>
            <a:ext cx="9581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b="1" dirty="0"/>
              <a:t>Målet med enkäten Arbetets resurser och belastningsfaktorer</a:t>
            </a:r>
            <a:r>
              <a:rPr lang="sv-FI" dirty="0"/>
              <a:t> är att utreda personalens erfarenheter av resurserna och belastningsfaktorerna i arbetet för att utifrån detta kunna utveckla verksamheten. 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6824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6C04C227-3A2C-B975-4BFA-C77A9AA0142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Otsikko 16">
            <a:extLst>
              <a:ext uri="{FF2B5EF4-FFF2-40B4-BE49-F238E27FC236}">
                <a16:creationId xmlns:a16="http://schemas.microsoft.com/office/drawing/2014/main" id="{296A816B-4530-CC17-31C9-B2B02BB8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3781957" cy="2295965"/>
          </a:xfrm>
        </p:spPr>
        <p:txBody>
          <a:bodyPr anchor="t">
            <a:noAutofit/>
          </a:bodyPr>
          <a:lstStyle/>
          <a:p>
            <a:r>
              <a:rPr lang="sv-FI" sz="3200" noProof="0" dirty="0"/>
              <a:t>Enkäten är en del av utvärderingen och utvecklingen av verksamheten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 dirty="0"/>
              <a:t>Enkäten Arbetets resurser och belastningsfaktorer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6345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Varför och när genomförs enkäten?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7218AF-EC15-0FA0-C333-DA3F7B0F4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259136"/>
            <a:ext cx="10922809" cy="1063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FI" sz="1800" noProof="0" dirty="0"/>
              <a:t>Med hjälp av enkäten kan vi identifiera de viktigaste resurserna och de mest betydande belastningsfaktorerna i arbetet. Sedan kan vi stärka resurserna samt minska och hantera belastningsfaktorerna.</a:t>
            </a:r>
          </a:p>
        </p:txBody>
      </p:sp>
      <p:sp>
        <p:nvSpPr>
          <p:cNvPr id="13" name="Pyöristetty suorakulmio 12">
            <a:extLst>
              <a:ext uri="{FF2B5EF4-FFF2-40B4-BE49-F238E27FC236}">
                <a16:creationId xmlns:a16="http://schemas.microsoft.com/office/drawing/2014/main" id="{DE3C0EC4-4B5C-1278-7DF1-773C08ED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2531164"/>
            <a:ext cx="5461404" cy="3540977"/>
          </a:xfrm>
          <a:prstGeom prst="roundRect">
            <a:avLst>
              <a:gd name="adj" fmla="val 4775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6" name="Puolivapaa piirto 15">
            <a:extLst>
              <a:ext uri="{FF2B5EF4-FFF2-40B4-BE49-F238E27FC236}">
                <a16:creationId xmlns:a16="http://schemas.microsoft.com/office/drawing/2014/main" id="{15D537E7-5FF6-6121-0E99-3068A270A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765231" y="1400527"/>
            <a:ext cx="3540977" cy="5802250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25" name="Ryhmä 24">
            <a:extLst>
              <a:ext uri="{FF2B5EF4-FFF2-40B4-BE49-F238E27FC236}">
                <a16:creationId xmlns:a16="http://schemas.microsoft.com/office/drawing/2014/main" id="{B3457CF7-4EC2-D95A-E2EC-CF06283CD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2414542"/>
            <a:ext cx="689113" cy="689113"/>
            <a:chOff x="993913" y="2414542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2" name="Kuva 21">
              <a:extLst>
                <a:ext uri="{FF2B5EF4-FFF2-40B4-BE49-F238E27FC236}">
                  <a16:creationId xmlns:a16="http://schemas.microsoft.com/office/drawing/2014/main" id="{E694D142-84A2-452F-73A0-163E517A02A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F13CAAB-01AC-678E-6B0B-055AF98CF738}"/>
              </a:ext>
            </a:extLst>
          </p:cNvPr>
          <p:cNvSpPr txBox="1"/>
          <p:nvPr/>
        </p:nvSpPr>
        <p:spPr>
          <a:xfrm>
            <a:off x="993913" y="3304929"/>
            <a:ext cx="5055704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sv-FI" b="1" noProof="0"/>
              <a:t>Besvara enkäten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Svarstiden för enkäten är två veckor: </a:t>
            </a:r>
            <a:br>
              <a:rPr lang="sv-FI" sz="1500" noProof="0"/>
            </a:br>
            <a:r>
              <a:rPr lang="sv-FI" sz="1500" noProof="0"/>
              <a:t>[lägg till tidpunkt för att besvara enkäten här]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Du får en länk till enkäten per e-post</a:t>
            </a:r>
            <a:br>
              <a:rPr lang="sv-FI" sz="1500" noProof="0"/>
            </a:br>
            <a:r>
              <a:rPr lang="sv-FI" sz="1500" noProof="0"/>
              <a:t>[lägg till uppgift om avsändaradress]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Det tar cirka tio minuter att besvara enkäten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Reservera tid för att besvara enkäten,</a:t>
            </a:r>
            <a:br>
              <a:rPr lang="sv-FI" sz="1500" noProof="0"/>
            </a:br>
            <a:r>
              <a:rPr lang="sv-FI" sz="1500" noProof="0"/>
              <a:t>varje persons åsikt är viktig!</a:t>
            </a:r>
          </a:p>
          <a:p>
            <a:pPr>
              <a:spcAft>
                <a:spcPts val="700"/>
              </a:spcAft>
            </a:pPr>
            <a:endParaRPr lang="fi-FI" noProof="0" dirty="0"/>
          </a:p>
        </p:txBody>
      </p:sp>
      <p:grpSp>
        <p:nvGrpSpPr>
          <p:cNvPr id="26" name="Ryhmä 25">
            <a:extLst>
              <a:ext uri="{FF2B5EF4-FFF2-40B4-BE49-F238E27FC236}">
                <a16:creationId xmlns:a16="http://schemas.microsoft.com/office/drawing/2014/main" id="{D72E86D5-5FBF-A7A5-964F-DFF0888B6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00191" y="2414542"/>
            <a:ext cx="689113" cy="689113"/>
            <a:chOff x="6500191" y="2414542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00191" y="241454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4" name="Kuva 23">
              <a:extLst>
                <a:ext uri="{FF2B5EF4-FFF2-40B4-BE49-F238E27FC236}">
                  <a16:creationId xmlns:a16="http://schemas.microsoft.com/office/drawing/2014/main" id="{76484CA3-F865-4446-5BC7-AF818DE807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12834" y="2540963"/>
              <a:ext cx="470453" cy="470453"/>
            </a:xfrm>
            <a:prstGeom prst="rect">
              <a:avLst/>
            </a:prstGeom>
          </p:spPr>
        </p:pic>
      </p:grp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9A44D6D-DA75-42AF-88B8-26BE2402FB8D}"/>
              </a:ext>
            </a:extLst>
          </p:cNvPr>
          <p:cNvSpPr txBox="1"/>
          <p:nvPr/>
        </p:nvSpPr>
        <p:spPr>
          <a:xfrm>
            <a:off x="6579704" y="3304929"/>
            <a:ext cx="5055704" cy="2485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sv-FI" b="1" noProof="0" dirty="0">
                <a:latin typeface="Source Sans 3 Medium"/>
                <a:cs typeface="Arial"/>
              </a:rPr>
              <a:t>Rapportering och behandling av resultaten 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Rapporterna delas ut till cheferna och teamen</a:t>
            </a:r>
            <a:br>
              <a:rPr lang="sv-FI" sz="1500" noProof="0" dirty="0"/>
            </a:br>
            <a:r>
              <a:rPr lang="sv-FI" sz="1500" noProof="0" dirty="0"/>
              <a:t>[lägg till tidtabell]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Resultaten behandlas i teamen</a:t>
            </a:r>
            <a:br>
              <a:rPr lang="sv-FI" sz="1500" noProof="0" dirty="0"/>
            </a:br>
            <a:r>
              <a:rPr lang="sv-FI" sz="1500" noProof="0" dirty="0"/>
              <a:t>[lägg till tidtabell eller anvisningar för att komma överens om det]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[Lägg här till uppgifter om när och vilka olika aktörer som behandlar resultaten: t.ex. ledningen, arbetarskyddet, företagshälsovården osv.]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6120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38763C5-71B3-0405-89BB-DECC8FB1E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7245" y="540000"/>
            <a:ext cx="4894755" cy="5695008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Enkätens innehåll</a:t>
            </a:r>
          </a:p>
        </p:txBody>
      </p:sp>
      <p:sp>
        <p:nvSpPr>
          <p:cNvPr id="8" name="Puolivapaa piirto 7">
            <a:extLst>
              <a:ext uri="{FF2B5EF4-FFF2-40B4-BE49-F238E27FC236}">
                <a16:creationId xmlns:a16="http://schemas.microsoft.com/office/drawing/2014/main" id="{0B313B3F-0E7B-708E-B837-C19F26C80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786964" y="444516"/>
            <a:ext cx="4475255" cy="6779997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10" name="Ryhmä 9">
            <a:extLst>
              <a:ext uri="{FF2B5EF4-FFF2-40B4-BE49-F238E27FC236}">
                <a16:creationId xmlns:a16="http://schemas.microsoft.com/office/drawing/2014/main" id="{21E4F7CC-8DF8-40C6-5C41-D06C7A80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1360994"/>
            <a:ext cx="689113" cy="689113"/>
            <a:chOff x="993913" y="2414542"/>
            <a:chExt cx="689113" cy="689113"/>
          </a:xfrm>
        </p:grpSpPr>
        <p:sp>
          <p:nvSpPr>
            <p:cNvPr id="11" name="Ellipsi 10">
              <a:extLst>
                <a:ext uri="{FF2B5EF4-FFF2-40B4-BE49-F238E27FC236}">
                  <a16:creationId xmlns:a16="http://schemas.microsoft.com/office/drawing/2014/main" id="{2E02E3E5-7B87-C761-15C4-25ACF949C215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CD52A98-073B-78A8-88C5-53EABEC3585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4" name="Tekstiruutu 13">
            <a:extLst>
              <a:ext uri="{FF2B5EF4-FFF2-40B4-BE49-F238E27FC236}">
                <a16:creationId xmlns:a16="http://schemas.microsoft.com/office/drawing/2014/main" id="{FD8E986E-D982-A171-E558-ACDA69E4AD52}"/>
              </a:ext>
            </a:extLst>
          </p:cNvPr>
          <p:cNvSpPr txBox="1"/>
          <p:nvPr/>
        </p:nvSpPr>
        <p:spPr>
          <a:xfrm>
            <a:off x="993912" y="2166202"/>
            <a:ext cx="5955528" cy="3742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sv-FI" sz="1300" b="1" noProof="0" dirty="0"/>
              <a:t>Arbetets innehåll </a:t>
            </a:r>
            <a:r>
              <a:rPr lang="sv-FI" sz="1300" b="1" dirty="0"/>
              <a:t>samt hantering och organisering av arbetet</a:t>
            </a:r>
            <a:endParaRPr lang="sv-FI" sz="1300" b="1" noProof="0" dirty="0"/>
          </a:p>
          <a:p>
            <a:pPr>
              <a:spcAft>
                <a:spcPts val="500"/>
              </a:spcAft>
            </a:pPr>
            <a:r>
              <a:rPr lang="sv-FI" sz="1200" noProof="0" dirty="0"/>
              <a:t>Tydliga arbetsuppgifter och mål, utnyttjande och utveckling av kompetens, respons, möjligheter att påverka, förtroende för arbetets kontinuitet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v-FI" sz="1300" b="1" noProof="0" dirty="0"/>
              <a:t>Arbetsbelastning</a:t>
            </a:r>
          </a:p>
          <a:p>
            <a:pPr>
              <a:spcAft>
                <a:spcPts val="500"/>
              </a:spcAft>
            </a:pPr>
            <a:r>
              <a:rPr lang="sv-FI" sz="1200" noProof="0" dirty="0"/>
              <a:t>De vanligaste belastningsfaktorerna i arbetet, arbetsbetingad stress och återhämtning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v-FI" sz="1300" b="1" noProof="0" dirty="0"/>
              <a:t>Chefsarbete och ledning</a:t>
            </a:r>
          </a:p>
          <a:p>
            <a:pPr>
              <a:spcAft>
                <a:spcPts val="500"/>
              </a:spcAft>
            </a:pPr>
            <a:r>
              <a:rPr lang="sv-FI" sz="1200" noProof="0" dirty="0"/>
              <a:t>Att visa uppskattning, stöd och hjälp, förtroende, att lyssna på åsikter, informationsutbyte, främjande av arbetshälsan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v-FI" sz="1300" b="1" noProof="0" dirty="0"/>
              <a:t>En fungerande arbetsgemenskap</a:t>
            </a:r>
          </a:p>
          <a:p>
            <a:pPr>
              <a:spcAft>
                <a:spcPts val="500"/>
              </a:spcAft>
            </a:pPr>
            <a:r>
              <a:rPr lang="sv-FI" sz="1200" noProof="0" dirty="0"/>
              <a:t>Arbetsfördelning, spelregler, informationsutbyte och interaktion, samarbete,</a:t>
            </a:r>
            <a:br>
              <a:rPr lang="sv-FI" sz="1200" noProof="0" dirty="0"/>
            </a:br>
            <a:r>
              <a:rPr lang="sv-FI" sz="1200" noProof="0" dirty="0"/>
              <a:t>stöd och hjälp, uppskattning, atmosfär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v-FI" sz="1300" b="1" dirty="0"/>
              <a:t>Praxis på arbetsplatsen</a:t>
            </a:r>
            <a:endParaRPr lang="sv-FI" sz="1300" b="1" noProof="0" dirty="0"/>
          </a:p>
          <a:p>
            <a:pPr>
              <a:spcAft>
                <a:spcPts val="500"/>
              </a:spcAft>
            </a:pPr>
            <a:r>
              <a:rPr lang="sv-FI" sz="1200" noProof="0" dirty="0"/>
              <a:t>Utvärdering och utveckling av verksamheten, beredskap för förändringar,</a:t>
            </a:r>
            <a:br>
              <a:rPr lang="sv-FI" sz="1200" noProof="0" dirty="0"/>
            </a:br>
            <a:r>
              <a:rPr lang="sv-FI" sz="1200" noProof="0" dirty="0"/>
              <a:t>rättvist bemötande och samordning av arbetet och det övriga livet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v-FI" sz="1300" b="1" noProof="0" dirty="0"/>
              <a:t>Arbetstillfredsställelse</a:t>
            </a:r>
          </a:p>
          <a:p>
            <a:pPr>
              <a:spcAft>
                <a:spcPts val="500"/>
              </a:spcAft>
            </a:pPr>
            <a:r>
              <a:rPr lang="sv-FI" sz="1200" noProof="0" dirty="0"/>
              <a:t>Inspiration i arbetet, arbetstillfredsställelse och vilja att rekommendera arbetsgivaren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5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1694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Konfidentialitet</a:t>
            </a:r>
          </a:p>
        </p:txBody>
      </p:sp>
      <p:sp>
        <p:nvSpPr>
          <p:cNvPr id="13" name="Pyöristetty suorakulmio 12">
            <a:extLst>
              <a:ext uri="{FF2B5EF4-FFF2-40B4-BE49-F238E27FC236}">
                <a16:creationId xmlns:a16="http://schemas.microsoft.com/office/drawing/2014/main" id="{DE3C0EC4-4B5C-1278-7DF1-773C08ED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1973421"/>
            <a:ext cx="5461404" cy="4098720"/>
          </a:xfrm>
          <a:prstGeom prst="roundRect">
            <a:avLst>
              <a:gd name="adj" fmla="val 4775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6" name="Puolivapaa piirto 15">
            <a:extLst>
              <a:ext uri="{FF2B5EF4-FFF2-40B4-BE49-F238E27FC236}">
                <a16:creationId xmlns:a16="http://schemas.microsoft.com/office/drawing/2014/main" id="{15D537E7-5FF6-6121-0E99-3068A270A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486360" y="1121657"/>
            <a:ext cx="4098720" cy="5802250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25" name="Ryhmä 24">
            <a:extLst>
              <a:ext uri="{FF2B5EF4-FFF2-40B4-BE49-F238E27FC236}">
                <a16:creationId xmlns:a16="http://schemas.microsoft.com/office/drawing/2014/main" id="{B3457CF7-4EC2-D95A-E2EC-CF06283CD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1840375"/>
            <a:ext cx="689113" cy="689113"/>
            <a:chOff x="993913" y="2414542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2" name="Kuva 21">
              <a:extLst>
                <a:ext uri="{FF2B5EF4-FFF2-40B4-BE49-F238E27FC236}">
                  <a16:creationId xmlns:a16="http://schemas.microsoft.com/office/drawing/2014/main" id="{E694D142-84A2-452F-73A0-163E517A02A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F13CAAB-01AC-678E-6B0B-055AF98CF738}"/>
              </a:ext>
            </a:extLst>
          </p:cNvPr>
          <p:cNvSpPr txBox="1"/>
          <p:nvPr/>
        </p:nvSpPr>
        <p:spPr>
          <a:xfrm>
            <a:off x="993913" y="2669599"/>
            <a:ext cx="449248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sv-FI" b="1" noProof="0"/>
              <a:t>Svarens konfidentialitet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Det är frivilligt att besvara enkäten och det sker anonymt.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Uppgifterna samlas in med ett elektroniskt verktyg som tillhandahålls av Arbetshälsoinstitutets samarbetspartner (Data Rangers Oy).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I svarsuppgifterna sparas inga uppgifter om e-postadress eller IP-adress.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/>
              <a:t>Svaren sparas via en skyddad anslutning</a:t>
            </a:r>
            <a:br>
              <a:rPr lang="sv-FI" sz="1500" noProof="0"/>
            </a:br>
            <a:r>
              <a:rPr lang="sv-FI" sz="1500" noProof="0"/>
              <a:t>(SSL). </a:t>
            </a:r>
          </a:p>
          <a:p>
            <a:pPr>
              <a:spcAft>
                <a:spcPts val="700"/>
              </a:spcAft>
            </a:pPr>
            <a:endParaRPr lang="fi-FI" noProof="0" dirty="0"/>
          </a:p>
        </p:txBody>
      </p:sp>
      <p:grpSp>
        <p:nvGrpSpPr>
          <p:cNvPr id="26" name="Ryhmä 25">
            <a:extLst>
              <a:ext uri="{FF2B5EF4-FFF2-40B4-BE49-F238E27FC236}">
                <a16:creationId xmlns:a16="http://schemas.microsoft.com/office/drawing/2014/main" id="{D72E86D5-5FBF-A7A5-964F-DFF0888B6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00191" y="1840375"/>
            <a:ext cx="689113" cy="689113"/>
            <a:chOff x="6500191" y="2414542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00191" y="241454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4" name="Kuva 23">
              <a:extLst>
                <a:ext uri="{FF2B5EF4-FFF2-40B4-BE49-F238E27FC236}">
                  <a16:creationId xmlns:a16="http://schemas.microsoft.com/office/drawing/2014/main" id="{76484CA3-F865-4446-5BC7-AF818DE807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12834" y="2540963"/>
              <a:ext cx="470453" cy="470453"/>
            </a:xfrm>
            <a:prstGeom prst="rect">
              <a:avLst/>
            </a:prstGeom>
          </p:spPr>
        </p:pic>
      </p:grp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9A44D6D-DA75-42AF-88B8-26BE2402FB8D}"/>
              </a:ext>
            </a:extLst>
          </p:cNvPr>
          <p:cNvSpPr txBox="1"/>
          <p:nvPr/>
        </p:nvSpPr>
        <p:spPr>
          <a:xfrm>
            <a:off x="6579704" y="2669599"/>
            <a:ext cx="4618383" cy="2254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sv-FI" b="1" noProof="0" dirty="0">
                <a:latin typeface="Source Sans 3 Medium"/>
                <a:cs typeface="Arial"/>
              </a:rPr>
              <a:t>Rapporteringens </a:t>
            </a:r>
            <a:r>
              <a:rPr lang="sv-FI" b="1" noProof="0" dirty="0" err="1">
                <a:latin typeface="Source Sans 3 Medium"/>
                <a:cs typeface="Arial"/>
              </a:rPr>
              <a:t>konfidentialitet</a:t>
            </a:r>
            <a:endParaRPr lang="sv-FI" b="1" noProof="0" dirty="0">
              <a:latin typeface="Source Sans 3 Medium"/>
              <a:cs typeface="Arial"/>
            </a:endParaRP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Enskilda svar eller data från dem överlåts inte till arbetsplatsen.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Svaren rapporteras som medeltal </a:t>
            </a:r>
            <a:r>
              <a:rPr lang="sv-FI" sz="1500" dirty="0"/>
              <a:t>på gruppnivå </a:t>
            </a:r>
            <a:r>
              <a:rPr lang="sv-FI" sz="1500" noProof="0" dirty="0"/>
              <a:t>(minst 5 svar/grupp) och på hela organisationens nivå.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sv-FI" sz="1500" noProof="0" dirty="0"/>
              <a:t>Resultaten rapporteras så att enskilda personers svar inte kan identifieras.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6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71068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Varför svara</a:t>
            </a:r>
          </a:p>
        </p:txBody>
      </p:sp>
      <p:grpSp>
        <p:nvGrpSpPr>
          <p:cNvPr id="2" name="Ryhmä 1" descr="Kaikki organisaatiossa saavat arvioida voimavaroja ja kuormitustekijöitä, sillä jokaisen mielipide on tärkeä.">
            <a:extLst>
              <a:ext uri="{FF2B5EF4-FFF2-40B4-BE49-F238E27FC236}">
                <a16:creationId xmlns:a16="http://schemas.microsoft.com/office/drawing/2014/main" id="{222ECF08-8ABD-7A6D-FC57-3882E72D57B1}"/>
              </a:ext>
            </a:extLst>
          </p:cNvPr>
          <p:cNvGrpSpPr/>
          <p:nvPr/>
        </p:nvGrpSpPr>
        <p:grpSpPr>
          <a:xfrm>
            <a:off x="1139686" y="1652114"/>
            <a:ext cx="10018644" cy="1357484"/>
            <a:chOff x="1139686" y="1652114"/>
            <a:chExt cx="10018644" cy="1357484"/>
          </a:xfrm>
        </p:grpSpPr>
        <p:sp>
          <p:nvSpPr>
            <p:cNvPr id="21" name="Pyöristetty suorakulmio 20">
              <a:extLst>
                <a:ext uri="{FF2B5EF4-FFF2-40B4-BE49-F238E27FC236}">
                  <a16:creationId xmlns:a16="http://schemas.microsoft.com/office/drawing/2014/main" id="{29A71E67-7666-AF55-192A-A692189D15AF}"/>
                </a:ext>
              </a:extLst>
            </p:cNvPr>
            <p:cNvSpPr/>
            <p:nvPr/>
          </p:nvSpPr>
          <p:spPr>
            <a:xfrm>
              <a:off x="6149010" y="1652114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sv-FI">
                  <a:solidFill>
                    <a:schemeClr val="tx1"/>
                  </a:solidFill>
                </a:rPr>
                <a:t>Allas åsikt är viktig</a:t>
              </a:r>
            </a:p>
          </p:txBody>
        </p:sp>
        <p:sp>
          <p:nvSpPr>
            <p:cNvPr id="35" name="Puolivapaa piirto 34">
              <a:extLst>
                <a:ext uri="{FF2B5EF4-FFF2-40B4-BE49-F238E27FC236}">
                  <a16:creationId xmlns:a16="http://schemas.microsoft.com/office/drawing/2014/main" id="{1461E9F6-0299-AB8C-ED01-26EF2C77C676}"/>
                </a:ext>
              </a:extLst>
            </p:cNvPr>
            <p:cNvSpPr/>
            <p:nvPr/>
          </p:nvSpPr>
          <p:spPr>
            <a:xfrm>
              <a:off x="1139686" y="1652114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FI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+mn-ea"/>
                  <a:cs typeface="+mn-cs"/>
                </a:rPr>
                <a:t>Alla får bedöma </a:t>
              </a:r>
            </a:p>
          </p:txBody>
        </p:sp>
      </p:grpSp>
      <p:grpSp>
        <p:nvGrpSpPr>
          <p:cNvPr id="3" name="Ryhmä 2" descr="Erilaiset kokemukset on hyvä saada esille. Siksi vastaaminen rehellisesti on tärkeää, jotta saadaan muodostettua luotettava ja realistinen tilannekuva.">
            <a:extLst>
              <a:ext uri="{FF2B5EF4-FFF2-40B4-BE49-F238E27FC236}">
                <a16:creationId xmlns:a16="http://schemas.microsoft.com/office/drawing/2014/main" id="{509D4E8A-BEF5-2296-3D7A-B2FA23608967}"/>
              </a:ext>
            </a:extLst>
          </p:cNvPr>
          <p:cNvGrpSpPr/>
          <p:nvPr/>
        </p:nvGrpSpPr>
        <p:grpSpPr>
          <a:xfrm>
            <a:off x="1139686" y="3123105"/>
            <a:ext cx="10018644" cy="1357484"/>
            <a:chOff x="1139686" y="3123105"/>
            <a:chExt cx="10018644" cy="1357484"/>
          </a:xfrm>
        </p:grpSpPr>
        <p:sp>
          <p:nvSpPr>
            <p:cNvPr id="40" name="Pyöristetty suorakulmio 39" descr="Tärkeää ">
              <a:extLst>
                <a:ext uri="{FF2B5EF4-FFF2-40B4-BE49-F238E27FC236}">
                  <a16:creationId xmlns:a16="http://schemas.microsoft.com/office/drawing/2014/main" id="{406A3906-0EBE-59C3-A51A-BC15E4D73F5D}"/>
                </a:ext>
              </a:extLst>
            </p:cNvPr>
            <p:cNvSpPr/>
            <p:nvPr/>
          </p:nvSpPr>
          <p:spPr>
            <a:xfrm>
              <a:off x="6149010" y="3123105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sv-FI">
                  <a:solidFill>
                    <a:schemeClr val="tx1"/>
                  </a:solidFill>
                </a:rPr>
                <a:t>Svara ärligt,</a:t>
              </a:r>
              <a:br>
                <a:rPr lang="sv-FI">
                  <a:solidFill>
                    <a:schemeClr val="tx1"/>
                  </a:solidFill>
                </a:rPr>
              </a:br>
              <a:r>
                <a:rPr lang="sv-FI">
                  <a:solidFill>
                    <a:schemeClr val="tx1"/>
                  </a:solidFill>
                </a:rPr>
                <a:t>bara så får vi</a:t>
              </a:r>
              <a:br>
                <a:rPr lang="sv-FI">
                  <a:solidFill>
                    <a:schemeClr val="tx1"/>
                  </a:solidFill>
                </a:rPr>
              </a:br>
              <a:r>
                <a:rPr lang="sv-FI">
                  <a:solidFill>
                    <a:schemeClr val="tx1"/>
                  </a:solidFill>
                </a:rPr>
                <a:t>en tillförlitlig lägesbild</a:t>
              </a:r>
            </a:p>
          </p:txBody>
        </p:sp>
        <p:sp>
          <p:nvSpPr>
            <p:cNvPr id="37" name="Puolivapaa piirto 36">
              <a:extLst>
                <a:ext uri="{FF2B5EF4-FFF2-40B4-BE49-F238E27FC236}">
                  <a16:creationId xmlns:a16="http://schemas.microsoft.com/office/drawing/2014/main" id="{D5A10CB1-6D20-F2A8-3D72-F72C2232B4F2}"/>
                </a:ext>
              </a:extLst>
            </p:cNvPr>
            <p:cNvSpPr/>
            <p:nvPr/>
          </p:nvSpPr>
          <p:spPr>
            <a:xfrm>
              <a:off x="1139686" y="3123105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FI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+mn-ea"/>
                  <a:cs typeface="+mn-cs"/>
                </a:rPr>
                <a:t>Olika </a:t>
              </a:r>
              <a:br>
                <a:rPr kumimoji="0" lang="sv-FI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+mn-ea"/>
                  <a:cs typeface="+mn-cs"/>
                </a:rPr>
              </a:br>
              <a:r>
                <a:rPr kumimoji="0" lang="sv-FI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+mn-ea"/>
                  <a:cs typeface="+mn-cs"/>
                </a:rPr>
                <a:t>erfarenheter lyfts fram</a:t>
              </a:r>
            </a:p>
          </p:txBody>
        </p:sp>
      </p:grpSp>
      <p:grpSp>
        <p:nvGrpSpPr>
          <p:cNvPr id="7" name="Ryhmä 6" descr="Asioihin on mahdollista vaikuttaa: kyselyn tulokset käydään vastaamisen jälkeen läpi huolella ja niiden pohjalta sovitaan mahdollisista kehittämistoimenpiteistä.">
            <a:extLst>
              <a:ext uri="{FF2B5EF4-FFF2-40B4-BE49-F238E27FC236}">
                <a16:creationId xmlns:a16="http://schemas.microsoft.com/office/drawing/2014/main" id="{C8C03F83-01F2-6E30-9CAE-8CCFE4B883EA}"/>
              </a:ext>
            </a:extLst>
          </p:cNvPr>
          <p:cNvGrpSpPr/>
          <p:nvPr/>
        </p:nvGrpSpPr>
        <p:grpSpPr>
          <a:xfrm>
            <a:off x="1139686" y="4594096"/>
            <a:ext cx="10018644" cy="1357485"/>
            <a:chOff x="1139686" y="4594096"/>
            <a:chExt cx="10018644" cy="1357485"/>
          </a:xfrm>
        </p:grpSpPr>
        <p:sp>
          <p:nvSpPr>
            <p:cNvPr id="41" name="Pyöristetty suorakulmio 40">
              <a:extLst>
                <a:ext uri="{FF2B5EF4-FFF2-40B4-BE49-F238E27FC236}">
                  <a16:creationId xmlns:a16="http://schemas.microsoft.com/office/drawing/2014/main" id="{1AE52CC1-7B2F-9AB8-B375-11C90359BA47}"/>
                </a:ext>
              </a:extLst>
            </p:cNvPr>
            <p:cNvSpPr/>
            <p:nvPr/>
          </p:nvSpPr>
          <p:spPr>
            <a:xfrm>
              <a:off x="6149010" y="4594097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sv-FI">
                  <a:solidFill>
                    <a:schemeClr val="tx1"/>
                  </a:solidFill>
                </a:rPr>
                <a:t>Resultaten av enkäten gås igenom</a:t>
              </a:r>
              <a:br>
                <a:rPr lang="sv-FI">
                  <a:solidFill>
                    <a:schemeClr val="tx1"/>
                  </a:solidFill>
                </a:rPr>
              </a:br>
              <a:r>
                <a:rPr lang="sv-FI">
                  <a:solidFill>
                    <a:schemeClr val="tx1"/>
                  </a:solidFill>
                </a:rPr>
                <a:t>och utifrån dem kommer man överens om utvecklingsåtgärder</a:t>
              </a:r>
            </a:p>
          </p:txBody>
        </p:sp>
        <p:sp>
          <p:nvSpPr>
            <p:cNvPr id="39" name="Puolivapaa piirto 38">
              <a:extLst>
                <a:ext uri="{FF2B5EF4-FFF2-40B4-BE49-F238E27FC236}">
                  <a16:creationId xmlns:a16="http://schemas.microsoft.com/office/drawing/2014/main" id="{BAD0C8C1-90EE-E829-5A09-C909448EFB58}"/>
                </a:ext>
              </a:extLst>
            </p:cNvPr>
            <p:cNvSpPr/>
            <p:nvPr/>
          </p:nvSpPr>
          <p:spPr>
            <a:xfrm>
              <a:off x="1139686" y="4594096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FI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+mn-ea"/>
                  <a:cs typeface="+mn-cs"/>
                </a:rPr>
                <a:t>Det är möjligt att påverka</a:t>
              </a:r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7</a:t>
            </a:fld>
            <a:endParaRPr lang="fi-FI" noProof="0"/>
          </a:p>
        </p:txBody>
      </p:sp>
      <p:grpSp>
        <p:nvGrpSpPr>
          <p:cNvPr id="65" name="Ryhmä 64">
            <a:extLst>
              <a:ext uri="{FF2B5EF4-FFF2-40B4-BE49-F238E27FC236}">
                <a16:creationId xmlns:a16="http://schemas.microsoft.com/office/drawing/2014/main" id="{66ECA488-5D87-5DE3-418C-B9AAA12F9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1986299"/>
            <a:ext cx="689113" cy="689113"/>
            <a:chOff x="1364973" y="1986299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1364973" y="1986299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7" name="Kuva 56">
              <a:extLst>
                <a:ext uri="{FF2B5EF4-FFF2-40B4-BE49-F238E27FC236}">
                  <a16:creationId xmlns:a16="http://schemas.microsoft.com/office/drawing/2014/main" id="{D8F59A77-F14F-673D-723A-1BFC3B003C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73405" y="2094526"/>
              <a:ext cx="472247" cy="472247"/>
            </a:xfrm>
            <a:prstGeom prst="rect">
              <a:avLst/>
            </a:prstGeom>
          </p:spPr>
        </p:pic>
      </p:grpSp>
      <p:grpSp>
        <p:nvGrpSpPr>
          <p:cNvPr id="62" name="Ryhmä 61">
            <a:extLst>
              <a:ext uri="{FF2B5EF4-FFF2-40B4-BE49-F238E27FC236}">
                <a16:creationId xmlns:a16="http://schemas.microsoft.com/office/drawing/2014/main" id="{85D7250B-F091-2BAC-4B67-4D4BDF09C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1992923"/>
            <a:ext cx="689113" cy="689113"/>
            <a:chOff x="6573079" y="1992923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73079" y="1992923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3" name="Kuva 52">
              <a:extLst>
                <a:ext uri="{FF2B5EF4-FFF2-40B4-BE49-F238E27FC236}">
                  <a16:creationId xmlns:a16="http://schemas.microsoft.com/office/drawing/2014/main" id="{73BA7AD4-82F6-40FB-09FD-FC435CABDE6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692629" y="2107095"/>
              <a:ext cx="447110" cy="447110"/>
            </a:xfrm>
            <a:prstGeom prst="rect">
              <a:avLst/>
            </a:prstGeom>
          </p:spPr>
        </p:pic>
      </p:grpSp>
      <p:grpSp>
        <p:nvGrpSpPr>
          <p:cNvPr id="63" name="Ryhmä 62">
            <a:extLst>
              <a:ext uri="{FF2B5EF4-FFF2-40B4-BE49-F238E27FC236}">
                <a16:creationId xmlns:a16="http://schemas.microsoft.com/office/drawing/2014/main" id="{7FC9AE8E-5EAE-371C-D073-FE97D33DC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3444038"/>
            <a:ext cx="689113" cy="689113"/>
            <a:chOff x="1364973" y="3444038"/>
            <a:chExt cx="689113" cy="689113"/>
          </a:xfrm>
        </p:grpSpPr>
        <p:sp>
          <p:nvSpPr>
            <p:cNvPr id="8" name="Ellipsi 7">
              <a:extLst>
                <a:ext uri="{FF2B5EF4-FFF2-40B4-BE49-F238E27FC236}">
                  <a16:creationId xmlns:a16="http://schemas.microsoft.com/office/drawing/2014/main" id="{248C4512-BA1C-4418-2BC1-811A73D56F42}"/>
                </a:ext>
              </a:extLst>
            </p:cNvPr>
            <p:cNvSpPr/>
            <p:nvPr/>
          </p:nvSpPr>
          <p:spPr>
            <a:xfrm>
              <a:off x="1364973" y="3444038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7" name="Kuva 46">
              <a:extLst>
                <a:ext uri="{FF2B5EF4-FFF2-40B4-BE49-F238E27FC236}">
                  <a16:creationId xmlns:a16="http://schemas.microsoft.com/office/drawing/2014/main" id="{C83A19C2-1FD0-2CE8-600A-4A67ABF69AE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91696" y="3597266"/>
              <a:ext cx="443644" cy="443644"/>
            </a:xfrm>
            <a:prstGeom prst="rect">
              <a:avLst/>
            </a:prstGeom>
          </p:spPr>
        </p:pic>
      </p:grpSp>
      <p:grpSp>
        <p:nvGrpSpPr>
          <p:cNvPr id="60" name="Ryhmä 59">
            <a:extLst>
              <a:ext uri="{FF2B5EF4-FFF2-40B4-BE49-F238E27FC236}">
                <a16:creationId xmlns:a16="http://schemas.microsoft.com/office/drawing/2014/main" id="{EB31293D-DB42-6B9A-31B1-2B1DD2DD7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3450662"/>
            <a:ext cx="689113" cy="689113"/>
            <a:chOff x="6573079" y="3450662"/>
            <a:chExt cx="689113" cy="689113"/>
          </a:xfrm>
        </p:grpSpPr>
        <p:sp>
          <p:nvSpPr>
            <p:cNvPr id="28" name="Ellipsi 27">
              <a:extLst>
                <a:ext uri="{FF2B5EF4-FFF2-40B4-BE49-F238E27FC236}">
                  <a16:creationId xmlns:a16="http://schemas.microsoft.com/office/drawing/2014/main" id="{339C2444-C4E4-9B3B-7B19-C9C684EA3C50}"/>
                </a:ext>
              </a:extLst>
            </p:cNvPr>
            <p:cNvSpPr/>
            <p:nvPr/>
          </p:nvSpPr>
          <p:spPr>
            <a:xfrm>
              <a:off x="6573079" y="345066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9" name="Kuva 58">
              <a:extLst>
                <a:ext uri="{FF2B5EF4-FFF2-40B4-BE49-F238E27FC236}">
                  <a16:creationId xmlns:a16="http://schemas.microsoft.com/office/drawing/2014/main" id="{EAB81B4E-F204-CB5D-BB16-BE0F4A4B792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686003" y="3545915"/>
              <a:ext cx="456920" cy="456920"/>
            </a:xfrm>
            <a:prstGeom prst="rect">
              <a:avLst/>
            </a:prstGeom>
          </p:spPr>
        </p:pic>
      </p:grpSp>
      <p:grpSp>
        <p:nvGrpSpPr>
          <p:cNvPr id="64" name="Ryhmä 63">
            <a:extLst>
              <a:ext uri="{FF2B5EF4-FFF2-40B4-BE49-F238E27FC236}">
                <a16:creationId xmlns:a16="http://schemas.microsoft.com/office/drawing/2014/main" id="{291114EB-4277-1BC7-25A1-45C809875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4901777"/>
            <a:ext cx="689113" cy="689113"/>
            <a:chOff x="1364973" y="4901777"/>
            <a:chExt cx="689113" cy="689113"/>
          </a:xfrm>
        </p:grpSpPr>
        <p:sp>
          <p:nvSpPr>
            <p:cNvPr id="14" name="Ellipsi 13">
              <a:extLst>
                <a:ext uri="{FF2B5EF4-FFF2-40B4-BE49-F238E27FC236}">
                  <a16:creationId xmlns:a16="http://schemas.microsoft.com/office/drawing/2014/main" id="{859502F1-E34C-256E-C292-70FBBEABC1EF}"/>
                </a:ext>
              </a:extLst>
            </p:cNvPr>
            <p:cNvSpPr/>
            <p:nvPr/>
          </p:nvSpPr>
          <p:spPr>
            <a:xfrm>
              <a:off x="1364973" y="4901777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3" name="Kuva 42">
              <a:extLst>
                <a:ext uri="{FF2B5EF4-FFF2-40B4-BE49-F238E27FC236}">
                  <a16:creationId xmlns:a16="http://schemas.microsoft.com/office/drawing/2014/main" id="{9AD460C3-BD45-5DE2-ABA2-2BD4ECD5CF0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460163" y="4996967"/>
              <a:ext cx="498732" cy="498732"/>
            </a:xfrm>
            <a:prstGeom prst="rect">
              <a:avLst/>
            </a:prstGeom>
          </p:spPr>
        </p:pic>
      </p:grpSp>
      <p:grpSp>
        <p:nvGrpSpPr>
          <p:cNvPr id="61" name="Ryhmä 60">
            <a:extLst>
              <a:ext uri="{FF2B5EF4-FFF2-40B4-BE49-F238E27FC236}">
                <a16:creationId xmlns:a16="http://schemas.microsoft.com/office/drawing/2014/main" id="{6C31D132-5F2B-5582-B9DA-A9D4EAADE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4908401"/>
            <a:ext cx="689113" cy="689113"/>
            <a:chOff x="6573079" y="4908401"/>
            <a:chExt cx="689113" cy="689113"/>
          </a:xfrm>
        </p:grpSpPr>
        <p:sp>
          <p:nvSpPr>
            <p:cNvPr id="32" name="Ellipsi 31">
              <a:extLst>
                <a:ext uri="{FF2B5EF4-FFF2-40B4-BE49-F238E27FC236}">
                  <a16:creationId xmlns:a16="http://schemas.microsoft.com/office/drawing/2014/main" id="{80621273-DC10-5050-2077-F30828F7D050}"/>
                </a:ext>
              </a:extLst>
            </p:cNvPr>
            <p:cNvSpPr/>
            <p:nvPr/>
          </p:nvSpPr>
          <p:spPr>
            <a:xfrm>
              <a:off x="6573079" y="4908401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5" name="Kuva 44">
              <a:extLst>
                <a:ext uri="{FF2B5EF4-FFF2-40B4-BE49-F238E27FC236}">
                  <a16:creationId xmlns:a16="http://schemas.microsoft.com/office/drawing/2014/main" id="{5E703DDB-DE6D-2A73-7223-F9639C3D915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682409" y="5021933"/>
              <a:ext cx="467140" cy="4671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827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A39704BA-EBB4-7D02-E49C-B2D9BA0377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3600" b="1" i="0" u="none" strike="noStrike" cap="none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Behandling och utnyttjande av resultaten i grupp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7218AF-EC15-0FA0-C333-DA3F7B0F4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219408"/>
            <a:ext cx="10922809" cy="1063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FI" sz="1800" dirty="0"/>
              <a:t>Varje grupp enas om en tid då man tillsammans går igenom enkätresultaten för den egna gruppen.</a:t>
            </a:r>
            <a:br>
              <a:rPr lang="sv-FI" sz="1800" dirty="0"/>
            </a:br>
            <a:r>
              <a:rPr lang="sv-FI" sz="1800" dirty="0"/>
              <a:t>Anvisningar för att diskutera resultaten finns i rapporten.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8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4421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0B5B9711-6D92-025F-EA19-1BBA76F5B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sv-FI" sz="3600" dirty="0"/>
              <a:t>Frågor som kräver utveckling och beslut om dem</a:t>
            </a:r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8CD92B67-4659-ED5B-F549-5521C2F9B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247" y="1298609"/>
            <a:ext cx="4487369" cy="4921216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sv-FI" sz="1800" dirty="0"/>
              <a:t>Det kan vara en god idé att samla</a:t>
            </a:r>
            <a:r>
              <a:rPr lang="sv-FI" sz="1800" b="1" dirty="0"/>
              <a:t> idéer som gäller hela arbetsplatsen</a:t>
            </a:r>
            <a:r>
              <a:rPr lang="sv-FI" sz="1800" dirty="0"/>
              <a:t> från teamen och behandla dem på ett gemensamt möte för personalen.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sv-FI" sz="1800" dirty="0"/>
              <a:t>I frågor som gäller </a:t>
            </a:r>
            <a:r>
              <a:rPr lang="sv-FI" sz="1800" b="1" dirty="0"/>
              <a:t>samarbetet mellan teamen</a:t>
            </a:r>
            <a:r>
              <a:rPr lang="sv-FI" sz="1800" dirty="0"/>
              <a:t> ska ni presentera idéerna för de team som ni samarbetar med och komma överens om gemensamma åtgärder.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sv-FI" sz="1800" dirty="0"/>
              <a:t>Kom överens om frågor som gäller det </a:t>
            </a:r>
            <a:r>
              <a:rPr lang="sv-FI" sz="1800" b="1" dirty="0"/>
              <a:t>egna teamet</a:t>
            </a:r>
            <a:r>
              <a:rPr lang="sv-FI" sz="1800" dirty="0"/>
              <a:t> inom teamet.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3EA952D5-36FA-2097-5D93-93A8CEC72B78}"/>
              </a:ext>
            </a:extLst>
          </p:cNvPr>
          <p:cNvSpPr txBox="1"/>
          <p:nvPr/>
        </p:nvSpPr>
        <p:spPr>
          <a:xfrm>
            <a:off x="5930348" y="1945971"/>
            <a:ext cx="5009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6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Frågor som rör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6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hela arbetsplatsen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EC7FC55F-D7CE-9C0D-4DA3-62A4E68B2CD9}"/>
              </a:ext>
            </a:extLst>
          </p:cNvPr>
          <p:cNvSpPr txBox="1"/>
          <p:nvPr/>
        </p:nvSpPr>
        <p:spPr>
          <a:xfrm>
            <a:off x="6692348" y="3100562"/>
            <a:ext cx="34786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600" b="1" i="0" u="none" strike="noStrike" cap="none" normalizeH="0" baseline="0" noProof="0" dirty="0">
                <a:ln>
                  <a:noFill/>
                </a:ln>
                <a:solidFill>
                  <a:srgbClr val="003C78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Frågor som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600" b="1" i="0" u="none" strike="noStrike" cap="none" normalizeH="0" baseline="0" noProof="0" dirty="0">
                <a:ln>
                  <a:noFill/>
                </a:ln>
                <a:uLnTx/>
                <a:uFillTx/>
                <a:latin typeface="Arial" panose="020B0604020202020204"/>
                <a:ea typeface="+mn-ea"/>
                <a:cs typeface="+mn-cs"/>
              </a:rPr>
              <a:t>gäller samarbetet mellan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600" b="1" i="0" u="none" strike="noStrike" cap="none" normalizeH="0" baseline="0" noProof="0" dirty="0">
                <a:ln>
                  <a:noFill/>
                </a:ln>
                <a:solidFill>
                  <a:srgbClr val="003C78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teamen eller på en högre nivå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95CC04F2-3F3B-73A6-B187-115B1F10E67C}"/>
              </a:ext>
            </a:extLst>
          </p:cNvPr>
          <p:cNvSpPr txBox="1"/>
          <p:nvPr/>
        </p:nvSpPr>
        <p:spPr>
          <a:xfrm>
            <a:off x="7262191" y="4639443"/>
            <a:ext cx="23323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sv-FI" sz="1600" b="1" dirty="0"/>
              <a:t>Teamrelaterade </a:t>
            </a:r>
          </a:p>
          <a:p>
            <a:pPr lvl="0" algn="ctr"/>
            <a:r>
              <a:rPr lang="sv-FI" sz="1600" b="1" dirty="0"/>
              <a:t>frågor som </a:t>
            </a:r>
          </a:p>
          <a:p>
            <a:pPr lvl="0" algn="ctr"/>
            <a:r>
              <a:rPr lang="sv-FI" sz="1600" b="1" dirty="0"/>
              <a:t>teamen själva </a:t>
            </a:r>
          </a:p>
          <a:p>
            <a:pPr lvl="0" algn="ctr"/>
            <a:r>
              <a:rPr lang="sv-FI" sz="1600" b="1" dirty="0"/>
              <a:t>kan besluta om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FI" noProof="0"/>
              <a:t>Enkäten Arbetets resurser och belastningsfaktorer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9</a:t>
            </a:fld>
            <a:endParaRPr lang="fi-FI" noProof="0"/>
          </a:p>
        </p:txBody>
      </p:sp>
      <p:grpSp>
        <p:nvGrpSpPr>
          <p:cNvPr id="40" name="Ryhmä 39">
            <a:extLst>
              <a:ext uri="{FF2B5EF4-FFF2-40B4-BE49-F238E27FC236}">
                <a16:creationId xmlns:a16="http://schemas.microsoft.com/office/drawing/2014/main" id="{79048C43-695E-E263-6961-6E45C3BCB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2139807"/>
            <a:ext cx="689113" cy="689113"/>
            <a:chOff x="760491" y="2139807"/>
            <a:chExt cx="689113" cy="689113"/>
          </a:xfrm>
        </p:grpSpPr>
        <p:sp>
          <p:nvSpPr>
            <p:cNvPr id="18" name="Ellipsi 17">
              <a:extLst>
                <a:ext uri="{FF2B5EF4-FFF2-40B4-BE49-F238E27FC236}">
                  <a16:creationId xmlns:a16="http://schemas.microsoft.com/office/drawing/2014/main" id="{EAB05880-D0B8-83E9-B582-BF97DDBCAD2D}"/>
                </a:ext>
              </a:extLst>
            </p:cNvPr>
            <p:cNvSpPr/>
            <p:nvPr/>
          </p:nvSpPr>
          <p:spPr>
            <a:xfrm>
              <a:off x="760491" y="2139807"/>
              <a:ext cx="689113" cy="689113"/>
            </a:xfrm>
            <a:prstGeom prst="ellipse">
              <a:avLst/>
            </a:prstGeom>
            <a:solidFill>
              <a:srgbClr val="00A3BD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37" name="Kuva 36">
              <a:extLst>
                <a:ext uri="{FF2B5EF4-FFF2-40B4-BE49-F238E27FC236}">
                  <a16:creationId xmlns:a16="http://schemas.microsoft.com/office/drawing/2014/main" id="{84A942EA-0C04-AB94-3AEC-E63F6BA0660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6102" y="2216258"/>
              <a:ext cx="606036" cy="606036"/>
            </a:xfrm>
            <a:prstGeom prst="rect">
              <a:avLst/>
            </a:prstGeom>
          </p:spPr>
        </p:pic>
      </p:grpSp>
      <p:grpSp>
        <p:nvGrpSpPr>
          <p:cNvPr id="39" name="Ryhmä 38">
            <a:extLst>
              <a:ext uri="{FF2B5EF4-FFF2-40B4-BE49-F238E27FC236}">
                <a16:creationId xmlns:a16="http://schemas.microsoft.com/office/drawing/2014/main" id="{70642947-FA95-635E-233F-3E70B5B43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3146972"/>
            <a:ext cx="689113" cy="689113"/>
            <a:chOff x="760491" y="3146972"/>
            <a:chExt cx="689113" cy="689113"/>
          </a:xfrm>
        </p:grpSpPr>
        <p:sp>
          <p:nvSpPr>
            <p:cNvPr id="21" name="Ellipsi 20">
              <a:extLst>
                <a:ext uri="{FF2B5EF4-FFF2-40B4-BE49-F238E27FC236}">
                  <a16:creationId xmlns:a16="http://schemas.microsoft.com/office/drawing/2014/main" id="{24CCE96F-89AC-8CF0-F372-7AC900CA12F0}"/>
                </a:ext>
              </a:extLst>
            </p:cNvPr>
            <p:cNvSpPr/>
            <p:nvPr/>
          </p:nvSpPr>
          <p:spPr>
            <a:xfrm>
              <a:off x="760491" y="314697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31" name="Kuva 30">
              <a:extLst>
                <a:ext uri="{FF2B5EF4-FFF2-40B4-BE49-F238E27FC236}">
                  <a16:creationId xmlns:a16="http://schemas.microsoft.com/office/drawing/2014/main" id="{58C560BD-7D1C-E64F-D28D-7E989B67376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1355" y="3277520"/>
              <a:ext cx="432354" cy="432354"/>
            </a:xfrm>
            <a:prstGeom prst="rect">
              <a:avLst/>
            </a:prstGeom>
          </p:spPr>
        </p:pic>
      </p:grpSp>
      <p:grpSp>
        <p:nvGrpSpPr>
          <p:cNvPr id="38" name="Ryhmä 37">
            <a:extLst>
              <a:ext uri="{FF2B5EF4-FFF2-40B4-BE49-F238E27FC236}">
                <a16:creationId xmlns:a16="http://schemas.microsoft.com/office/drawing/2014/main" id="{6AC7CAF9-B066-2657-9589-C86D813E0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4419180"/>
            <a:ext cx="689113" cy="689113"/>
            <a:chOff x="760491" y="4419180"/>
            <a:chExt cx="689113" cy="689113"/>
          </a:xfrm>
        </p:grpSpPr>
        <p:sp>
          <p:nvSpPr>
            <p:cNvPr id="24" name="Ellipsi 23">
              <a:extLst>
                <a:ext uri="{FF2B5EF4-FFF2-40B4-BE49-F238E27FC236}">
                  <a16:creationId xmlns:a16="http://schemas.microsoft.com/office/drawing/2014/main" id="{762A123A-EBA1-9D51-FF64-3427973BC64E}"/>
                </a:ext>
              </a:extLst>
            </p:cNvPr>
            <p:cNvSpPr/>
            <p:nvPr/>
          </p:nvSpPr>
          <p:spPr>
            <a:xfrm>
              <a:off x="760491" y="4419180"/>
              <a:ext cx="689113" cy="689113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7" name="Kuva 26">
              <a:extLst>
                <a:ext uri="{FF2B5EF4-FFF2-40B4-BE49-F238E27FC236}">
                  <a16:creationId xmlns:a16="http://schemas.microsoft.com/office/drawing/2014/main" id="{77DE45DC-BA72-9C20-6F8F-F487EBF34A6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63195" y="4501587"/>
              <a:ext cx="467140" cy="4671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35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Työterveyslaitos 1">
      <a:dk1>
        <a:srgbClr val="003C78"/>
      </a:dk1>
      <a:lt1>
        <a:srgbClr val="FFFFFF"/>
      </a:lt1>
      <a:dk2>
        <a:srgbClr val="003C78"/>
      </a:dk2>
      <a:lt2>
        <a:srgbClr val="E7E6E6"/>
      </a:lt2>
      <a:accent1>
        <a:srgbClr val="CCEFF3"/>
      </a:accent1>
      <a:accent2>
        <a:srgbClr val="7FD7E3"/>
      </a:accent2>
      <a:accent3>
        <a:srgbClr val="00A3BD"/>
      </a:accent3>
      <a:accent4>
        <a:srgbClr val="FF5C5C"/>
      </a:accent4>
      <a:accent5>
        <a:srgbClr val="7F7F7F"/>
      </a:accent5>
      <a:accent6>
        <a:srgbClr val="000000"/>
      </a:accent6>
      <a:hlink>
        <a:srgbClr val="003C78"/>
      </a:hlink>
      <a:folHlink>
        <a:srgbClr val="003C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91761f-62d6-450f-ab28-2e15b079e739" xsi:nil="true"/>
    <lcf76f155ced4ddcb4097134ff3c332f xmlns="fcb8583c-d543-4507-84bb-0624b975d18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C60669BAFB2E340A6079EEA3DEF1584" ma:contentTypeVersion="15" ma:contentTypeDescription="Luo uusi asiakirja." ma:contentTypeScope="" ma:versionID="df260f4c05ae1f68a07929a69deab654">
  <xsd:schema xmlns:xsd="http://www.w3.org/2001/XMLSchema" xmlns:xs="http://www.w3.org/2001/XMLSchema" xmlns:p="http://schemas.microsoft.com/office/2006/metadata/properties" xmlns:ns2="fcb8583c-d543-4507-84bb-0624b975d18a" xmlns:ns3="b191761f-62d6-450f-ab28-2e15b079e739" targetNamespace="http://schemas.microsoft.com/office/2006/metadata/properties" ma:root="true" ma:fieldsID="9dd6fe9dfa5c10c22189893683227a0d" ns2:_="" ns3:_="">
    <xsd:import namespace="fcb8583c-d543-4507-84bb-0624b975d18a"/>
    <xsd:import namespace="b191761f-62d6-450f-ab28-2e15b079e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8583c-d543-4507-84bb-0624b975d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7fb48e5c-1154-4664-a60a-4ec574807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1761f-62d6-450f-ab28-2e15b079e73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c24669-dee6-4318-a0c8-bf35c1ddcf37}" ma:internalName="TaxCatchAll" ma:showField="CatchAllData" ma:web="b191761f-62d6-450f-ab28-2e15b079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1E8DF-6CA7-48F2-80FA-3429ECE68C14}">
  <ds:schemaRefs>
    <ds:schemaRef ds:uri="http://purl.org/dc/dcmitype/"/>
    <ds:schemaRef ds:uri="9ddef5e5-7bed-4413-929d-e8c390d42683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296de440-83d8-438d-901b-b932c758d9c8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b191761f-62d6-450f-ab28-2e15b079e739"/>
    <ds:schemaRef ds:uri="fcb8583c-d543-4507-84bb-0624b975d18a"/>
  </ds:schemaRefs>
</ds:datastoreItem>
</file>

<file path=customXml/itemProps2.xml><?xml version="1.0" encoding="utf-8"?>
<ds:datastoreItem xmlns:ds="http://schemas.openxmlformats.org/officeDocument/2006/customXml" ds:itemID="{FE9C8EC0-710A-4CE0-A66F-F548CDC8C7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31A08E-7E58-4FE2-9219-00E0544AB5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b8583c-d543-4507-84bb-0624b975d18a"/>
    <ds:schemaRef ds:uri="b191761f-62d6-450f-ab28-2e15b079e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1281</Words>
  <Application>Microsoft Office PowerPoint</Application>
  <PresentationFormat>Widescreen</PresentationFormat>
  <Paragraphs>171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Source Sans 3 Medium</vt:lpstr>
      <vt:lpstr>Wingdings</vt:lpstr>
      <vt:lpstr>Office-teema</vt:lpstr>
      <vt:lpstr>Enkäten Arbetets resurser och belastnings- faktorer</vt:lpstr>
      <vt:lpstr>Arbetshälsa kan främjas på två sätt</vt:lpstr>
      <vt:lpstr>Enkäten är en del av utvärderingen och utvecklingen av verksamheten</vt:lpstr>
      <vt:lpstr>Varför och när genomförs enkäten?</vt:lpstr>
      <vt:lpstr>Enkätens innehåll</vt:lpstr>
      <vt:lpstr>Konfidentialitet</vt:lpstr>
      <vt:lpstr>Varför svara</vt:lpstr>
      <vt:lpstr>Behandling och utnyttjande av resultaten i grupp</vt:lpstr>
      <vt:lpstr>Frågor som kräver utveckling och beslut om dem</vt:lpstr>
      <vt:lpstr>Exempel på genomgång av enkätresultat</vt:lpstr>
      <vt:lpstr>Allmänna grunder för tolkning</vt:lpstr>
      <vt:lpstr>Nycklar till framgång när ni tolkar och utnyttjar resultaten </vt:lpstr>
      <vt:lpstr>Diskussion om olika teman</vt:lpstr>
      <vt:lpstr>Exempel på dokumentation av utvecklingsåtgärder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Kautto</dc:creator>
  <cp:lastModifiedBy>Laitio Henna</cp:lastModifiedBy>
  <cp:revision>16</cp:revision>
  <dcterms:created xsi:type="dcterms:W3CDTF">2025-11-19T06:19:18Z</dcterms:created>
  <dcterms:modified xsi:type="dcterms:W3CDTF">2026-04-28T06:45:14Z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0x0101009C60669BAFB2E340A6079EEA3DEF1584</vt:lpwstr>
  </property>
  <property fmtid="{D5CDD505-2E9C-101B-9397-08002B2CF9AE}" pid="3" name="MediaServiceImageTags">
    <vt:lpwstr/>
  </property>
  <property fmtid="{D5CDD505-2E9C-101B-9397-08002B2CF9AE}" pid="4" name="lcf76f155ced4ddcb4097134ff3c332f">
    <vt:lpwstr/>
  </property>
</Properties>
</file>